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0" r:id="rId4"/>
  </p:sldMasterIdLst>
  <p:notesMasterIdLst>
    <p:notesMasterId r:id="rId104"/>
  </p:notesMasterIdLst>
  <p:handoutMasterIdLst>
    <p:handoutMasterId r:id="rId105"/>
  </p:handoutMasterIdLst>
  <p:sldIdLst>
    <p:sldId id="368" r:id="rId5"/>
    <p:sldId id="370" r:id="rId6"/>
    <p:sldId id="383" r:id="rId7"/>
    <p:sldId id="384" r:id="rId8"/>
    <p:sldId id="385" r:id="rId9"/>
    <p:sldId id="386" r:id="rId10"/>
    <p:sldId id="387" r:id="rId11"/>
    <p:sldId id="388" r:id="rId12"/>
    <p:sldId id="389" r:id="rId13"/>
    <p:sldId id="390" r:id="rId14"/>
    <p:sldId id="391" r:id="rId15"/>
    <p:sldId id="392" r:id="rId16"/>
    <p:sldId id="393" r:id="rId17"/>
    <p:sldId id="394" r:id="rId18"/>
    <p:sldId id="395" r:id="rId19"/>
    <p:sldId id="396" r:id="rId20"/>
    <p:sldId id="397" r:id="rId21"/>
    <p:sldId id="398" r:id="rId22"/>
    <p:sldId id="399" r:id="rId23"/>
    <p:sldId id="400" r:id="rId24"/>
    <p:sldId id="401" r:id="rId25"/>
    <p:sldId id="402" r:id="rId26"/>
    <p:sldId id="403" r:id="rId27"/>
    <p:sldId id="404" r:id="rId28"/>
    <p:sldId id="405" r:id="rId29"/>
    <p:sldId id="406" r:id="rId30"/>
    <p:sldId id="407" r:id="rId31"/>
    <p:sldId id="408" r:id="rId32"/>
    <p:sldId id="409" r:id="rId33"/>
    <p:sldId id="410" r:id="rId34"/>
    <p:sldId id="411" r:id="rId35"/>
    <p:sldId id="412" r:id="rId36"/>
    <p:sldId id="413" r:id="rId37"/>
    <p:sldId id="414" r:id="rId38"/>
    <p:sldId id="439" r:id="rId39"/>
    <p:sldId id="415" r:id="rId40"/>
    <p:sldId id="416" r:id="rId41"/>
    <p:sldId id="417" r:id="rId42"/>
    <p:sldId id="418" r:id="rId43"/>
    <p:sldId id="419" r:id="rId44"/>
    <p:sldId id="420" r:id="rId45"/>
    <p:sldId id="421" r:id="rId46"/>
    <p:sldId id="422" r:id="rId47"/>
    <p:sldId id="423" r:id="rId48"/>
    <p:sldId id="424" r:id="rId49"/>
    <p:sldId id="425" r:id="rId50"/>
    <p:sldId id="426" r:id="rId51"/>
    <p:sldId id="427" r:id="rId52"/>
    <p:sldId id="428" r:id="rId53"/>
    <p:sldId id="429" r:id="rId54"/>
    <p:sldId id="430" r:id="rId55"/>
    <p:sldId id="431" r:id="rId56"/>
    <p:sldId id="432" r:id="rId57"/>
    <p:sldId id="433" r:id="rId58"/>
    <p:sldId id="434" r:id="rId59"/>
    <p:sldId id="440" r:id="rId60"/>
    <p:sldId id="435" r:id="rId61"/>
    <p:sldId id="436" r:id="rId62"/>
    <p:sldId id="437" r:id="rId63"/>
    <p:sldId id="438" r:id="rId64"/>
    <p:sldId id="479" r:id="rId65"/>
    <p:sldId id="459" r:id="rId66"/>
    <p:sldId id="460" r:id="rId67"/>
    <p:sldId id="461" r:id="rId68"/>
    <p:sldId id="462" r:id="rId69"/>
    <p:sldId id="463" r:id="rId70"/>
    <p:sldId id="464" r:id="rId71"/>
    <p:sldId id="465" r:id="rId72"/>
    <p:sldId id="466" r:id="rId73"/>
    <p:sldId id="467" r:id="rId74"/>
    <p:sldId id="468" r:id="rId75"/>
    <p:sldId id="469" r:id="rId76"/>
    <p:sldId id="470" r:id="rId77"/>
    <p:sldId id="471" r:id="rId78"/>
    <p:sldId id="472" r:id="rId79"/>
    <p:sldId id="473" r:id="rId80"/>
    <p:sldId id="474" r:id="rId81"/>
    <p:sldId id="475" r:id="rId82"/>
    <p:sldId id="476" r:id="rId83"/>
    <p:sldId id="477" r:id="rId84"/>
    <p:sldId id="458" r:id="rId85"/>
    <p:sldId id="457" r:id="rId86"/>
    <p:sldId id="456" r:id="rId87"/>
    <p:sldId id="455" r:id="rId88"/>
    <p:sldId id="454" r:id="rId89"/>
    <p:sldId id="453" r:id="rId90"/>
    <p:sldId id="452" r:id="rId91"/>
    <p:sldId id="451" r:id="rId92"/>
    <p:sldId id="450" r:id="rId93"/>
    <p:sldId id="449" r:id="rId94"/>
    <p:sldId id="448" r:id="rId95"/>
    <p:sldId id="447" r:id="rId96"/>
    <p:sldId id="446" r:id="rId97"/>
    <p:sldId id="445" r:id="rId98"/>
    <p:sldId id="444" r:id="rId99"/>
    <p:sldId id="443" r:id="rId100"/>
    <p:sldId id="442" r:id="rId101"/>
    <p:sldId id="441" r:id="rId102"/>
    <p:sldId id="480" r:id="rId10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
          <p15:clr>
            <a:srgbClr val="A4A3A4"/>
          </p15:clr>
        </p15:guide>
        <p15:guide id="2" orient="horz" pos="477">
          <p15:clr>
            <a:srgbClr val="A4A3A4"/>
          </p15:clr>
        </p15:guide>
        <p15:guide id="3" orient="horz" pos="4179">
          <p15:clr>
            <a:srgbClr val="A4A3A4"/>
          </p15:clr>
        </p15:guide>
        <p15:guide id="4" orient="horz" pos="3888">
          <p15:clr>
            <a:srgbClr val="A4A3A4"/>
          </p15:clr>
        </p15:guide>
        <p15:guide id="5" orient="horz" pos="3984">
          <p15:clr>
            <a:srgbClr val="A4A3A4"/>
          </p15:clr>
        </p15:guide>
        <p15:guide id="6" orient="horz" pos="2447">
          <p15:clr>
            <a:srgbClr val="A4A3A4"/>
          </p15:clr>
        </p15:guide>
        <p15:guide id="7" orient="horz" pos="2544">
          <p15:clr>
            <a:srgbClr val="A4A3A4"/>
          </p15:clr>
        </p15:guide>
        <p15:guide id="8" orient="horz" pos="1140">
          <p15:clr>
            <a:srgbClr val="A4A3A4"/>
          </p15:clr>
        </p15:guide>
        <p15:guide id="9" orient="horz" pos="1009">
          <p15:clr>
            <a:srgbClr val="A4A3A4"/>
          </p15:clr>
        </p15:guide>
        <p15:guide id="10" pos="2832">
          <p15:clr>
            <a:srgbClr val="A4A3A4"/>
          </p15:clr>
        </p15:guide>
        <p15:guide id="11" pos="336">
          <p15:clr>
            <a:srgbClr val="A4A3A4"/>
          </p15:clr>
        </p15:guide>
        <p15:guide id="12" pos="5424">
          <p15:clr>
            <a:srgbClr val="A4A3A4"/>
          </p15:clr>
        </p15:guide>
        <p15:guide id="13" pos="2928">
          <p15:clr>
            <a:srgbClr val="A4A3A4"/>
          </p15:clr>
        </p15:guide>
        <p15:guide id="14" pos="1224" userDrawn="1">
          <p15:clr>
            <a:srgbClr val="A4A3A4"/>
          </p15:clr>
        </p15:guide>
        <p15:guide id="15" pos="2070">
          <p15:clr>
            <a:srgbClr val="A4A3A4"/>
          </p15:clr>
        </p15:guide>
        <p15:guide id="16" pos="3792">
          <p15:clr>
            <a:srgbClr val="A4A3A4"/>
          </p15:clr>
        </p15:guide>
        <p15:guide id="17" pos="1080" userDrawn="1">
          <p15:clr>
            <a:srgbClr val="A4A3A4"/>
          </p15:clr>
        </p15:guide>
        <p15:guide id="18" pos="1968">
          <p15:clr>
            <a:srgbClr val="A4A3A4"/>
          </p15:clr>
        </p15:guide>
        <p15:guide id="19" pos="3696">
          <p15:clr>
            <a:srgbClr val="A4A3A4"/>
          </p15:clr>
        </p15:guide>
        <p15:guide id="20" pos="4656">
          <p15:clr>
            <a:srgbClr val="A4A3A4"/>
          </p15:clr>
        </p15:guide>
        <p15:guide id="21" pos="4560" userDrawn="1">
          <p15:clr>
            <a:srgbClr val="A4A3A4"/>
          </p15:clr>
        </p15:guide>
        <p15:guide id="22" pos="76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51"/>
    <a:srgbClr val="968C6D"/>
    <a:srgbClr val="D5D1C5"/>
    <a:srgbClr val="EAE8E2"/>
    <a:srgbClr val="FFB600"/>
    <a:srgbClr val="AD16C6"/>
    <a:srgbClr val="DC6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53" autoAdjust="0"/>
    <p:restoredTop sz="82780" autoAdjust="0"/>
  </p:normalViewPr>
  <p:slideViewPr>
    <p:cSldViewPr snapToGrid="0">
      <p:cViewPr varScale="1">
        <p:scale>
          <a:sx n="72" d="100"/>
          <a:sy n="72" d="100"/>
        </p:scale>
        <p:origin x="1340" y="52"/>
      </p:cViewPr>
      <p:guideLst>
        <p:guide orient="horz" pos="144"/>
        <p:guide orient="horz" pos="477"/>
        <p:guide orient="horz" pos="4179"/>
        <p:guide orient="horz" pos="3888"/>
        <p:guide orient="horz" pos="3984"/>
        <p:guide orient="horz" pos="2447"/>
        <p:guide orient="horz" pos="2544"/>
        <p:guide orient="horz" pos="1140"/>
        <p:guide orient="horz" pos="1009"/>
        <p:guide pos="2832"/>
        <p:guide pos="336"/>
        <p:guide pos="5424"/>
        <p:guide pos="2928"/>
        <p:guide pos="1224"/>
        <p:guide pos="2070"/>
        <p:guide pos="3792"/>
        <p:guide pos="1080"/>
        <p:guide pos="1968"/>
        <p:guide pos="3696"/>
        <p:guide pos="4656"/>
        <p:guide pos="4560"/>
        <p:guide pos="768"/>
      </p:guideLst>
    </p:cSldViewPr>
  </p:slideViewPr>
  <p:notesTextViewPr>
    <p:cViewPr>
      <p:scale>
        <a:sx n="3" d="2"/>
        <a:sy n="3" d="2"/>
      </p:scale>
      <p:origin x="0" y="0"/>
    </p:cViewPr>
  </p:notesTextViewPr>
  <p:sorterViewPr>
    <p:cViewPr>
      <p:scale>
        <a:sx n="66" d="100"/>
        <a:sy n="66" d="100"/>
      </p:scale>
      <p:origin x="0" y="0"/>
    </p:cViewPr>
  </p:sorterViewPr>
  <p:notesViewPr>
    <p:cSldViewPr snapToGrid="0" showGuides="1">
      <p:cViewPr varScale="1">
        <p:scale>
          <a:sx n="66" d="100"/>
          <a:sy n="66" d="100"/>
        </p:scale>
        <p:origin x="2772"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07" Type="http://schemas.openxmlformats.org/officeDocument/2006/relationships/presProps" Target="presProps.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slide" Target="slides/slide98.xml"/><Relationship Id="rId110"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slide" Target="slides/slide99.xml"/><Relationship Id="rId108"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theme" Target="theme/theme1.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A3129AE-1F4C-4B3D-BBC4-D771FBCE1814}" type="datetimeFigureOut">
              <a:rPr lang="en-US" smtClean="0"/>
              <a:pPr/>
              <a:t>10/26/2018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2B67FE-116A-4B2E-A5F3-E2EA8A7912EF}" type="slidenum">
              <a:rPr lang="en-US" smtClean="0"/>
              <a:pPr/>
              <a:t>‹#›</a:t>
            </a:fld>
            <a:endParaRPr lang="en-US" dirty="0"/>
          </a:p>
        </p:txBody>
      </p:sp>
    </p:spTree>
    <p:extLst>
      <p:ext uri="{BB962C8B-B14F-4D97-AF65-F5344CB8AC3E}">
        <p14:creationId xmlns:p14="http://schemas.microsoft.com/office/powerpoint/2010/main" val="21496015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55.png>
</file>

<file path=ppt/media/image6.png>
</file>

<file path=ppt/media/image63.png>
</file>

<file path=ppt/media/image64.png>
</file>

<file path=ppt/media/image65.png>
</file>

<file path=ppt/media/image66.png>
</file>

<file path=ppt/media/image7.png>
</file>

<file path=ppt/media/image8.png>
</file>

<file path=ppt/media/image85.png>
</file>

<file path=ppt/media/image8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EFB8DA3-BCA9-4B7D-B50D-14F47506B614}" type="datetimeFigureOut">
              <a:rPr lang="en-US" smtClean="0"/>
              <a:pPr/>
              <a:t>10/26/2018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7B8F03-BC93-4120-96CA-A36DF640BE24}" type="slidenum">
              <a:rPr lang="en-US" smtClean="0"/>
              <a:pPr/>
              <a:t>‹#›</a:t>
            </a:fld>
            <a:endParaRPr lang="en-US" dirty="0"/>
          </a:p>
        </p:txBody>
      </p:sp>
    </p:spTree>
    <p:extLst>
      <p:ext uri="{BB962C8B-B14F-4D97-AF65-F5344CB8AC3E}">
        <p14:creationId xmlns:p14="http://schemas.microsoft.com/office/powerpoint/2010/main" val="77513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1</a:t>
            </a:fld>
            <a:endParaRPr lang="en-US" dirty="0"/>
          </a:p>
        </p:txBody>
      </p:sp>
    </p:spTree>
    <p:extLst>
      <p:ext uri="{BB962C8B-B14F-4D97-AF65-F5344CB8AC3E}">
        <p14:creationId xmlns:p14="http://schemas.microsoft.com/office/powerpoint/2010/main" val="3272217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10</a:t>
            </a:fld>
            <a:endParaRPr lang="en-US" dirty="0"/>
          </a:p>
        </p:txBody>
      </p:sp>
    </p:spTree>
    <p:extLst>
      <p:ext uri="{BB962C8B-B14F-4D97-AF65-F5344CB8AC3E}">
        <p14:creationId xmlns:p14="http://schemas.microsoft.com/office/powerpoint/2010/main" val="1760987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11</a:t>
            </a:fld>
            <a:endParaRPr lang="en-US" dirty="0"/>
          </a:p>
        </p:txBody>
      </p:sp>
    </p:spTree>
    <p:extLst>
      <p:ext uri="{BB962C8B-B14F-4D97-AF65-F5344CB8AC3E}">
        <p14:creationId xmlns:p14="http://schemas.microsoft.com/office/powerpoint/2010/main" val="183295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GB" smtClean="0"/>
              <a:pPr/>
              <a:t>12</a:t>
            </a:fld>
            <a:endParaRPr lang="en-GB"/>
          </a:p>
        </p:txBody>
      </p:sp>
    </p:spTree>
    <p:extLst>
      <p:ext uri="{BB962C8B-B14F-4D97-AF65-F5344CB8AC3E}">
        <p14:creationId xmlns:p14="http://schemas.microsoft.com/office/powerpoint/2010/main" val="32977991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dirty="0" smtClean="0">
              <a:latin typeface="Georgia" pitchFamily="18" charset="0"/>
            </a:endParaRPr>
          </a:p>
        </p:txBody>
      </p:sp>
      <p:sp>
        <p:nvSpPr>
          <p:cNvPr id="4" name="Slide Number Placeholder 3"/>
          <p:cNvSpPr>
            <a:spLocks noGrp="1"/>
          </p:cNvSpPr>
          <p:nvPr>
            <p:ph type="sldNum" sz="quarter" idx="10"/>
          </p:nvPr>
        </p:nvSpPr>
        <p:spPr/>
        <p:txBody>
          <a:bodyPr/>
          <a:lstStyle/>
          <a:p>
            <a:fld id="{F07B8F03-BC93-4120-96CA-A36DF640BE24}" type="slidenum">
              <a:rPr lang="en-GB" smtClean="0"/>
              <a:pPr/>
              <a:t>13</a:t>
            </a:fld>
            <a:endParaRPr lang="en-GB"/>
          </a:p>
        </p:txBody>
      </p:sp>
    </p:spTree>
    <p:extLst>
      <p:ext uri="{BB962C8B-B14F-4D97-AF65-F5344CB8AC3E}">
        <p14:creationId xmlns:p14="http://schemas.microsoft.com/office/powerpoint/2010/main" val="797090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endParaRPr lang="en-GB" baseline="0" dirty="0" smtClean="0"/>
          </a:p>
          <a:p>
            <a:pPr>
              <a:buFontTx/>
              <a:buNone/>
            </a:pPr>
            <a:endParaRPr lang="en-GB" baseline="0" dirty="0" smtClean="0"/>
          </a:p>
          <a:p>
            <a:pPr>
              <a:buFontTx/>
              <a:buNone/>
            </a:pPr>
            <a:endParaRPr lang="en-GB" dirty="0" smtClean="0"/>
          </a:p>
          <a:p>
            <a:pPr>
              <a:buFontTx/>
              <a:buNone/>
            </a:pPr>
            <a:r>
              <a:rPr lang="en-GB" dirty="0" smtClean="0"/>
              <a:t>	</a:t>
            </a:r>
          </a:p>
          <a:p>
            <a:pPr>
              <a:buFontTx/>
              <a:buNone/>
            </a:pPr>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GB" smtClean="0"/>
              <a:pPr/>
              <a:t>14</a:t>
            </a:fld>
            <a:endParaRPr lang="en-GB"/>
          </a:p>
        </p:txBody>
      </p:sp>
    </p:spTree>
    <p:extLst>
      <p:ext uri="{BB962C8B-B14F-4D97-AF65-F5344CB8AC3E}">
        <p14:creationId xmlns:p14="http://schemas.microsoft.com/office/powerpoint/2010/main" val="576241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15</a:t>
            </a:fld>
            <a:endParaRPr lang="en-GB"/>
          </a:p>
        </p:txBody>
      </p:sp>
    </p:spTree>
    <p:extLst>
      <p:ext uri="{BB962C8B-B14F-4D97-AF65-F5344CB8AC3E}">
        <p14:creationId xmlns:p14="http://schemas.microsoft.com/office/powerpoint/2010/main" val="16533595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baseline="0"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16</a:t>
            </a:fld>
            <a:endParaRPr lang="en-GB"/>
          </a:p>
        </p:txBody>
      </p:sp>
    </p:spTree>
    <p:extLst>
      <p:ext uri="{BB962C8B-B14F-4D97-AF65-F5344CB8AC3E}">
        <p14:creationId xmlns:p14="http://schemas.microsoft.com/office/powerpoint/2010/main" val="1292270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17</a:t>
            </a:fld>
            <a:endParaRPr lang="en-US" dirty="0"/>
          </a:p>
        </p:txBody>
      </p:sp>
    </p:spTree>
    <p:extLst>
      <p:ext uri="{BB962C8B-B14F-4D97-AF65-F5344CB8AC3E}">
        <p14:creationId xmlns:p14="http://schemas.microsoft.com/office/powerpoint/2010/main" val="523525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dirty="0" smtClean="0">
              <a:latin typeface="Georgia" pitchFamily="18" charset="0"/>
            </a:endParaRPr>
          </a:p>
        </p:txBody>
      </p:sp>
      <p:sp>
        <p:nvSpPr>
          <p:cNvPr id="4" name="Slide Number Placeholder 3"/>
          <p:cNvSpPr>
            <a:spLocks noGrp="1"/>
          </p:cNvSpPr>
          <p:nvPr>
            <p:ph type="sldNum" sz="quarter" idx="10"/>
          </p:nvPr>
        </p:nvSpPr>
        <p:spPr/>
        <p:txBody>
          <a:bodyPr/>
          <a:lstStyle/>
          <a:p>
            <a:fld id="{F07B8F03-BC93-4120-96CA-A36DF640BE24}" type="slidenum">
              <a:rPr lang="en-GB" smtClean="0"/>
              <a:pPr/>
              <a:t>18</a:t>
            </a:fld>
            <a:endParaRPr lang="en-GB"/>
          </a:p>
        </p:txBody>
      </p:sp>
    </p:spTree>
    <p:extLst>
      <p:ext uri="{BB962C8B-B14F-4D97-AF65-F5344CB8AC3E}">
        <p14:creationId xmlns:p14="http://schemas.microsoft.com/office/powerpoint/2010/main" val="28978475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19</a:t>
            </a:fld>
            <a:endParaRPr lang="en-US" dirty="0"/>
          </a:p>
        </p:txBody>
      </p:sp>
    </p:spTree>
    <p:extLst>
      <p:ext uri="{BB962C8B-B14F-4D97-AF65-F5344CB8AC3E}">
        <p14:creationId xmlns:p14="http://schemas.microsoft.com/office/powerpoint/2010/main" val="2752963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2</a:t>
            </a:fld>
            <a:endParaRPr lang="en-US" dirty="0"/>
          </a:p>
        </p:txBody>
      </p:sp>
    </p:spTree>
    <p:extLst>
      <p:ext uri="{BB962C8B-B14F-4D97-AF65-F5344CB8AC3E}">
        <p14:creationId xmlns:p14="http://schemas.microsoft.com/office/powerpoint/2010/main" val="15749203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90500" marR="0" indent="-190500" algn="l" defTabSz="914400" rtl="0" eaLnBrk="1" fontAlgn="auto" latinLnBrk="0" hangingPunct="1">
              <a:lnSpc>
                <a:spcPct val="100000"/>
              </a:lnSpc>
              <a:spcBef>
                <a:spcPts val="0"/>
              </a:spcBef>
              <a:spcAft>
                <a:spcPts val="0"/>
              </a:spcAft>
              <a:buClrTx/>
              <a:buSzTx/>
              <a:buFontTx/>
              <a:buNone/>
              <a:tabLst/>
              <a:defRPr/>
            </a:pPr>
            <a:r>
              <a:rPr lang="en-GB" dirty="0" smtClean="0"/>
              <a:t>Using the sheet, explain the difference</a:t>
            </a:r>
            <a:r>
              <a:rPr lang="en-GB" baseline="0" dirty="0" smtClean="0"/>
              <a:t> between “Delimited” and Fixed Width.</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190500" marR="0" indent="-190500" algn="l" defTabSz="914400" rtl="0" eaLnBrk="1" fontAlgn="auto" latinLnBrk="0" hangingPunct="1">
              <a:lnSpc>
                <a:spcPct val="100000"/>
              </a:lnSpc>
              <a:spcBef>
                <a:spcPts val="0"/>
              </a:spcBef>
              <a:spcAft>
                <a:spcPts val="0"/>
              </a:spcAft>
              <a:buClrTx/>
              <a:buSzTx/>
              <a:buFontTx/>
              <a:buNone/>
              <a:tabLst/>
              <a:defRPr/>
            </a:pPr>
            <a:r>
              <a:rPr lang="en-GB" baseline="0" dirty="0" smtClean="0"/>
              <a:t>Use the Text to Columns to turn the text into columns. Take them through the process, including section on Destination.</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indent="-274320">
              <a:spcAft>
                <a:spcPts val="900"/>
              </a:spcAft>
            </a:pPr>
            <a:r>
              <a:rPr lang="en-GB" sz="1200" dirty="0" smtClean="0">
                <a:latin typeface="Georgia" pitchFamily="18" charset="0"/>
              </a:rPr>
              <a:t>Follow the steps prompted when clicking the icon in the Data tab. You can specify:</a:t>
            </a:r>
          </a:p>
          <a:p>
            <a:pPr indent="-274320">
              <a:spcAft>
                <a:spcPts val="900"/>
              </a:spcAft>
              <a:buFontTx/>
              <a:buChar char="-"/>
            </a:pPr>
            <a:r>
              <a:rPr lang="en-GB" sz="1200" dirty="0" smtClean="0">
                <a:latin typeface="Georgia" pitchFamily="18" charset="0"/>
              </a:rPr>
              <a:t>Whether the separation point is defined by a certain character (Delimited) or at a fixed point in the cell (Fixed Width).</a:t>
            </a:r>
          </a:p>
          <a:p>
            <a:pPr indent="-274320">
              <a:spcAft>
                <a:spcPts val="900"/>
              </a:spcAft>
              <a:buFontTx/>
              <a:buChar char="-"/>
            </a:pPr>
            <a:r>
              <a:rPr lang="en-GB" sz="1200" dirty="0" smtClean="0">
                <a:latin typeface="Georgia" pitchFamily="18" charset="0"/>
              </a:rPr>
              <a:t>What character separates the information</a:t>
            </a:r>
          </a:p>
          <a:p>
            <a:pPr indent="-274320">
              <a:spcAft>
                <a:spcPts val="900"/>
              </a:spcAft>
              <a:buFontTx/>
              <a:buChar char="-"/>
            </a:pPr>
            <a:r>
              <a:rPr lang="en-GB" sz="1200" dirty="0" smtClean="0">
                <a:latin typeface="Georgia" pitchFamily="18" charset="0"/>
              </a:rPr>
              <a:t>Where you would like the newly separated information to go.</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20</a:t>
            </a:fld>
            <a:endParaRPr lang="en-GB"/>
          </a:p>
        </p:txBody>
      </p:sp>
    </p:spTree>
    <p:extLst>
      <p:ext uri="{BB962C8B-B14F-4D97-AF65-F5344CB8AC3E}">
        <p14:creationId xmlns:p14="http://schemas.microsoft.com/office/powerpoint/2010/main" val="26039555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dirty="0" smtClean="0">
              <a:latin typeface="Georgia" pitchFamily="18" charset="0"/>
            </a:endParaRPr>
          </a:p>
        </p:txBody>
      </p:sp>
      <p:sp>
        <p:nvSpPr>
          <p:cNvPr id="4" name="Slide Number Placeholder 3"/>
          <p:cNvSpPr>
            <a:spLocks noGrp="1"/>
          </p:cNvSpPr>
          <p:nvPr>
            <p:ph type="sldNum" sz="quarter" idx="10"/>
          </p:nvPr>
        </p:nvSpPr>
        <p:spPr/>
        <p:txBody>
          <a:bodyPr/>
          <a:lstStyle/>
          <a:p>
            <a:fld id="{F07B8F03-BC93-4120-96CA-A36DF640BE24}" type="slidenum">
              <a:rPr lang="en-GB" smtClean="0"/>
              <a:pPr/>
              <a:t>21</a:t>
            </a:fld>
            <a:endParaRPr lang="en-GB"/>
          </a:p>
        </p:txBody>
      </p:sp>
    </p:spTree>
    <p:extLst>
      <p:ext uri="{BB962C8B-B14F-4D97-AF65-F5344CB8AC3E}">
        <p14:creationId xmlns:p14="http://schemas.microsoft.com/office/powerpoint/2010/main" val="3456282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22</a:t>
            </a:fld>
            <a:endParaRPr lang="en-US" dirty="0"/>
          </a:p>
        </p:txBody>
      </p:sp>
    </p:spTree>
    <p:extLst>
      <p:ext uri="{BB962C8B-B14F-4D97-AF65-F5344CB8AC3E}">
        <p14:creationId xmlns:p14="http://schemas.microsoft.com/office/powerpoint/2010/main" val="11664333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6213" indent="-176213">
              <a:buFontTx/>
              <a:buChar char="•"/>
            </a:pPr>
            <a:endParaRPr lang="en-GB"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23</a:t>
            </a:fld>
            <a:endParaRPr lang="en-GB"/>
          </a:p>
        </p:txBody>
      </p:sp>
    </p:spTree>
    <p:extLst>
      <p:ext uri="{BB962C8B-B14F-4D97-AF65-F5344CB8AC3E}">
        <p14:creationId xmlns:p14="http://schemas.microsoft.com/office/powerpoint/2010/main" val="12654239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endParaRPr lang="en-GB" b="1"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24</a:t>
            </a:fld>
            <a:endParaRPr lang="en-GB"/>
          </a:p>
        </p:txBody>
      </p:sp>
    </p:spTree>
    <p:extLst>
      <p:ext uri="{BB962C8B-B14F-4D97-AF65-F5344CB8AC3E}">
        <p14:creationId xmlns:p14="http://schemas.microsoft.com/office/powerpoint/2010/main" val="41503798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dirty="0" smtClean="0"/>
          </a:p>
        </p:txBody>
      </p:sp>
      <p:sp>
        <p:nvSpPr>
          <p:cNvPr id="4" name="Slide Number Placeholder 3"/>
          <p:cNvSpPr>
            <a:spLocks noGrp="1"/>
          </p:cNvSpPr>
          <p:nvPr>
            <p:ph type="sldNum" sz="quarter" idx="10"/>
          </p:nvPr>
        </p:nvSpPr>
        <p:spPr/>
        <p:txBody>
          <a:bodyPr/>
          <a:lstStyle/>
          <a:p>
            <a:fld id="{F07B8F03-BC93-4120-96CA-A36DF640BE24}" type="slidenum">
              <a:rPr lang="en-GB" smtClean="0"/>
              <a:pPr/>
              <a:t>25</a:t>
            </a:fld>
            <a:endParaRPr lang="en-GB"/>
          </a:p>
        </p:txBody>
      </p:sp>
    </p:spTree>
    <p:extLst>
      <p:ext uri="{BB962C8B-B14F-4D97-AF65-F5344CB8AC3E}">
        <p14:creationId xmlns:p14="http://schemas.microsoft.com/office/powerpoint/2010/main" val="12007069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smtClean="0"/>
          </a:p>
        </p:txBody>
      </p:sp>
      <p:sp>
        <p:nvSpPr>
          <p:cNvPr id="4" name="Slide Number Placeholder 3"/>
          <p:cNvSpPr>
            <a:spLocks noGrp="1"/>
          </p:cNvSpPr>
          <p:nvPr>
            <p:ph type="sldNum" sz="quarter" idx="10"/>
          </p:nvPr>
        </p:nvSpPr>
        <p:spPr/>
        <p:txBody>
          <a:bodyPr/>
          <a:lstStyle/>
          <a:p>
            <a:fld id="{E6D5EE04-6622-4AD6-A6DC-40BC47304F9B}" type="slidenum">
              <a:rPr lang="en-GB" smtClean="0"/>
              <a:pPr/>
              <a:t>26</a:t>
            </a:fld>
            <a:endParaRPr lang="en-GB" dirty="0"/>
          </a:p>
        </p:txBody>
      </p:sp>
    </p:spTree>
    <p:extLst>
      <p:ext uri="{BB962C8B-B14F-4D97-AF65-F5344CB8AC3E}">
        <p14:creationId xmlns:p14="http://schemas.microsoft.com/office/powerpoint/2010/main" val="14713819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27</a:t>
            </a:fld>
            <a:endParaRPr lang="en-US" dirty="0"/>
          </a:p>
        </p:txBody>
      </p:sp>
    </p:spTree>
    <p:extLst>
      <p:ext uri="{BB962C8B-B14F-4D97-AF65-F5344CB8AC3E}">
        <p14:creationId xmlns:p14="http://schemas.microsoft.com/office/powerpoint/2010/main" val="8251497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228600" indent="-228600">
              <a:buAutoNum type="arabicPeriod"/>
            </a:pPr>
            <a:r>
              <a:rPr lang="en-GB" dirty="0" smtClean="0"/>
              <a:t>Validity</a:t>
            </a:r>
          </a:p>
          <a:p>
            <a:pPr marL="228600" indent="-228600">
              <a:buAutoNum type="arabicPeriod"/>
            </a:pPr>
            <a:r>
              <a:rPr lang="en-GB" dirty="0" smtClean="0"/>
              <a:t>Completeness</a:t>
            </a:r>
          </a:p>
          <a:p>
            <a:pPr marL="228600" indent="-228600">
              <a:buAutoNum type="arabicPeriod"/>
            </a:pPr>
            <a:r>
              <a:rPr lang="en-GB" dirty="0" smtClean="0"/>
              <a:t>Accuracy</a:t>
            </a:r>
          </a:p>
          <a:p>
            <a:pPr marL="228600" indent="-228600">
              <a:buAutoNum type="arabicPeriod"/>
            </a:pPr>
            <a:r>
              <a:rPr lang="en-GB" dirty="0" smtClean="0"/>
              <a:t>Validity</a:t>
            </a:r>
          </a:p>
          <a:p>
            <a:pPr marL="228600" indent="-228600">
              <a:buAutoNum type="arabicPeriod"/>
            </a:pPr>
            <a:r>
              <a:rPr lang="en-GB" dirty="0" smtClean="0"/>
              <a:t>Consistency</a:t>
            </a:r>
          </a:p>
          <a:p>
            <a:pPr marL="228600" indent="-228600">
              <a:buAutoNum type="arabicPeriod"/>
            </a:pPr>
            <a:r>
              <a:rPr lang="en-GB" dirty="0" smtClean="0"/>
              <a:t>Integrity</a:t>
            </a:r>
          </a:p>
          <a:p>
            <a:pPr marL="228600" indent="-228600">
              <a:buAutoNum type="arabicPeriod"/>
            </a:pPr>
            <a:r>
              <a:rPr lang="en-GB" dirty="0" smtClean="0"/>
              <a:t>Timeliness</a:t>
            </a:r>
            <a:endParaRPr lang="en-GB" dirty="0"/>
          </a:p>
        </p:txBody>
      </p:sp>
      <p:sp>
        <p:nvSpPr>
          <p:cNvPr id="4" name="Slide Number Placeholder 3"/>
          <p:cNvSpPr>
            <a:spLocks noGrp="1"/>
          </p:cNvSpPr>
          <p:nvPr>
            <p:ph type="sldNum" sz="quarter" idx="10"/>
          </p:nvPr>
        </p:nvSpPr>
        <p:spPr/>
        <p:txBody>
          <a:bodyPr/>
          <a:lstStyle/>
          <a:p>
            <a:fld id="{27C30F93-E204-4D74-9855-B8344312D0B6}" type="slidenum">
              <a:rPr lang="en-GB" smtClean="0"/>
              <a:t>30</a:t>
            </a:fld>
            <a:endParaRPr lang="en-GB"/>
          </a:p>
        </p:txBody>
      </p:sp>
    </p:spTree>
    <p:extLst>
      <p:ext uri="{BB962C8B-B14F-4D97-AF65-F5344CB8AC3E}">
        <p14:creationId xmlns:p14="http://schemas.microsoft.com/office/powerpoint/2010/main" val="22567424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31</a:t>
            </a:fld>
            <a:endParaRPr lang="en-US" dirty="0"/>
          </a:p>
        </p:txBody>
      </p:sp>
    </p:spTree>
    <p:extLst>
      <p:ext uri="{BB962C8B-B14F-4D97-AF65-F5344CB8AC3E}">
        <p14:creationId xmlns:p14="http://schemas.microsoft.com/office/powerpoint/2010/main" val="3664165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3</a:t>
            </a:fld>
            <a:endParaRPr lang="en-US" dirty="0"/>
          </a:p>
        </p:txBody>
      </p:sp>
    </p:spTree>
    <p:extLst>
      <p:ext uri="{BB962C8B-B14F-4D97-AF65-F5344CB8AC3E}">
        <p14:creationId xmlns:p14="http://schemas.microsoft.com/office/powerpoint/2010/main" val="5470451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32</a:t>
            </a:fld>
            <a:endParaRPr lang="en-US" dirty="0"/>
          </a:p>
        </p:txBody>
      </p:sp>
    </p:spTree>
    <p:extLst>
      <p:ext uri="{BB962C8B-B14F-4D97-AF65-F5344CB8AC3E}">
        <p14:creationId xmlns:p14="http://schemas.microsoft.com/office/powerpoint/2010/main" val="21080389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33</a:t>
            </a:fld>
            <a:endParaRPr lang="en-US" dirty="0"/>
          </a:p>
        </p:txBody>
      </p:sp>
    </p:spTree>
    <p:extLst>
      <p:ext uri="{BB962C8B-B14F-4D97-AF65-F5344CB8AC3E}">
        <p14:creationId xmlns:p14="http://schemas.microsoft.com/office/powerpoint/2010/main" val="2517957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On a blank sheet type</a:t>
            </a:r>
            <a:r>
              <a:rPr lang="en-GB" baseline="0" dirty="0" smtClean="0"/>
              <a:t> in your full name  ( including your middle name and title) e.g. Miss Sian Megan </a:t>
            </a:r>
            <a:r>
              <a:rPr lang="en-GB" baseline="0" dirty="0" err="1" smtClean="0"/>
              <a:t>Houdmont</a:t>
            </a:r>
            <a:endParaRPr lang="en-GB" dirty="0" smtClean="0"/>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Demonstrate</a:t>
            </a:r>
            <a:r>
              <a:rPr lang="en-GB" baseline="0" dirty="0" smtClean="0"/>
              <a:t> the mid, left, right, </a:t>
            </a:r>
            <a:r>
              <a:rPr lang="en-GB" baseline="0" dirty="0" err="1" smtClean="0"/>
              <a:t>len</a:t>
            </a:r>
            <a:r>
              <a:rPr lang="en-GB" baseline="0" dirty="0" smtClean="0"/>
              <a:t> functions by extracting text from the names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Open the worksheet, and </a:t>
            </a:r>
            <a:r>
              <a:rPr lang="en-GB" dirty="0" smtClean="0"/>
              <a:t>Demonstrate</a:t>
            </a:r>
            <a:r>
              <a:rPr lang="en-GB" baseline="0" dirty="0" smtClean="0"/>
              <a:t> the mid, left, right, </a:t>
            </a:r>
            <a:r>
              <a:rPr lang="en-GB" baseline="0" dirty="0" err="1" smtClean="0"/>
              <a:t>len</a:t>
            </a:r>
            <a:r>
              <a:rPr lang="en-GB" baseline="0" dirty="0" smtClean="0"/>
              <a:t> functions by extracting text from the names</a:t>
            </a:r>
          </a:p>
        </p:txBody>
      </p:sp>
      <p:sp>
        <p:nvSpPr>
          <p:cNvPr id="4" name="Slide Number Placeholder 3"/>
          <p:cNvSpPr>
            <a:spLocks noGrp="1"/>
          </p:cNvSpPr>
          <p:nvPr>
            <p:ph type="sldNum" sz="quarter" idx="10"/>
          </p:nvPr>
        </p:nvSpPr>
        <p:spPr/>
        <p:txBody>
          <a:bodyPr/>
          <a:lstStyle/>
          <a:p>
            <a:fld id="{F07B8F03-BC93-4120-96CA-A36DF640BE24}" type="slidenum">
              <a:rPr lang="en-US" smtClean="0"/>
              <a:pPr/>
              <a:t>34</a:t>
            </a:fld>
            <a:endParaRPr lang="en-US" dirty="0"/>
          </a:p>
        </p:txBody>
      </p:sp>
    </p:spTree>
    <p:extLst>
      <p:ext uri="{BB962C8B-B14F-4D97-AF65-F5344CB8AC3E}">
        <p14:creationId xmlns:p14="http://schemas.microsoft.com/office/powerpoint/2010/main" val="13942995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dirty="0"/>
              <a:t>You may not want to teach these, but if you do, use a number of separate cells to break up the calculations.</a:t>
            </a:r>
          </a:p>
          <a:p>
            <a:endParaRPr lang="en-GB" dirty="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35</a:t>
            </a:fld>
            <a:endParaRPr lang="en-US" dirty="0"/>
          </a:p>
        </p:txBody>
      </p:sp>
    </p:spTree>
    <p:extLst>
      <p:ext uri="{BB962C8B-B14F-4D97-AF65-F5344CB8AC3E}">
        <p14:creationId xmlns:p14="http://schemas.microsoft.com/office/powerpoint/2010/main" val="42151894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Demonstrate the use of these functions on a blank sheet</a:t>
            </a:r>
          </a:p>
          <a:p>
            <a:endParaRPr lang="en-GB" baseline="0" dirty="0" smtClean="0"/>
          </a:p>
          <a:p>
            <a:r>
              <a:rPr lang="en-GB" baseline="0" dirty="0" smtClean="0"/>
              <a:t>Difference between now and today as number (decimals)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Then use file</a:t>
            </a:r>
            <a:r>
              <a:rPr lang="en-GB" baseline="0" dirty="0" smtClean="0"/>
              <a:t> </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36</a:t>
            </a:fld>
            <a:endParaRPr lang="en-US" dirty="0"/>
          </a:p>
        </p:txBody>
      </p:sp>
    </p:spTree>
    <p:extLst>
      <p:ext uri="{BB962C8B-B14F-4D97-AF65-F5344CB8AC3E}">
        <p14:creationId xmlns:p14="http://schemas.microsoft.com/office/powerpoint/2010/main" val="27716976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37</a:t>
            </a:fld>
            <a:endParaRPr lang="en-US" dirty="0"/>
          </a:p>
        </p:txBody>
      </p:sp>
    </p:spTree>
    <p:extLst>
      <p:ext uri="{BB962C8B-B14F-4D97-AF65-F5344CB8AC3E}">
        <p14:creationId xmlns:p14="http://schemas.microsoft.com/office/powerpoint/2010/main" val="40572143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itchFamily="34" charset="0"/>
              <a:buNone/>
            </a:pPr>
            <a:r>
              <a:rPr lang="en-GB" dirty="0" smtClean="0"/>
              <a:t>Outline</a:t>
            </a:r>
            <a:r>
              <a:rPr lang="en-GB" baseline="0" dirty="0" smtClean="0"/>
              <a:t> some of the uses for the functions above:</a:t>
            </a:r>
          </a:p>
          <a:p>
            <a:pPr lvl="1">
              <a:buFont typeface="Arial" pitchFamily="34" charset="0"/>
              <a:buChar char="•"/>
            </a:pPr>
            <a:r>
              <a:rPr lang="en-GB" baseline="0" dirty="0" smtClean="0"/>
              <a:t>Error checking</a:t>
            </a:r>
          </a:p>
          <a:p>
            <a:pPr lvl="1">
              <a:buFont typeface="Arial" pitchFamily="34" charset="0"/>
              <a:buChar char="•"/>
            </a:pPr>
            <a:r>
              <a:rPr lang="en-GB" baseline="0" dirty="0" smtClean="0"/>
              <a:t>User-friendly outputs</a:t>
            </a:r>
          </a:p>
          <a:p>
            <a:pPr lvl="1">
              <a:buFont typeface="Arial" pitchFamily="34" charset="0"/>
              <a:buChar char="•"/>
            </a:pPr>
            <a:endParaRPr lang="en-GB" baseline="0" dirty="0" smtClean="0"/>
          </a:p>
          <a:p>
            <a:pPr lvl="1">
              <a:buFont typeface="Arial" pitchFamily="34" charset="0"/>
              <a:buNone/>
            </a:pPr>
            <a:r>
              <a:rPr lang="en-GB" baseline="0" dirty="0" smtClean="0"/>
              <a:t>Use file</a:t>
            </a:r>
            <a:r>
              <a:rPr lang="en-GB" b="1" baseline="0" dirty="0" smtClean="0"/>
              <a:t> </a:t>
            </a:r>
            <a:r>
              <a:rPr lang="en-GB" baseline="0" dirty="0" smtClean="0"/>
              <a:t>to determine if this person is sales staff, return Y or N (use </a:t>
            </a:r>
            <a:r>
              <a:rPr lang="en-GB" b="1" baseline="0" dirty="0" smtClean="0"/>
              <a:t>=Search)</a:t>
            </a:r>
          </a:p>
          <a:p>
            <a:pPr lvl="1">
              <a:buFont typeface="Arial" pitchFamily="34" charset="0"/>
              <a:buNone/>
            </a:pPr>
            <a:r>
              <a:rPr lang="en-GB" baseline="0" dirty="0" smtClean="0"/>
              <a:t>Use function IF and ISERROR as IFERROR will not allow 2 different result</a:t>
            </a:r>
          </a:p>
          <a:p>
            <a:pPr lvl="1">
              <a:buFont typeface="Arial" pitchFamily="34" charset="0"/>
              <a:buNone/>
            </a:pPr>
            <a:endParaRPr lang="en-GB" baseline="0" dirty="0" smtClean="0"/>
          </a:p>
          <a:p>
            <a:pPr lvl="1">
              <a:buFont typeface="Arial" pitchFamily="34" charset="0"/>
              <a:buNone/>
            </a:pPr>
            <a:r>
              <a:rPr lang="en-GB" baseline="0" dirty="0" smtClean="0"/>
              <a:t>Explain leading practice that we error trap for errors we expect (</a:t>
            </a:r>
            <a:r>
              <a:rPr lang="en-GB" baseline="0" dirty="0" err="1" smtClean="0"/>
              <a:t>ie</a:t>
            </a:r>
            <a:r>
              <a:rPr lang="en-GB" baseline="0" dirty="0" smtClean="0"/>
              <a:t> to prevent #n/a errors on a match formula, use </a:t>
            </a:r>
            <a:r>
              <a:rPr lang="en-GB" baseline="0" dirty="0" err="1" smtClean="0"/>
              <a:t>isna</a:t>
            </a:r>
            <a:r>
              <a:rPr lang="en-GB" baseline="0" dirty="0" smtClean="0"/>
              <a:t> rather than </a:t>
            </a:r>
            <a:r>
              <a:rPr lang="en-GB" baseline="0" dirty="0" err="1" smtClean="0"/>
              <a:t>iferror</a:t>
            </a:r>
            <a:r>
              <a:rPr lang="en-GB" baseline="0" dirty="0" smtClean="0"/>
              <a:t>) so that unexpected errors get seen and resolved</a:t>
            </a:r>
          </a:p>
        </p:txBody>
      </p:sp>
      <p:sp>
        <p:nvSpPr>
          <p:cNvPr id="4" name="Slide Number Placeholder 3"/>
          <p:cNvSpPr>
            <a:spLocks noGrp="1"/>
          </p:cNvSpPr>
          <p:nvPr>
            <p:ph type="sldNum" sz="quarter" idx="10"/>
          </p:nvPr>
        </p:nvSpPr>
        <p:spPr/>
        <p:txBody>
          <a:bodyPr/>
          <a:lstStyle/>
          <a:p>
            <a:fld id="{F07B8F03-BC93-4120-96CA-A36DF640BE24}" type="slidenum">
              <a:rPr lang="en-US" smtClean="0"/>
              <a:pPr/>
              <a:t>38</a:t>
            </a:fld>
            <a:endParaRPr lang="en-US" dirty="0"/>
          </a:p>
        </p:txBody>
      </p:sp>
    </p:spTree>
    <p:extLst>
      <p:ext uri="{BB962C8B-B14F-4D97-AF65-F5344CB8AC3E}">
        <p14:creationId xmlns:p14="http://schemas.microsoft.com/office/powerpoint/2010/main" val="3554155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itchFamily="34" charset="0"/>
              <a:buNone/>
            </a:pPr>
            <a:r>
              <a:rPr lang="en-GB" b="0" baseline="0" dirty="0" smtClean="0"/>
              <a:t>Introduce the concept of basic IF functions</a:t>
            </a:r>
          </a:p>
          <a:p>
            <a:pPr>
              <a:buFont typeface="Arial" pitchFamily="34" charset="0"/>
              <a:buNone/>
            </a:pPr>
            <a:endParaRPr lang="en-GB" b="0" baseline="0" dirty="0" smtClean="0"/>
          </a:p>
          <a:p>
            <a:pPr>
              <a:buFont typeface="Arial" pitchFamily="34" charset="0"/>
              <a:buNone/>
            </a:pPr>
            <a:r>
              <a:rPr lang="en-GB" b="0" baseline="0" dirty="0" smtClean="0"/>
              <a:t>Do a simple table exercise with their names and genders, and then If to determine Mr or Ms</a:t>
            </a:r>
          </a:p>
          <a:p>
            <a:pPr>
              <a:buFont typeface="Arial" pitchFamily="34" charset="0"/>
              <a:buNone/>
            </a:pPr>
            <a:endParaRPr lang="en-GB" b="0" baseline="0" dirty="0" smtClean="0"/>
          </a:p>
          <a:p>
            <a:pPr>
              <a:buFont typeface="Arial" pitchFamily="34" charset="0"/>
              <a:buNone/>
            </a:pPr>
            <a:r>
              <a:rPr lang="en-GB" b="1" baseline="0" dirty="0" smtClean="0"/>
              <a:t>DEMONSTRATION: </a:t>
            </a:r>
          </a:p>
          <a:p>
            <a:pPr>
              <a:buFont typeface="Arial" pitchFamily="34" charset="0"/>
              <a:buNone/>
            </a:pPr>
            <a:r>
              <a:rPr lang="en-GB" b="0" baseline="0" dirty="0" smtClean="0"/>
              <a:t>Fill in the Bonus Columns in</a:t>
            </a:r>
            <a:r>
              <a:rPr lang="en-GB" b="1" baseline="0" dirty="0" smtClean="0"/>
              <a:t> Statement 1</a:t>
            </a:r>
          </a:p>
          <a:p>
            <a:pPr>
              <a:buFont typeface="Arial" pitchFamily="34" charset="0"/>
              <a:buNone/>
            </a:pPr>
            <a:r>
              <a:rPr lang="en-GB" b="0" baseline="0" dirty="0" smtClean="0"/>
              <a:t>Use range names and absolute references to enhance the exercise</a:t>
            </a:r>
          </a:p>
          <a:p>
            <a:pPr>
              <a:buFont typeface="Arial" pitchFamily="34" charset="0"/>
              <a:buNone/>
            </a:pPr>
            <a:endParaRPr lang="en-GB" b="1" baseline="0" dirty="0" smtClean="0"/>
          </a:p>
          <a:p>
            <a:pPr>
              <a:buFont typeface="Arial" pitchFamily="34" charset="0"/>
              <a:buNone/>
            </a:pPr>
            <a:r>
              <a:rPr lang="en-GB" b="0" baseline="0" dirty="0" smtClean="0"/>
              <a:t>Fill in VAT Column in </a:t>
            </a:r>
            <a:r>
              <a:rPr lang="en-GB" sz="1200" b="1" i="1" baseline="0" dirty="0" smtClean="0"/>
              <a:t>IF Statement 2</a:t>
            </a:r>
            <a:endParaRPr lang="en-GB" b="1" baseline="0" dirty="0" smtClean="0"/>
          </a:p>
          <a:p>
            <a:pPr>
              <a:buFont typeface="Arial" pitchFamily="34" charset="0"/>
              <a:buNone/>
            </a:pPr>
            <a:r>
              <a:rPr lang="en-GB" b="0" baseline="0" dirty="0" smtClean="0"/>
              <a:t>Any type of data, number, text, formula</a:t>
            </a:r>
          </a:p>
          <a:p>
            <a:pPr>
              <a:buFont typeface="Arial" pitchFamily="34" charset="0"/>
              <a:buNone/>
            </a:pPr>
            <a:endParaRPr lang="en-GB" b="0" baseline="0" dirty="0" smtClean="0"/>
          </a:p>
          <a:p>
            <a:pPr>
              <a:buFont typeface="Arial" pitchFamily="34" charset="0"/>
              <a:buNone/>
            </a:pPr>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39</a:t>
            </a:fld>
            <a:endParaRPr lang="en-US" dirty="0"/>
          </a:p>
        </p:txBody>
      </p:sp>
    </p:spTree>
    <p:extLst>
      <p:ext uri="{BB962C8B-B14F-4D97-AF65-F5344CB8AC3E}">
        <p14:creationId xmlns:p14="http://schemas.microsoft.com/office/powerpoint/2010/main" val="26957136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itchFamily="34" charset="0"/>
              <a:buNone/>
            </a:pPr>
            <a:r>
              <a:rPr lang="en-GB" dirty="0" smtClean="0"/>
              <a:t>Run through a brief description of these operators, stress that some of them can be used only on numbers,</a:t>
            </a:r>
            <a:r>
              <a:rPr lang="en-GB" baseline="0" dirty="0" smtClean="0"/>
              <a:t> some to dates and some to strings.</a:t>
            </a:r>
          </a:p>
          <a:p>
            <a:pPr lvl="1">
              <a:buFont typeface="Arial" pitchFamily="34" charset="0"/>
              <a:buChar char="•"/>
            </a:pPr>
            <a:r>
              <a:rPr lang="en-GB" baseline="0" dirty="0" smtClean="0"/>
              <a:t>Addition: Numbers, Dates</a:t>
            </a:r>
          </a:p>
          <a:p>
            <a:pPr lvl="1">
              <a:buFont typeface="Arial" pitchFamily="34" charset="0"/>
              <a:buChar char="•"/>
            </a:pPr>
            <a:r>
              <a:rPr lang="en-GB" baseline="0" dirty="0" smtClean="0"/>
              <a:t>Subtraction: Numbers, Dates</a:t>
            </a:r>
          </a:p>
          <a:p>
            <a:pPr lvl="1">
              <a:buFont typeface="Arial" pitchFamily="34" charset="0"/>
              <a:buChar char="•"/>
            </a:pPr>
            <a:r>
              <a:rPr lang="en-GB" baseline="0" dirty="0" smtClean="0"/>
              <a:t>Multiplication: Numbers</a:t>
            </a:r>
          </a:p>
          <a:p>
            <a:pPr lvl="1">
              <a:buFont typeface="Arial" pitchFamily="34" charset="0"/>
              <a:buChar char="•"/>
            </a:pPr>
            <a:r>
              <a:rPr lang="en-GB" baseline="0" dirty="0" smtClean="0"/>
              <a:t>Division: Numbers</a:t>
            </a:r>
          </a:p>
          <a:p>
            <a:pPr lvl="1">
              <a:buFont typeface="Arial" pitchFamily="34" charset="0"/>
              <a:buChar char="•"/>
            </a:pPr>
            <a:r>
              <a:rPr lang="en-GB" baseline="0" dirty="0" smtClean="0"/>
              <a:t>Power: Numbers</a:t>
            </a:r>
          </a:p>
          <a:p>
            <a:pPr lvl="1">
              <a:buFont typeface="Arial" pitchFamily="34" charset="0"/>
              <a:buChar char="•"/>
            </a:pPr>
            <a:r>
              <a:rPr lang="en-GB" baseline="0" dirty="0" smtClean="0"/>
              <a:t>(): Anything</a:t>
            </a:r>
          </a:p>
          <a:p>
            <a:pPr lvl="1">
              <a:buFont typeface="Arial" pitchFamily="34" charset="0"/>
              <a:buChar char="•"/>
            </a:pPr>
            <a:r>
              <a:rPr lang="en-GB" baseline="0" dirty="0" smtClean="0"/>
              <a:t>Order operators (&gt;,&lt; etc.) : Numbers, Dates, Strings</a:t>
            </a:r>
          </a:p>
          <a:p>
            <a:pPr lvl="1">
              <a:buFont typeface="Arial" pitchFamily="34" charset="0"/>
              <a:buChar char="•"/>
            </a:pPr>
            <a:r>
              <a:rPr lang="en-GB" baseline="0" dirty="0" smtClean="0"/>
              <a:t>Concatenation: Anything</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40</a:t>
            </a:fld>
            <a:endParaRPr lang="en-US" dirty="0"/>
          </a:p>
        </p:txBody>
      </p:sp>
    </p:spTree>
    <p:extLst>
      <p:ext uri="{BB962C8B-B14F-4D97-AF65-F5344CB8AC3E}">
        <p14:creationId xmlns:p14="http://schemas.microsoft.com/office/powerpoint/2010/main" val="24785261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41</a:t>
            </a:fld>
            <a:endParaRPr lang="en-US" dirty="0"/>
          </a:p>
        </p:txBody>
      </p:sp>
    </p:spTree>
    <p:extLst>
      <p:ext uri="{BB962C8B-B14F-4D97-AF65-F5344CB8AC3E}">
        <p14:creationId xmlns:p14="http://schemas.microsoft.com/office/powerpoint/2010/main" val="45281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4</a:t>
            </a:fld>
            <a:endParaRPr lang="en-US" dirty="0"/>
          </a:p>
        </p:txBody>
      </p:sp>
    </p:spTree>
    <p:extLst>
      <p:ext uri="{BB962C8B-B14F-4D97-AF65-F5344CB8AC3E}">
        <p14:creationId xmlns:p14="http://schemas.microsoft.com/office/powerpoint/2010/main" val="40913338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Use f</a:t>
            </a:r>
            <a:r>
              <a:rPr lang="en-GB" sz="1200" b="1" i="1" dirty="0" smtClean="0"/>
              <a:t>ile </a:t>
            </a:r>
            <a:r>
              <a:rPr lang="en-GB" i="0" baseline="0" dirty="0" smtClean="0"/>
              <a:t>using OR instead of nested IF Statement</a:t>
            </a:r>
            <a:endParaRPr lang="en-GB" i="0"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42</a:t>
            </a:fld>
            <a:endParaRPr lang="en-US" dirty="0"/>
          </a:p>
        </p:txBody>
      </p:sp>
    </p:spTree>
    <p:extLst>
      <p:ext uri="{BB962C8B-B14F-4D97-AF65-F5344CB8AC3E}">
        <p14:creationId xmlns:p14="http://schemas.microsoft.com/office/powerpoint/2010/main" val="18755609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t>Use</a:t>
            </a:r>
            <a:r>
              <a:rPr lang="en-GB" b="0" baseline="0" dirty="0" smtClean="0"/>
              <a:t> file </a:t>
            </a:r>
            <a:endParaRPr lang="en-GB"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1" dirty="0" smtClean="0"/>
              <a:t>Create sample</a:t>
            </a:r>
            <a:r>
              <a:rPr lang="en-GB" b="1" baseline="0" dirty="0" smtClean="0"/>
              <a:t> with salaries as per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Point</a:t>
            </a:r>
            <a:r>
              <a:rPr lang="en-GB" baseline="0" dirty="0" smtClean="0"/>
              <a:t> at the screen and talk them through exactly what this algorithm is doing.</a:t>
            </a:r>
          </a:p>
          <a:p>
            <a:pPr marL="0" marR="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Like a bank – your bank uses your ID number to bring back all your other data</a:t>
            </a:r>
          </a:p>
          <a:p>
            <a:pPr marL="0" marR="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Things to remember</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 - lookup data must be in col 1</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 - breaks if you insert extra columns</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 - </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 - must be in ascending order</a:t>
            </a:r>
          </a:p>
          <a:p>
            <a:pPr marL="0" marR="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When dealing with order - ‘has met my minimum’</a:t>
            </a:r>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smtClean="0"/>
          </a:p>
          <a:p>
            <a:r>
              <a:rPr lang="en-GB" dirty="0" smtClean="0"/>
              <a:t>M</a:t>
            </a:r>
            <a:r>
              <a:rPr lang="en-GB" baseline="0" dirty="0" smtClean="0"/>
              <a:t>odellers consider it better practice to use INDEX/MATCH, but VLOOKUP is quick and simple, and you often encounter it in other people’s spreadsheets so it’s worth understanding it.</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sz="1200" b="0" dirty="0" smtClean="0"/>
              <a:t>Can force it to not guess – look</a:t>
            </a:r>
            <a:r>
              <a:rPr lang="en-GB" sz="1200" b="0" baseline="0" dirty="0" smtClean="0"/>
              <a:t> up 65,500 – issue because it’s not sorted</a:t>
            </a:r>
            <a:endParaRPr lang="en-GB" sz="1200"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b="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43</a:t>
            </a:fld>
            <a:endParaRPr lang="en-US" dirty="0"/>
          </a:p>
        </p:txBody>
      </p:sp>
    </p:spTree>
    <p:extLst>
      <p:ext uri="{BB962C8B-B14F-4D97-AF65-F5344CB8AC3E}">
        <p14:creationId xmlns:p14="http://schemas.microsoft.com/office/powerpoint/2010/main" val="4973529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Sheet, Create a list of unique animals</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44</a:t>
            </a:fld>
            <a:endParaRPr lang="en-US" dirty="0"/>
          </a:p>
        </p:txBody>
      </p:sp>
    </p:spTree>
    <p:extLst>
      <p:ext uri="{BB962C8B-B14F-4D97-AF65-F5344CB8AC3E}">
        <p14:creationId xmlns:p14="http://schemas.microsoft.com/office/powerpoint/2010/main" val="8509027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90500" marR="0" indent="-190500" algn="l" defTabSz="914400" rtl="0" eaLnBrk="1" fontAlgn="auto" latinLnBrk="0" hangingPunct="1">
              <a:lnSpc>
                <a:spcPct val="100000"/>
              </a:lnSpc>
              <a:spcBef>
                <a:spcPts val="0"/>
              </a:spcBef>
              <a:spcAft>
                <a:spcPts val="0"/>
              </a:spcAft>
              <a:buClrTx/>
              <a:buSzTx/>
              <a:buFontTx/>
              <a:buNone/>
              <a:tabLst/>
              <a:defRPr/>
            </a:pPr>
            <a:r>
              <a:rPr lang="en-GB" dirty="0" smtClean="0"/>
              <a:t>Using the Sheet, first demonstrate find</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dirty="0" smtClean="0"/>
          </a:p>
          <a:p>
            <a:pPr marL="190500" marR="0" indent="-190500" algn="l" defTabSz="914400" rtl="0" eaLnBrk="1" fontAlgn="auto" latinLnBrk="0" hangingPunct="1">
              <a:lnSpc>
                <a:spcPct val="100000"/>
              </a:lnSpc>
              <a:spcBef>
                <a:spcPts val="0"/>
              </a:spcBef>
              <a:spcAft>
                <a:spcPts val="0"/>
              </a:spcAft>
              <a:buClrTx/>
              <a:buSzTx/>
              <a:buFontTx/>
              <a:buNone/>
              <a:tabLst/>
              <a:defRPr/>
            </a:pPr>
            <a:r>
              <a:rPr lang="en-GB" dirty="0" smtClean="0"/>
              <a:t>Then Replace all </a:t>
            </a:r>
            <a:r>
              <a:rPr lang="en-GB" dirty="0" err="1" smtClean="0"/>
              <a:t>occurences</a:t>
            </a:r>
            <a:r>
              <a:rPr lang="en-GB" baseline="0" dirty="0" smtClean="0"/>
              <a:t> of “Horse” with “Sheep”</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baseline="0" dirty="0" smtClean="0"/>
          </a:p>
          <a:p>
            <a:r>
              <a:rPr lang="en-GB" dirty="0" smtClean="0"/>
              <a:t>Find and replace is a simple tool used to quickly replace a value that reoccurs throughout the sheet or workbook.</a:t>
            </a:r>
          </a:p>
          <a:p>
            <a:endParaRPr lang="en-GB" dirty="0" smtClean="0"/>
          </a:p>
          <a:p>
            <a:r>
              <a:rPr lang="en-GB" dirty="0" smtClean="0"/>
              <a:t>On any sheet just hold Ctrl + H</a:t>
            </a:r>
          </a:p>
          <a:p>
            <a:endParaRPr lang="en-GB" dirty="0" smtClean="0"/>
          </a:p>
          <a:p>
            <a:pPr>
              <a:spcAft>
                <a:spcPts val="0"/>
              </a:spcAft>
            </a:pPr>
            <a:r>
              <a:rPr lang="en-GB" dirty="0" smtClean="0"/>
              <a:t>You can use the options to include </a:t>
            </a:r>
          </a:p>
          <a:p>
            <a:pPr>
              <a:spcAft>
                <a:spcPts val="0"/>
              </a:spcAft>
            </a:pPr>
            <a:r>
              <a:rPr lang="en-GB" dirty="0" smtClean="0"/>
              <a:t>more variables such as case, </a:t>
            </a:r>
          </a:p>
          <a:p>
            <a:pPr>
              <a:spcAft>
                <a:spcPts val="0"/>
              </a:spcAft>
            </a:pPr>
            <a:r>
              <a:rPr lang="en-GB" dirty="0" smtClean="0"/>
              <a:t>formatting and the search area.</a:t>
            </a:r>
          </a:p>
          <a:p>
            <a:pPr marL="190500" marR="0" indent="-190500" algn="l" defTabSz="914400" rtl="0" eaLnBrk="1" fontAlgn="auto" latinLnBrk="0" hangingPunct="1">
              <a:lnSpc>
                <a:spcPct val="100000"/>
              </a:lnSpc>
              <a:spcBef>
                <a:spcPts val="0"/>
              </a:spcBef>
              <a:spcAft>
                <a:spcPts val="0"/>
              </a:spcAft>
              <a:buClrTx/>
              <a:buSzTx/>
              <a:buFontTx/>
              <a:buNone/>
              <a:tabLst/>
              <a:defRPr/>
            </a:pPr>
            <a:endParaRPr lang="en-GB"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45</a:t>
            </a:fld>
            <a:endParaRPr lang="en-US" dirty="0"/>
          </a:p>
        </p:txBody>
      </p:sp>
    </p:spTree>
    <p:extLst>
      <p:ext uri="{BB962C8B-B14F-4D97-AF65-F5344CB8AC3E}">
        <p14:creationId xmlns:p14="http://schemas.microsoft.com/office/powerpoint/2010/main" val="9843965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46</a:t>
            </a:fld>
            <a:endParaRPr lang="en-US" dirty="0"/>
          </a:p>
        </p:txBody>
      </p:sp>
    </p:spTree>
    <p:extLst>
      <p:ext uri="{BB962C8B-B14F-4D97-AF65-F5344CB8AC3E}">
        <p14:creationId xmlns:p14="http://schemas.microsoft.com/office/powerpoint/2010/main" val="33095406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47</a:t>
            </a:fld>
            <a:endParaRPr lang="en-US" dirty="0"/>
          </a:p>
        </p:txBody>
      </p:sp>
    </p:spTree>
    <p:extLst>
      <p:ext uri="{BB962C8B-B14F-4D97-AF65-F5344CB8AC3E}">
        <p14:creationId xmlns:p14="http://schemas.microsoft.com/office/powerpoint/2010/main" val="35026505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48</a:t>
            </a:fld>
            <a:endParaRPr lang="en-US" dirty="0"/>
          </a:p>
        </p:txBody>
      </p:sp>
    </p:spTree>
    <p:extLst>
      <p:ext uri="{BB962C8B-B14F-4D97-AF65-F5344CB8AC3E}">
        <p14:creationId xmlns:p14="http://schemas.microsoft.com/office/powerpoint/2010/main" val="37939792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Recreate</a:t>
            </a:r>
            <a:r>
              <a:rPr lang="en-GB" baseline="0" dirty="0" smtClean="0"/>
              <a:t> this template in the demonstration file and demonstrate how it is constructed – avoid changing summary functions </a:t>
            </a:r>
            <a:r>
              <a:rPr lang="en-GB" baseline="0" dirty="0" err="1" smtClean="0"/>
              <a:t>etc</a:t>
            </a:r>
            <a:r>
              <a:rPr lang="en-GB" baseline="0" dirty="0" smtClean="0"/>
              <a:t> till next slide.</a:t>
            </a:r>
          </a:p>
          <a:p>
            <a:endParaRPr lang="en-GB" baseline="0" dirty="0" smtClean="0"/>
          </a:p>
          <a:p>
            <a:pPr marL="228600" indent="-228600">
              <a:buAutoNum type="arabicParenR"/>
            </a:pPr>
            <a:r>
              <a:rPr lang="en-GB" baseline="0" dirty="0" smtClean="0"/>
              <a:t>Place Status in ‘Report Filters’</a:t>
            </a:r>
          </a:p>
          <a:p>
            <a:pPr marL="228600" indent="-228600">
              <a:buAutoNum type="arabicParenR"/>
            </a:pPr>
            <a:r>
              <a:rPr lang="en-GB" baseline="0" dirty="0" smtClean="0"/>
              <a:t>Place Cost Centre in ‘Column Labels’</a:t>
            </a:r>
          </a:p>
          <a:p>
            <a:pPr marL="228600" indent="-228600">
              <a:buAutoNum type="arabicParenR"/>
            </a:pPr>
            <a:r>
              <a:rPr lang="en-GB" baseline="0" dirty="0" smtClean="0"/>
              <a:t>Place Site and Team in ‘Row Labels’</a:t>
            </a:r>
          </a:p>
          <a:p>
            <a:pPr marL="228600" indent="-228600">
              <a:buAutoNum type="arabicParenR"/>
            </a:pPr>
            <a:r>
              <a:rPr lang="en-GB" baseline="0" dirty="0" smtClean="0"/>
              <a:t>Place Salary in ‘Values</a:t>
            </a:r>
          </a:p>
          <a:p>
            <a:endParaRPr lang="en-GB" dirty="0" smtClean="0"/>
          </a:p>
          <a:p>
            <a:endParaRPr lang="en-GB" dirty="0" smtClean="0"/>
          </a:p>
          <a:p>
            <a:r>
              <a:rPr lang="en-GB" dirty="0" smtClean="0"/>
              <a:t>Move through option by option on the contex</a:t>
            </a:r>
            <a:r>
              <a:rPr lang="en-GB" baseline="0" dirty="0" smtClean="0"/>
              <a:t>t sensitive menu</a:t>
            </a:r>
            <a:endParaRPr lang="en-GB"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49</a:t>
            </a:fld>
            <a:endParaRPr lang="en-US" dirty="0"/>
          </a:p>
        </p:txBody>
      </p:sp>
    </p:spTree>
    <p:extLst>
      <p:ext uri="{BB962C8B-B14F-4D97-AF65-F5344CB8AC3E}">
        <p14:creationId xmlns:p14="http://schemas.microsoft.com/office/powerpoint/2010/main" val="28989192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Demonstrate changing</a:t>
            </a:r>
            <a:r>
              <a:rPr lang="en-GB" baseline="0" dirty="0" smtClean="0"/>
              <a:t> some of the field settings for both a row/column and a cell.</a:t>
            </a:r>
          </a:p>
          <a:p>
            <a:endParaRPr lang="en-GB" baseline="0" dirty="0" smtClean="0"/>
          </a:p>
          <a:p>
            <a:pPr marL="228600" indent="-228600">
              <a:buAutoNum type="arabicParenR"/>
            </a:pPr>
            <a:r>
              <a:rPr lang="en-GB" baseline="0" dirty="0" smtClean="0"/>
              <a:t>Add Column Subtotals</a:t>
            </a:r>
          </a:p>
          <a:p>
            <a:pPr marL="228600" indent="-228600">
              <a:buAutoNum type="arabicParenR"/>
            </a:pPr>
            <a:r>
              <a:rPr lang="en-GB" baseline="0" dirty="0" smtClean="0"/>
              <a:t>Check ‘Show items with no label’ in Column Settings -&gt; Layout &amp; Print</a:t>
            </a:r>
          </a:p>
          <a:p>
            <a:pPr marL="228600" indent="-228600">
              <a:buAutoNum type="arabicParenR"/>
            </a:pPr>
            <a:r>
              <a:rPr lang="en-GB" baseline="0" dirty="0" smtClean="0"/>
              <a:t>Change value summary functions to average of Salary</a:t>
            </a:r>
          </a:p>
          <a:p>
            <a:pPr marL="228600" indent="-228600">
              <a:buAutoNum type="arabicParenR"/>
            </a:pPr>
            <a:r>
              <a:rPr lang="en-GB" baseline="0" dirty="0" smtClean="0"/>
              <a:t>Show Salary values as Percentage of Row</a:t>
            </a:r>
          </a:p>
          <a:p>
            <a:pPr marL="228600" indent="-228600">
              <a:buAutoNum type="arabicParenR"/>
            </a:pPr>
            <a:endParaRPr lang="en-GB"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50</a:t>
            </a:fld>
            <a:endParaRPr lang="en-US" dirty="0"/>
          </a:p>
        </p:txBody>
      </p:sp>
    </p:spTree>
    <p:extLst>
      <p:ext uri="{BB962C8B-B14F-4D97-AF65-F5344CB8AC3E}">
        <p14:creationId xmlns:p14="http://schemas.microsoft.com/office/powerpoint/2010/main" val="37666931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51</a:t>
            </a:fld>
            <a:endParaRPr lang="en-US" dirty="0"/>
          </a:p>
        </p:txBody>
      </p:sp>
    </p:spTree>
    <p:extLst>
      <p:ext uri="{BB962C8B-B14F-4D97-AF65-F5344CB8AC3E}">
        <p14:creationId xmlns:p14="http://schemas.microsoft.com/office/powerpoint/2010/main" val="1043562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a:t>
            </a:fld>
            <a:endParaRPr lang="en-US" dirty="0"/>
          </a:p>
        </p:txBody>
      </p:sp>
    </p:spTree>
    <p:extLst>
      <p:ext uri="{BB962C8B-B14F-4D97-AF65-F5344CB8AC3E}">
        <p14:creationId xmlns:p14="http://schemas.microsoft.com/office/powerpoint/2010/main" val="370506680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52</a:t>
            </a:fld>
            <a:endParaRPr lang="en-US" dirty="0"/>
          </a:p>
        </p:txBody>
      </p:sp>
    </p:spTree>
    <p:extLst>
      <p:ext uri="{BB962C8B-B14F-4D97-AF65-F5344CB8AC3E}">
        <p14:creationId xmlns:p14="http://schemas.microsoft.com/office/powerpoint/2010/main" val="235309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53</a:t>
            </a:fld>
            <a:endParaRPr lang="en-US" dirty="0"/>
          </a:p>
        </p:txBody>
      </p:sp>
    </p:spTree>
    <p:extLst>
      <p:ext uri="{BB962C8B-B14F-4D97-AF65-F5344CB8AC3E}">
        <p14:creationId xmlns:p14="http://schemas.microsoft.com/office/powerpoint/2010/main" val="5863565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54</a:t>
            </a:fld>
            <a:endParaRPr lang="en-US" dirty="0"/>
          </a:p>
        </p:txBody>
      </p:sp>
    </p:spTree>
    <p:extLst>
      <p:ext uri="{BB962C8B-B14F-4D97-AF65-F5344CB8AC3E}">
        <p14:creationId xmlns:p14="http://schemas.microsoft.com/office/powerpoint/2010/main" val="1188243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55</a:t>
            </a:fld>
            <a:endParaRPr lang="en-US" dirty="0"/>
          </a:p>
        </p:txBody>
      </p:sp>
    </p:spTree>
    <p:extLst>
      <p:ext uri="{BB962C8B-B14F-4D97-AF65-F5344CB8AC3E}">
        <p14:creationId xmlns:p14="http://schemas.microsoft.com/office/powerpoint/2010/main" val="29632027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56</a:t>
            </a:fld>
            <a:endParaRPr lang="en-US" dirty="0"/>
          </a:p>
        </p:txBody>
      </p:sp>
    </p:spTree>
    <p:extLst>
      <p:ext uri="{BB962C8B-B14F-4D97-AF65-F5344CB8AC3E}">
        <p14:creationId xmlns:p14="http://schemas.microsoft.com/office/powerpoint/2010/main" val="242481334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57</a:t>
            </a:fld>
            <a:endParaRPr lang="en-US" dirty="0"/>
          </a:p>
        </p:txBody>
      </p:sp>
    </p:spTree>
    <p:extLst>
      <p:ext uri="{BB962C8B-B14F-4D97-AF65-F5344CB8AC3E}">
        <p14:creationId xmlns:p14="http://schemas.microsoft.com/office/powerpoint/2010/main" val="26944946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58</a:t>
            </a:fld>
            <a:endParaRPr lang="en-US" dirty="0"/>
          </a:p>
        </p:txBody>
      </p:sp>
    </p:spTree>
    <p:extLst>
      <p:ext uri="{BB962C8B-B14F-4D97-AF65-F5344CB8AC3E}">
        <p14:creationId xmlns:p14="http://schemas.microsoft.com/office/powerpoint/2010/main" val="177606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59</a:t>
            </a:fld>
            <a:endParaRPr lang="en-US" dirty="0"/>
          </a:p>
        </p:txBody>
      </p:sp>
    </p:spTree>
    <p:extLst>
      <p:ext uri="{BB962C8B-B14F-4D97-AF65-F5344CB8AC3E}">
        <p14:creationId xmlns:p14="http://schemas.microsoft.com/office/powerpoint/2010/main" val="267325168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This is the super </a:t>
            </a:r>
            <a:r>
              <a:rPr lang="en-GB" dirty="0" err="1" smtClean="0"/>
              <a:t>super</a:t>
            </a:r>
            <a:r>
              <a:rPr lang="en-GB" dirty="0" smtClean="0"/>
              <a:t> quick version of the visualising information course</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60</a:t>
            </a:fld>
            <a:endParaRPr lang="en-US" dirty="0"/>
          </a:p>
        </p:txBody>
      </p:sp>
    </p:spTree>
    <p:extLst>
      <p:ext uri="{BB962C8B-B14F-4D97-AF65-F5344CB8AC3E}">
        <p14:creationId xmlns:p14="http://schemas.microsoft.com/office/powerpoint/2010/main" val="58636908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61</a:t>
            </a:fld>
            <a:endParaRPr lang="en-US" dirty="0"/>
          </a:p>
        </p:txBody>
      </p:sp>
    </p:spTree>
    <p:extLst>
      <p:ext uri="{BB962C8B-B14F-4D97-AF65-F5344CB8AC3E}">
        <p14:creationId xmlns:p14="http://schemas.microsoft.com/office/powerpoint/2010/main" val="1666960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6</a:t>
            </a:fld>
            <a:endParaRPr lang="en-US" dirty="0"/>
          </a:p>
        </p:txBody>
      </p:sp>
    </p:spTree>
    <p:extLst>
      <p:ext uri="{BB962C8B-B14F-4D97-AF65-F5344CB8AC3E}">
        <p14:creationId xmlns:p14="http://schemas.microsoft.com/office/powerpoint/2010/main" val="374217253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Before adding the title – ask</a:t>
            </a:r>
            <a:r>
              <a:rPr lang="en-GB" baseline="0" dirty="0" smtClean="0"/>
              <a:t> what the message is this time?</a:t>
            </a:r>
          </a:p>
          <a:p>
            <a:endParaRPr lang="en-GB" baseline="0" dirty="0" smtClean="0"/>
          </a:p>
          <a:p>
            <a:r>
              <a:rPr lang="en-GB" baseline="0" dirty="0" smtClean="0"/>
              <a:t>Cleared out the junk, showed who we want to talk about, and shown that </a:t>
            </a:r>
            <a:r>
              <a:rPr lang="en-GB" baseline="0" dirty="0" err="1" smtClean="0"/>
              <a:t>manchester</a:t>
            </a:r>
            <a:r>
              <a:rPr lang="en-GB" baseline="0" dirty="0" smtClean="0"/>
              <a:t> is at the bottom of the list</a:t>
            </a:r>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62</a:t>
            </a:fld>
            <a:endParaRPr lang="en-US" dirty="0"/>
          </a:p>
        </p:txBody>
      </p:sp>
    </p:spTree>
    <p:extLst>
      <p:ext uri="{BB962C8B-B14F-4D97-AF65-F5344CB8AC3E}">
        <p14:creationId xmlns:p14="http://schemas.microsoft.com/office/powerpoint/2010/main" val="421174228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Before adding the title – ask</a:t>
            </a:r>
            <a:r>
              <a:rPr lang="en-GB" baseline="0" dirty="0" smtClean="0"/>
              <a:t> what the message is this time?</a:t>
            </a:r>
          </a:p>
          <a:p>
            <a:endParaRPr lang="en-GB" baseline="0" dirty="0" smtClean="0"/>
          </a:p>
          <a:p>
            <a:r>
              <a:rPr lang="en-GB" baseline="0" dirty="0" smtClean="0"/>
              <a:t>Cleared out the junk, showed who we want to talk about, and shown that </a:t>
            </a:r>
            <a:r>
              <a:rPr lang="en-GB" baseline="0" dirty="0" err="1" smtClean="0"/>
              <a:t>manchester</a:t>
            </a:r>
            <a:r>
              <a:rPr lang="en-GB" baseline="0" dirty="0" smtClean="0"/>
              <a:t> is at the bottom of the list</a:t>
            </a:r>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63</a:t>
            </a:fld>
            <a:endParaRPr lang="en-US" dirty="0"/>
          </a:p>
        </p:txBody>
      </p:sp>
    </p:spTree>
    <p:extLst>
      <p:ext uri="{BB962C8B-B14F-4D97-AF65-F5344CB8AC3E}">
        <p14:creationId xmlns:p14="http://schemas.microsoft.com/office/powerpoint/2010/main" val="266765192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Re-cap</a:t>
            </a:r>
          </a:p>
          <a:p>
            <a:endParaRPr lang="en-GB" dirty="0" smtClean="0"/>
          </a:p>
          <a:p>
            <a:r>
              <a:rPr lang="en-GB" dirty="0" smtClean="0"/>
              <a:t>Don’t use pie charts</a:t>
            </a:r>
            <a:r>
              <a:rPr lang="en-GB" baseline="0" dirty="0" smtClean="0"/>
              <a:t> – very difficult to interpret visually – talk about this afterwards...</a:t>
            </a:r>
            <a:endParaRPr lang="en-GB" dirty="0" smtClean="0"/>
          </a:p>
        </p:txBody>
      </p:sp>
      <p:sp>
        <p:nvSpPr>
          <p:cNvPr id="4" name="Slide Number Placeholder 3"/>
          <p:cNvSpPr>
            <a:spLocks noGrp="1"/>
          </p:cNvSpPr>
          <p:nvPr>
            <p:ph type="sldNum" sz="quarter" idx="10"/>
          </p:nvPr>
        </p:nvSpPr>
        <p:spPr/>
        <p:txBody>
          <a:bodyPr/>
          <a:lstStyle/>
          <a:p>
            <a:fld id="{F07B8F03-BC93-4120-96CA-A36DF640BE24}" type="slidenum">
              <a:rPr lang="en-US" smtClean="0"/>
              <a:pPr/>
              <a:t>64</a:t>
            </a:fld>
            <a:endParaRPr lang="en-US" dirty="0"/>
          </a:p>
        </p:txBody>
      </p:sp>
    </p:spTree>
    <p:extLst>
      <p:ext uri="{BB962C8B-B14F-4D97-AF65-F5344CB8AC3E}">
        <p14:creationId xmlns:p14="http://schemas.microsoft.com/office/powerpoint/2010/main" val="3524634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Discrete variables are where the different items are not related</a:t>
            </a:r>
            <a:r>
              <a:rPr lang="en-GB" baseline="0" dirty="0" smtClean="0"/>
              <a:t> to one another</a:t>
            </a:r>
          </a:p>
          <a:p>
            <a:r>
              <a:rPr lang="en-GB" baseline="0" dirty="0" smtClean="0"/>
              <a:t>Continuous variables have a progression between them – this is mostly to do with time series, but could also be distance</a:t>
            </a:r>
            <a:endParaRPr lang="en-GB" dirty="0" smtClean="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65</a:t>
            </a:fld>
            <a:endParaRPr lang="en-US" dirty="0"/>
          </a:p>
        </p:txBody>
      </p:sp>
    </p:spTree>
    <p:extLst>
      <p:ext uri="{BB962C8B-B14F-4D97-AF65-F5344CB8AC3E}">
        <p14:creationId xmlns:p14="http://schemas.microsoft.com/office/powerpoint/2010/main" val="37233591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66</a:t>
            </a:fld>
            <a:endParaRPr lang="en-US" dirty="0"/>
          </a:p>
        </p:txBody>
      </p:sp>
    </p:spTree>
    <p:extLst>
      <p:ext uri="{BB962C8B-B14F-4D97-AF65-F5344CB8AC3E}">
        <p14:creationId xmlns:p14="http://schemas.microsoft.com/office/powerpoint/2010/main" val="7330254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67</a:t>
            </a:fld>
            <a:endParaRPr lang="en-US" dirty="0"/>
          </a:p>
        </p:txBody>
      </p:sp>
    </p:spTree>
    <p:extLst>
      <p:ext uri="{BB962C8B-B14F-4D97-AF65-F5344CB8AC3E}">
        <p14:creationId xmlns:p14="http://schemas.microsoft.com/office/powerpoint/2010/main" val="71710359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out that you can have axes AND data labels if you want, but generally for the sake of simplicity you’d have only one or the other.</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68</a:t>
            </a:fld>
            <a:endParaRPr lang="en-US" dirty="0"/>
          </a:p>
        </p:txBody>
      </p:sp>
    </p:spTree>
    <p:extLst>
      <p:ext uri="{BB962C8B-B14F-4D97-AF65-F5344CB8AC3E}">
        <p14:creationId xmlns:p14="http://schemas.microsoft.com/office/powerpoint/2010/main" val="152240483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Are the gridlines helpful in this case or are they unnecessary</a:t>
            </a:r>
            <a:r>
              <a:rPr lang="en-GB" baseline="0" dirty="0" smtClean="0"/>
              <a:t> </a:t>
            </a:r>
            <a:r>
              <a:rPr lang="en-GB" dirty="0" smtClean="0"/>
              <a:t>clutter? </a:t>
            </a:r>
            <a:r>
              <a:rPr lang="en-GB" baseline="0" dirty="0" smtClean="0"/>
              <a:t>Invite comments</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69</a:t>
            </a:fld>
            <a:endParaRPr lang="en-US" dirty="0"/>
          </a:p>
        </p:txBody>
      </p:sp>
    </p:spTree>
    <p:extLst>
      <p:ext uri="{BB962C8B-B14F-4D97-AF65-F5344CB8AC3E}">
        <p14:creationId xmlns:p14="http://schemas.microsoft.com/office/powerpoint/2010/main" val="122637672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Which of these titles ‘add value’ to the graph and which are unnecessary? Invite comments</a:t>
            </a:r>
          </a:p>
          <a:p>
            <a:r>
              <a:rPr lang="en-US" dirty="0" smtClean="0"/>
              <a:t>(The title “Growth of ABC company” is useful, but the two axis titles are probably redundant because it’s obvious what these axes show.)</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70</a:t>
            </a:fld>
            <a:endParaRPr lang="en-US" dirty="0"/>
          </a:p>
        </p:txBody>
      </p:sp>
    </p:spTree>
    <p:extLst>
      <p:ext uri="{BB962C8B-B14F-4D97-AF65-F5344CB8AC3E}">
        <p14:creationId xmlns:p14="http://schemas.microsoft.com/office/powerpoint/2010/main" val="230358948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71</a:t>
            </a:fld>
            <a:endParaRPr lang="en-US" dirty="0"/>
          </a:p>
        </p:txBody>
      </p:sp>
    </p:spTree>
    <p:extLst>
      <p:ext uri="{BB962C8B-B14F-4D97-AF65-F5344CB8AC3E}">
        <p14:creationId xmlns:p14="http://schemas.microsoft.com/office/powerpoint/2010/main" val="779097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7</a:t>
            </a:fld>
            <a:endParaRPr lang="en-US" dirty="0"/>
          </a:p>
        </p:txBody>
      </p:sp>
    </p:spTree>
    <p:extLst>
      <p:ext uri="{BB962C8B-B14F-4D97-AF65-F5344CB8AC3E}">
        <p14:creationId xmlns:p14="http://schemas.microsoft.com/office/powerpoint/2010/main" val="254225933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213" indent="-176213">
              <a:buFontTx/>
              <a:buNone/>
            </a:pPr>
            <a:r>
              <a:rPr lang="en-GB" dirty="0" smtClean="0"/>
              <a:t>Explain what is happening here</a:t>
            </a:r>
            <a:r>
              <a:rPr lang="en-GB" baseline="0" dirty="0" smtClean="0"/>
              <a:t> – the data range is being expanded so that the 2006 figures are included on the chart.</a:t>
            </a:r>
            <a:endParaRPr lang="en-GB" dirty="0" smtClean="0"/>
          </a:p>
          <a:p>
            <a:pPr marL="176213" indent="-176213">
              <a:buFontTx/>
              <a:buNone/>
            </a:pPr>
            <a:r>
              <a:rPr lang="en-GB" dirty="0" smtClean="0"/>
              <a:t>If you wish to demonstrate this live</a:t>
            </a:r>
            <a:r>
              <a:rPr lang="en-GB" baseline="0" dirty="0" smtClean="0"/>
              <a:t> in Excel, you can do so using Chart demo</a:t>
            </a:r>
            <a:endParaRPr lang="en-GB" dirty="0" smtClean="0"/>
          </a:p>
          <a:p>
            <a:endParaRPr lang="en-GB" dirty="0" smtClean="0"/>
          </a:p>
          <a:p>
            <a:endParaRPr lang="en-GB" dirty="0" smtClean="0"/>
          </a:p>
          <a:p>
            <a:r>
              <a:rPr lang="en-GB" dirty="0" smtClean="0"/>
              <a:t>It is also worth </a:t>
            </a:r>
            <a:r>
              <a:rPr lang="en-GB" dirty="0" err="1" smtClean="0"/>
              <a:t>demo’ing</a:t>
            </a:r>
            <a:r>
              <a:rPr lang="en-GB" dirty="0" smtClean="0"/>
              <a:t> that you can drag the cells size too.</a:t>
            </a:r>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72</a:t>
            </a:fld>
            <a:endParaRPr lang="en-US" dirty="0"/>
          </a:p>
        </p:txBody>
      </p:sp>
    </p:spTree>
    <p:extLst>
      <p:ext uri="{BB962C8B-B14F-4D97-AF65-F5344CB8AC3E}">
        <p14:creationId xmlns:p14="http://schemas.microsoft.com/office/powerpoint/2010/main" val="9780685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wish to demonstrate this live in Excel, you can do so using Chart demo.xlsx</a:t>
            </a:r>
          </a:p>
          <a:p>
            <a:endParaRPr lang="en-US" dirty="0" smtClean="0"/>
          </a:p>
          <a:p>
            <a:r>
              <a:rPr lang="en-US" dirty="0" smtClean="0"/>
              <a:t>This also allows you to add and remove series that you are not interested in.</a:t>
            </a:r>
          </a:p>
          <a:p>
            <a:endParaRPr lang="en-US" dirty="0" smtClean="0"/>
          </a:p>
          <a:p>
            <a:r>
              <a:rPr lang="en-US" dirty="0" smtClean="0"/>
              <a:t>Now clear the chart, and make it again only for revenue. Then </a:t>
            </a:r>
            <a:r>
              <a:rPr lang="en-US" dirty="0" err="1" smtClean="0"/>
              <a:t>goto</a:t>
            </a:r>
            <a:r>
              <a:rPr lang="en-US" dirty="0" smtClean="0"/>
              <a:t> to select data source, and add profit as a new series.</a:t>
            </a:r>
          </a:p>
          <a:p>
            <a:endParaRPr lang="en-US"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73</a:t>
            </a:fld>
            <a:endParaRPr lang="en-US" dirty="0"/>
          </a:p>
        </p:txBody>
      </p:sp>
    </p:spTree>
    <p:extLst>
      <p:ext uri="{BB962C8B-B14F-4D97-AF65-F5344CB8AC3E}">
        <p14:creationId xmlns:p14="http://schemas.microsoft.com/office/powerpoint/2010/main" val="114586616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Create a basic pivot</a:t>
            </a:r>
            <a:r>
              <a:rPr lang="en-GB" baseline="0" dirty="0" smtClean="0"/>
              <a:t> chart of the same data and place Cost Centre in Rows, Grade in Columns and Sum of FTE in values</a:t>
            </a:r>
            <a:endParaRPr lang="en-GB" dirty="0" smtClean="0"/>
          </a:p>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74</a:t>
            </a:fld>
            <a:endParaRPr lang="en-US" dirty="0"/>
          </a:p>
        </p:txBody>
      </p:sp>
    </p:spTree>
    <p:extLst>
      <p:ext uri="{BB962C8B-B14F-4D97-AF65-F5344CB8AC3E}">
        <p14:creationId xmlns:p14="http://schemas.microsoft.com/office/powerpoint/2010/main" val="97439483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75</a:t>
            </a:fld>
            <a:endParaRPr lang="en-US" dirty="0"/>
          </a:p>
        </p:txBody>
      </p:sp>
    </p:spTree>
    <p:extLst>
      <p:ext uri="{BB962C8B-B14F-4D97-AF65-F5344CB8AC3E}">
        <p14:creationId xmlns:p14="http://schemas.microsoft.com/office/powerpoint/2010/main" val="252972567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76</a:t>
            </a:fld>
            <a:endParaRPr lang="en-US" dirty="0"/>
          </a:p>
        </p:txBody>
      </p:sp>
    </p:spTree>
    <p:extLst>
      <p:ext uri="{BB962C8B-B14F-4D97-AF65-F5344CB8AC3E}">
        <p14:creationId xmlns:p14="http://schemas.microsoft.com/office/powerpoint/2010/main" val="148897120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77</a:t>
            </a:fld>
            <a:endParaRPr lang="en-US" dirty="0"/>
          </a:p>
        </p:txBody>
      </p:sp>
    </p:spTree>
    <p:extLst>
      <p:ext uri="{BB962C8B-B14F-4D97-AF65-F5344CB8AC3E}">
        <p14:creationId xmlns:p14="http://schemas.microsoft.com/office/powerpoint/2010/main" val="301219381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78</a:t>
            </a:fld>
            <a:endParaRPr lang="en-US" dirty="0"/>
          </a:p>
        </p:txBody>
      </p:sp>
    </p:spTree>
    <p:extLst>
      <p:ext uri="{BB962C8B-B14F-4D97-AF65-F5344CB8AC3E}">
        <p14:creationId xmlns:p14="http://schemas.microsoft.com/office/powerpoint/2010/main" val="184503694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79</a:t>
            </a:fld>
            <a:endParaRPr lang="en-US" dirty="0"/>
          </a:p>
        </p:txBody>
      </p:sp>
    </p:spTree>
    <p:extLst>
      <p:ext uri="{BB962C8B-B14F-4D97-AF65-F5344CB8AC3E}">
        <p14:creationId xmlns:p14="http://schemas.microsoft.com/office/powerpoint/2010/main" val="73970175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80</a:t>
            </a:fld>
            <a:endParaRPr lang="en-US" dirty="0"/>
          </a:p>
        </p:txBody>
      </p:sp>
    </p:spTree>
    <p:extLst>
      <p:ext uri="{BB962C8B-B14F-4D97-AF65-F5344CB8AC3E}">
        <p14:creationId xmlns:p14="http://schemas.microsoft.com/office/powerpoint/2010/main" val="2715609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90500" indent="-190500">
              <a:buFont typeface="Wingdings" pitchFamily="2" charset="2"/>
              <a:buNone/>
            </a:pPr>
            <a:r>
              <a:rPr lang="en-GB" dirty="0"/>
              <a:t>Explain what it is</a:t>
            </a:r>
          </a:p>
          <a:p>
            <a:pPr marL="190500" indent="-190500">
              <a:buFont typeface="Wingdings" pitchFamily="2" charset="2"/>
              <a:buNone/>
            </a:pPr>
            <a:r>
              <a:rPr lang="en-GB" dirty="0"/>
              <a:t>How it is used and why</a:t>
            </a:r>
          </a:p>
          <a:p>
            <a:pPr marL="190500" indent="-190500">
              <a:buFont typeface="Wingdings" pitchFamily="2" charset="2"/>
              <a:buNone/>
            </a:pPr>
            <a:r>
              <a:rPr lang="en-GB" dirty="0"/>
              <a:t>Advantages and Disadvantages</a:t>
            </a:r>
          </a:p>
          <a:p>
            <a:pPr marL="190500" indent="-190500">
              <a:buFont typeface="Wingdings" pitchFamily="2" charset="2"/>
              <a:buNone/>
            </a:pPr>
            <a:r>
              <a:rPr lang="en-GB" dirty="0"/>
              <a:t>Demonstrate Input Box and Error Alert</a:t>
            </a:r>
          </a:p>
          <a:p>
            <a:pPr marL="190500" indent="-190500">
              <a:buFont typeface="Wingdings" pitchFamily="2" charset="2"/>
              <a:buNone/>
            </a:pPr>
            <a:endParaRPr lang="en-GB" dirty="0"/>
          </a:p>
          <a:p>
            <a:pPr marL="190500" indent="-190500">
              <a:buFont typeface="Wingdings" pitchFamily="2" charset="2"/>
              <a:buNone/>
            </a:pPr>
            <a:r>
              <a:rPr lang="en-GB" dirty="0"/>
              <a:t>10mins</a:t>
            </a:r>
          </a:p>
          <a:p>
            <a:pPr marL="190500" indent="-190500">
              <a:buFont typeface="Wingdings" pitchFamily="2" charset="2"/>
              <a:buNone/>
            </a:pPr>
            <a:endParaRPr lang="en-GB" dirty="0"/>
          </a:p>
          <a:p>
            <a:pPr marL="190500" indent="-190500">
              <a:defRPr/>
            </a:pPr>
            <a:r>
              <a:rPr lang="en-GB" b="1" dirty="0"/>
              <a:t>Use  ‘Lessons’, </a:t>
            </a:r>
            <a:r>
              <a:rPr lang="en-GB" dirty="0"/>
              <a:t>refer to worksheet</a:t>
            </a:r>
            <a:endParaRPr lang="en-GB" b="1" dirty="0"/>
          </a:p>
          <a:p>
            <a:pPr marL="190500" indent="-190500">
              <a:buFontTx/>
              <a:buChar char="•"/>
            </a:pPr>
            <a:endParaRPr lang="en-GB" dirty="0"/>
          </a:p>
          <a:p>
            <a:pPr marL="647700" lvl="1" indent="-190500">
              <a:buFont typeface="Arial" pitchFamily="34" charset="0"/>
              <a:buNone/>
            </a:pPr>
            <a:endParaRPr lang="en-GB" dirty="0"/>
          </a:p>
          <a:p>
            <a:pPr marL="647700" lvl="1" indent="-190500">
              <a:buFont typeface="Arial" pitchFamily="34" charset="0"/>
              <a:buNone/>
            </a:pPr>
            <a:endParaRPr lang="en-GB" dirty="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81</a:t>
            </a:fld>
            <a:endParaRPr lang="en-US" dirty="0"/>
          </a:p>
        </p:txBody>
      </p:sp>
    </p:spTree>
    <p:extLst>
      <p:ext uri="{BB962C8B-B14F-4D97-AF65-F5344CB8AC3E}">
        <p14:creationId xmlns:p14="http://schemas.microsoft.com/office/powerpoint/2010/main" val="391118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Open a new Excel workbook and explain the 3 default sheets.</a:t>
            </a:r>
          </a:p>
          <a:p>
            <a:pPr>
              <a:defRPr/>
            </a:pPr>
            <a:r>
              <a:rPr lang="en-GB" dirty="0"/>
              <a:t>Then,</a:t>
            </a:r>
            <a:r>
              <a:rPr lang="en-GB" sz="1800" dirty="0"/>
              <a:t> referring to the workbook, describe each of the definitions above.</a:t>
            </a:r>
          </a:p>
          <a:p>
            <a:pPr>
              <a:defRPr/>
            </a:pPr>
            <a:r>
              <a:rPr lang="en-GB" dirty="0"/>
              <a:t>Navigate through the sheets and move the sheet position to the beginning of the workbook (click the sheet tab and drag to the correct place). </a:t>
            </a:r>
          </a:p>
          <a:p>
            <a:pPr>
              <a:defRPr/>
            </a:pPr>
            <a:r>
              <a:rPr lang="en-GB" dirty="0"/>
              <a:t>Insert a new sheet (right click a sheet tab, and click </a:t>
            </a:r>
            <a:r>
              <a:rPr lang="en-GB" b="1" dirty="0"/>
              <a:t>“Insert”</a:t>
            </a:r>
            <a:r>
              <a:rPr lang="en-GB" dirty="0"/>
              <a:t>) and change the sheet name to </a:t>
            </a:r>
            <a:r>
              <a:rPr lang="en-GB" b="1" dirty="0"/>
              <a:t>“New Sheet” </a:t>
            </a:r>
            <a:r>
              <a:rPr lang="en-GB" dirty="0"/>
              <a:t>(Right click the sheet tab and select </a:t>
            </a:r>
            <a:r>
              <a:rPr lang="en-GB" b="1" dirty="0"/>
              <a:t>“Rename” </a:t>
            </a:r>
            <a:r>
              <a:rPr lang="en-GB" dirty="0"/>
              <a:t>or double click the sheet name)</a:t>
            </a:r>
            <a:r>
              <a:rPr lang="en-GB" b="1" dirty="0"/>
              <a:t>.</a:t>
            </a:r>
            <a:r>
              <a:rPr lang="en-GB" dirty="0"/>
              <a:t> </a:t>
            </a:r>
            <a:endParaRPr lang="en-GB" b="1" dirty="0"/>
          </a:p>
          <a:p>
            <a:pPr>
              <a:defRPr/>
            </a:pPr>
            <a:r>
              <a:rPr lang="en-GB" dirty="0"/>
              <a:t>Demonstrate how they can move around the sheet, including use of shortcuts on next page.</a:t>
            </a:r>
          </a:p>
          <a:p>
            <a:pPr>
              <a:defRPr/>
            </a:pPr>
            <a:r>
              <a:rPr lang="en-GB" dirty="0"/>
              <a:t>Demonstrate zoom using the slider in the bottom right and holding Ctrl + scroll on mouse (or ‘pinching’ on the trackpad if using a PwC laptop) </a:t>
            </a:r>
          </a:p>
          <a:p>
            <a:r>
              <a:rPr lang="en-GB" dirty="0"/>
              <a:t>Delete sheet (Right click a sheet tab, and choose </a:t>
            </a:r>
            <a:r>
              <a:rPr lang="en-GB" b="1" dirty="0"/>
              <a:t>“Delete”</a:t>
            </a:r>
            <a:r>
              <a:rPr lang="en-GB" dirty="0"/>
              <a:t>).</a:t>
            </a:r>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a:t>
            </a:fld>
            <a:endParaRPr lang="en-US" dirty="0"/>
          </a:p>
        </p:txBody>
      </p:sp>
    </p:spTree>
    <p:extLst>
      <p:ext uri="{BB962C8B-B14F-4D97-AF65-F5344CB8AC3E}">
        <p14:creationId xmlns:p14="http://schemas.microsoft.com/office/powerpoint/2010/main" val="314773882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82</a:t>
            </a:fld>
            <a:endParaRPr lang="en-US" dirty="0"/>
          </a:p>
        </p:txBody>
      </p:sp>
    </p:spTree>
    <p:extLst>
      <p:ext uri="{BB962C8B-B14F-4D97-AF65-F5344CB8AC3E}">
        <p14:creationId xmlns:p14="http://schemas.microsoft.com/office/powerpoint/2010/main" val="56374959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83</a:t>
            </a:fld>
            <a:endParaRPr lang="en-US" dirty="0"/>
          </a:p>
        </p:txBody>
      </p:sp>
    </p:spTree>
    <p:extLst>
      <p:ext uri="{BB962C8B-B14F-4D97-AF65-F5344CB8AC3E}">
        <p14:creationId xmlns:p14="http://schemas.microsoft.com/office/powerpoint/2010/main" val="2864221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84</a:t>
            </a:fld>
            <a:endParaRPr lang="en-US" dirty="0"/>
          </a:p>
        </p:txBody>
      </p:sp>
    </p:spTree>
    <p:extLst>
      <p:ext uri="{BB962C8B-B14F-4D97-AF65-F5344CB8AC3E}">
        <p14:creationId xmlns:p14="http://schemas.microsoft.com/office/powerpoint/2010/main" val="38115123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wrangling, munging, preparation…</a:t>
            </a:r>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85</a:t>
            </a:fld>
            <a:endParaRPr lang="en-US" dirty="0"/>
          </a:p>
        </p:txBody>
      </p:sp>
    </p:spTree>
    <p:extLst>
      <p:ext uri="{BB962C8B-B14F-4D97-AF65-F5344CB8AC3E}">
        <p14:creationId xmlns:p14="http://schemas.microsoft.com/office/powerpoint/2010/main" val="199545170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wrangling, munging, preparation…</a:t>
            </a:r>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86</a:t>
            </a:fld>
            <a:endParaRPr lang="en-US" dirty="0"/>
          </a:p>
        </p:txBody>
      </p:sp>
    </p:spTree>
    <p:extLst>
      <p:ext uri="{BB962C8B-B14F-4D97-AF65-F5344CB8AC3E}">
        <p14:creationId xmlns:p14="http://schemas.microsoft.com/office/powerpoint/2010/main" val="89338746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87</a:t>
            </a:fld>
            <a:endParaRPr lang="en-US" dirty="0"/>
          </a:p>
        </p:txBody>
      </p:sp>
    </p:spTree>
    <p:extLst>
      <p:ext uri="{BB962C8B-B14F-4D97-AF65-F5344CB8AC3E}">
        <p14:creationId xmlns:p14="http://schemas.microsoft.com/office/powerpoint/2010/main" val="31363966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88</a:t>
            </a:fld>
            <a:endParaRPr lang="en-US" dirty="0"/>
          </a:p>
        </p:txBody>
      </p:sp>
    </p:spTree>
    <p:extLst>
      <p:ext uri="{BB962C8B-B14F-4D97-AF65-F5344CB8AC3E}">
        <p14:creationId xmlns:p14="http://schemas.microsoft.com/office/powerpoint/2010/main" val="21952070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89</a:t>
            </a:fld>
            <a:endParaRPr lang="en-US" dirty="0"/>
          </a:p>
        </p:txBody>
      </p:sp>
    </p:spTree>
    <p:extLst>
      <p:ext uri="{BB962C8B-B14F-4D97-AF65-F5344CB8AC3E}">
        <p14:creationId xmlns:p14="http://schemas.microsoft.com/office/powerpoint/2010/main" val="21656706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90</a:t>
            </a:fld>
            <a:endParaRPr lang="en-US" dirty="0"/>
          </a:p>
        </p:txBody>
      </p:sp>
    </p:spTree>
    <p:extLst>
      <p:ext uri="{BB962C8B-B14F-4D97-AF65-F5344CB8AC3E}">
        <p14:creationId xmlns:p14="http://schemas.microsoft.com/office/powerpoint/2010/main" val="18326767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91</a:t>
            </a:fld>
            <a:endParaRPr lang="en-US" dirty="0"/>
          </a:p>
        </p:txBody>
      </p:sp>
    </p:spTree>
    <p:extLst>
      <p:ext uri="{BB962C8B-B14F-4D97-AF65-F5344CB8AC3E}">
        <p14:creationId xmlns:p14="http://schemas.microsoft.com/office/powerpoint/2010/main" val="182279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9</a:t>
            </a:fld>
            <a:endParaRPr lang="en-US" dirty="0"/>
          </a:p>
        </p:txBody>
      </p:sp>
    </p:spTree>
    <p:extLst>
      <p:ext uri="{BB962C8B-B14F-4D97-AF65-F5344CB8AC3E}">
        <p14:creationId xmlns:p14="http://schemas.microsoft.com/office/powerpoint/2010/main" val="265338628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Point at the screen and talk them through exactly what this algorithm is doing.</a:t>
            </a:r>
          </a:p>
          <a:p>
            <a:endParaRPr lang="en-GB" dirty="0"/>
          </a:p>
          <a:p>
            <a:r>
              <a:rPr lang="en-GB" dirty="0"/>
              <a:t>It is worth performing this example with a number or the Match in a separate cell before merging them into one.</a:t>
            </a:r>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92</a:t>
            </a:fld>
            <a:endParaRPr lang="en-US" dirty="0"/>
          </a:p>
        </p:txBody>
      </p:sp>
    </p:spTree>
    <p:extLst>
      <p:ext uri="{BB962C8B-B14F-4D97-AF65-F5344CB8AC3E}">
        <p14:creationId xmlns:p14="http://schemas.microsoft.com/office/powerpoint/2010/main" val="41370279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dirty="0"/>
              <a:t>Point at the screen and talk them through exactly what this algorithm is doing.</a:t>
            </a:r>
          </a:p>
          <a:p>
            <a:endParaRPr lang="en-GB" dirty="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93</a:t>
            </a:fld>
            <a:endParaRPr lang="en-US" dirty="0"/>
          </a:p>
        </p:txBody>
      </p:sp>
    </p:spTree>
    <p:extLst>
      <p:ext uri="{BB962C8B-B14F-4D97-AF65-F5344CB8AC3E}">
        <p14:creationId xmlns:p14="http://schemas.microsoft.com/office/powerpoint/2010/main" val="12034863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dirty="0"/>
              <a:t>Use file</a:t>
            </a:r>
          </a:p>
          <a:p>
            <a:pPr>
              <a:defRPr/>
            </a:pPr>
            <a:endParaRPr lang="en-GB" dirty="0"/>
          </a:p>
          <a:p>
            <a:pPr>
              <a:defRPr/>
            </a:pPr>
            <a:r>
              <a:rPr lang="en-GB" dirty="0"/>
              <a:t>Point at the screen and talk them through exactly what this algorithm is doing.</a:t>
            </a:r>
          </a:p>
          <a:p>
            <a:r>
              <a:rPr lang="en-GB" dirty="0"/>
              <a:t>Ask what the MATCH function would return in this example (answer: 5), and make sure delegates understand what the argument 1 is for (Less Than).</a:t>
            </a:r>
          </a:p>
          <a:p>
            <a:endParaRPr lang="en-GB" dirty="0"/>
          </a:p>
          <a:p>
            <a:pPr>
              <a:defRPr/>
            </a:pPr>
            <a:r>
              <a:rPr lang="en-GB" b="1" dirty="0"/>
              <a:t>DEMONSTRATION: demonstrate this in practice as described on the slide</a:t>
            </a:r>
          </a:p>
          <a:p>
            <a:endParaRPr lang="en-GB" dirty="0"/>
          </a:p>
          <a:p>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94</a:t>
            </a:fld>
            <a:endParaRPr lang="en-US" dirty="0"/>
          </a:p>
        </p:txBody>
      </p:sp>
    </p:spTree>
    <p:extLst>
      <p:ext uri="{BB962C8B-B14F-4D97-AF65-F5344CB8AC3E}">
        <p14:creationId xmlns:p14="http://schemas.microsoft.com/office/powerpoint/2010/main" val="333429164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95</a:t>
            </a:fld>
            <a:endParaRPr lang="en-US" dirty="0"/>
          </a:p>
        </p:txBody>
      </p:sp>
    </p:spTree>
    <p:extLst>
      <p:ext uri="{BB962C8B-B14F-4D97-AF65-F5344CB8AC3E}">
        <p14:creationId xmlns:p14="http://schemas.microsoft.com/office/powerpoint/2010/main" val="300831546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96</a:t>
            </a:fld>
            <a:endParaRPr lang="en-US" dirty="0"/>
          </a:p>
        </p:txBody>
      </p:sp>
    </p:spTree>
    <p:extLst>
      <p:ext uri="{BB962C8B-B14F-4D97-AF65-F5344CB8AC3E}">
        <p14:creationId xmlns:p14="http://schemas.microsoft.com/office/powerpoint/2010/main" val="15093398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97</a:t>
            </a:fld>
            <a:endParaRPr lang="en-US" dirty="0"/>
          </a:p>
        </p:txBody>
      </p:sp>
    </p:spTree>
    <p:extLst>
      <p:ext uri="{BB962C8B-B14F-4D97-AF65-F5344CB8AC3E}">
        <p14:creationId xmlns:p14="http://schemas.microsoft.com/office/powerpoint/2010/main" val="106753926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7B8F03-BC93-4120-96CA-A36DF640BE24}" type="slidenum">
              <a:rPr lang="en-US" smtClean="0"/>
              <a:pPr/>
              <a:t>98</a:t>
            </a:fld>
            <a:endParaRPr lang="en-US" dirty="0"/>
          </a:p>
        </p:txBody>
      </p:sp>
    </p:spTree>
    <p:extLst>
      <p:ext uri="{BB962C8B-B14F-4D97-AF65-F5344CB8AC3E}">
        <p14:creationId xmlns:p14="http://schemas.microsoft.com/office/powerpoint/2010/main" val="516498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One">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defRPr sz="2400"/>
            </a:lvl1pPr>
          </a:lstStyle>
          <a:p>
            <a:r>
              <a:rPr lang="en-US" noProof="0" smtClean="0"/>
              <a:t>Click to edit Master title style</a:t>
            </a:r>
            <a:endParaRPr lang="en-US" noProof="0" dirty="0"/>
          </a:p>
        </p:txBody>
      </p:sp>
      <p:cxnSp>
        <p:nvCxnSpPr>
          <p:cNvPr id="9" name="Shape 8"/>
          <p:cNvCxnSpPr/>
          <p:nvPr userDrawn="1"/>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Slide Number Placeholder 14"/>
          <p:cNvSpPr>
            <a:spLocks noGrp="1"/>
          </p:cNvSpPr>
          <p:nvPr>
            <p:ph type="sldNum" sz="quarter" idx="18"/>
          </p:nvPr>
        </p:nvSpPr>
        <p:spPr>
          <a:xfrm>
            <a:off x="7086600" y="6477000"/>
            <a:ext cx="1527048" cy="152400"/>
          </a:xfrm>
          <a:prstGeom prst="rect">
            <a:avLst/>
          </a:prstGeom>
        </p:spPr>
        <p:txBody>
          <a:bodyPr/>
          <a:lstStyle/>
          <a:p>
            <a:fld id="{0EB59224-DFAF-451D-8CBC-9A737B9002FD}" type="slidenum">
              <a:rPr lang="en-US" smtClean="0"/>
              <a:pPr/>
              <a:t>‹#›</a:t>
            </a:fld>
            <a:endParaRPr lang="en-US" dirty="0"/>
          </a:p>
        </p:txBody>
      </p:sp>
      <p:sp>
        <p:nvSpPr>
          <p:cNvPr id="16" name="PwCFirm"/>
          <p:cNvSpPr txBox="1"/>
          <p:nvPr userDrawn="1"/>
        </p:nvSpPr>
        <p:spPr>
          <a:xfrm>
            <a:off x="523208" y="6477001"/>
            <a:ext cx="6563391" cy="152400"/>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Arial"/>
              </a:rPr>
              <a:t>PwC</a:t>
            </a:r>
            <a:r>
              <a:rPr kumimoji="0" lang="en-US" sz="1000" b="1" i="0" u="none" baseline="0" dirty="0" smtClean="0">
                <a:solidFill>
                  <a:schemeClr val="tx2"/>
                </a:solidFill>
                <a:effectLst/>
                <a:latin typeface="Arial"/>
              </a:rPr>
              <a:t> </a:t>
            </a:r>
            <a:r>
              <a:rPr kumimoji="0" lang="en-US" sz="1000" b="0" i="0" u="none" baseline="0" dirty="0" smtClean="0">
                <a:solidFill>
                  <a:schemeClr val="tx2"/>
                </a:solidFill>
                <a:effectLst/>
                <a:latin typeface="Arial"/>
              </a:rPr>
              <a:t>|</a:t>
            </a:r>
            <a:r>
              <a:rPr kumimoji="0" lang="en-US" sz="1000" b="1" i="0" u="none" baseline="0" dirty="0" smtClean="0">
                <a:solidFill>
                  <a:schemeClr val="tx2"/>
                </a:solidFill>
                <a:effectLst/>
                <a:latin typeface="Arial"/>
              </a:rPr>
              <a:t> </a:t>
            </a:r>
            <a:r>
              <a:rPr lang="en-US" sz="1000" dirty="0" smtClean="0"/>
              <a:t>Getting started with data in excel</a:t>
            </a:r>
            <a:endParaRPr kumimoji="0" lang="en-US" sz="1000" b="0" i="0" u="none" baseline="0" dirty="0" smtClean="0">
              <a:effectLst/>
              <a:latin typeface="Arial"/>
            </a:endParaRPr>
          </a:p>
        </p:txBody>
      </p:sp>
      <p:sp>
        <p:nvSpPr>
          <p:cNvPr id="8" name="Content Placeholder 26"/>
          <p:cNvSpPr>
            <a:spLocks noGrp="1"/>
          </p:cNvSpPr>
          <p:nvPr>
            <p:ph sz="quarter" idx="15"/>
          </p:nvPr>
        </p:nvSpPr>
        <p:spPr>
          <a:xfrm>
            <a:off x="533400" y="1760410"/>
            <a:ext cx="8077200" cy="1692771"/>
          </a:xfrm>
        </p:spPr>
        <p:txBody>
          <a:bodyPr wrap="square" lIns="0" tIns="0" rIns="0" bIns="0" anchor="t">
            <a:spAutoFit/>
          </a:bodyPr>
          <a:lstStyle>
            <a:lvl1pPr marL="0" indent="0">
              <a:spcAft>
                <a:spcPts val="900"/>
              </a:spcAft>
              <a:defRPr sz="1600" baseline="0"/>
            </a:lvl1pPr>
            <a:lvl2pPr marL="228600" indent="-228600">
              <a:spcAft>
                <a:spcPts val="900"/>
              </a:spcAft>
              <a:defRPr sz="1600"/>
            </a:lvl2pPr>
            <a:lvl3pPr marL="457200" indent="-228600">
              <a:spcAft>
                <a:spcPts val="900"/>
              </a:spcAft>
              <a:defRPr sz="1600"/>
            </a:lvl3pPr>
            <a:lvl4pPr marL="685800" indent="-228600">
              <a:spcAft>
                <a:spcPts val="900"/>
              </a:spcAft>
              <a:defRPr sz="1600"/>
            </a:lvl4pPr>
            <a:lvl5pPr marL="914400" indent="-228600">
              <a:spcAft>
                <a:spcPts val="900"/>
              </a:spcAft>
              <a:defRPr sz="16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Empty no Footer">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11" name="Slide Number Placeholder 10"/>
          <p:cNvSpPr>
            <a:spLocks noGrp="1"/>
          </p:cNvSpPr>
          <p:nvPr>
            <p:ph type="sldNum" sz="quarter" idx="12"/>
          </p:nvPr>
        </p:nvSpPr>
        <p:spPr>
          <a:xfrm>
            <a:off x="7086600" y="6477000"/>
            <a:ext cx="1527048" cy="152400"/>
          </a:xfrm>
          <a:prstGeom prst="rect">
            <a:avLst/>
          </a:prstGeom>
        </p:spPr>
        <p:txBody>
          <a:bodyPr/>
          <a:lstStyle/>
          <a:p>
            <a:fld id="{5E4F9B72-40E1-4FDF-AB26-15A40DFD1CB0}" type="slidenum">
              <a:rPr lang="en-US" smtClean="0"/>
              <a:pPr/>
              <a:t>‹#›</a:t>
            </a:fld>
            <a:endParaRPr lang="en-US" dirty="0"/>
          </a:p>
        </p:txBody>
      </p:sp>
      <p:sp>
        <p:nvSpPr>
          <p:cNvPr id="12"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Key poi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lnSpc>
                <a:spcPct val="100000"/>
              </a:lnSpc>
              <a:defRPr sz="2400" baseline="0">
                <a:solidFill>
                  <a:schemeClr val="tx1"/>
                </a:solidFill>
              </a:defRPr>
            </a:lvl1pPr>
          </a:lstStyle>
          <a:p>
            <a:r>
              <a:rPr lang="en-US" noProof="0" smtClean="0"/>
              <a:t>Click to edit Master title style</a:t>
            </a:r>
            <a:endParaRPr lang="en-US" noProof="0" dirty="0"/>
          </a:p>
        </p:txBody>
      </p:sp>
      <p:cxnSp>
        <p:nvCxnSpPr>
          <p:cNvPr id="11" name="Shape 10"/>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26"/>
          <p:cNvSpPr>
            <a:spLocks noGrp="1"/>
          </p:cNvSpPr>
          <p:nvPr>
            <p:ph sz="quarter" idx="15"/>
          </p:nvPr>
        </p:nvSpPr>
        <p:spPr>
          <a:xfrm>
            <a:off x="533400" y="1722112"/>
            <a:ext cx="8077200" cy="2769989"/>
          </a:xfrm>
        </p:spPr>
        <p:txBody>
          <a:bodyPr>
            <a:spAutoFit/>
          </a:bodyPr>
          <a:lstStyle>
            <a:lvl1pPr>
              <a:spcAft>
                <a:spcPts val="900"/>
              </a:spcAft>
              <a:defRPr sz="3000" baseline="0">
                <a:solidFill>
                  <a:schemeClr val="tx2"/>
                </a:solidFill>
              </a:defRPr>
            </a:lvl1pPr>
            <a:lvl2pPr marL="457200" indent="-457200">
              <a:spcAft>
                <a:spcPts val="900"/>
              </a:spcAft>
              <a:buClr>
                <a:schemeClr val="tx2"/>
              </a:buClr>
              <a:defRPr sz="3000">
                <a:solidFill>
                  <a:schemeClr val="tx2"/>
                </a:solidFill>
              </a:defRPr>
            </a:lvl2pPr>
            <a:lvl3pPr marL="914400" indent="-457200">
              <a:spcAft>
                <a:spcPts val="900"/>
              </a:spcAft>
              <a:buClr>
                <a:schemeClr val="tx2"/>
              </a:buClr>
              <a:tabLst/>
              <a:defRPr sz="3000">
                <a:solidFill>
                  <a:schemeClr val="tx2"/>
                </a:solidFill>
              </a:defRPr>
            </a:lvl3pPr>
            <a:lvl4pPr marL="1371600" indent="-457200">
              <a:spcAft>
                <a:spcPts val="900"/>
              </a:spcAft>
              <a:buClr>
                <a:schemeClr val="tx2"/>
              </a:buClr>
              <a:defRPr sz="3000">
                <a:solidFill>
                  <a:schemeClr val="tx2"/>
                </a:solidFill>
              </a:defRPr>
            </a:lvl4pPr>
            <a:lvl5pPr marL="1828800" indent="-457200">
              <a:spcAft>
                <a:spcPts val="900"/>
              </a:spcAft>
              <a:buClr>
                <a:schemeClr val="tx2"/>
              </a:buClr>
              <a:defRPr sz="3000">
                <a:solidFill>
                  <a:schemeClr val="tx2"/>
                </a:solidFill>
              </a:defRPr>
            </a:lvl5pPr>
            <a:lvl6pPr>
              <a:buClr>
                <a:schemeClr val="tx2"/>
              </a:buClr>
              <a:defRPr sz="3200" baseline="0">
                <a:solidFill>
                  <a:schemeClr val="tx2"/>
                </a:solidFill>
              </a:defRPr>
            </a:lvl6pPr>
            <a:lvl7pPr>
              <a:buClr>
                <a:schemeClr val="tx2"/>
              </a:buClr>
              <a:buAutoNum type="alphaLcPeriod"/>
              <a:defRPr sz="3200" baseline="0">
                <a:solidFill>
                  <a:schemeClr val="tx2"/>
                </a:solidFill>
              </a:defRPr>
            </a:lvl7pPr>
            <a:lvl8pPr>
              <a:buClr>
                <a:schemeClr val="tx2"/>
              </a:buClr>
              <a:buNone/>
              <a:defRPr sz="3200">
                <a:solidFill>
                  <a:schemeClr val="tx2"/>
                </a:solidFill>
              </a:defRPr>
            </a:lvl8pPr>
            <a:lvl9pPr>
              <a:defRPr sz="32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6" name="Slide Number Placeholder 15"/>
          <p:cNvSpPr>
            <a:spLocks noGrp="1"/>
          </p:cNvSpPr>
          <p:nvPr>
            <p:ph type="sldNum" sz="quarter" idx="18"/>
          </p:nvPr>
        </p:nvSpPr>
        <p:spPr>
          <a:xfrm>
            <a:off x="7086600" y="6477000"/>
            <a:ext cx="1527048" cy="152400"/>
          </a:xfrm>
          <a:prstGeom prst="rect">
            <a:avLst/>
          </a:prstGeom>
        </p:spPr>
        <p:txBody>
          <a:bodyPr/>
          <a:lstStyle/>
          <a:p>
            <a:fld id="{7E1A92B4-0EF4-447B-BC6E-9F68DFD3B6FA}" type="slidenum">
              <a:rPr lang="en-US" smtClean="0"/>
              <a:pPr/>
              <a:t>‹#›</a:t>
            </a:fld>
            <a:endParaRPr lang="en-US" dirty="0"/>
          </a:p>
        </p:txBody>
      </p:sp>
      <p:sp>
        <p:nvSpPr>
          <p:cNvPr id="17"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Key point: Colour">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lnSpc>
                <a:spcPct val="100000"/>
              </a:lnSpc>
              <a:defRPr sz="2400" baseline="0">
                <a:solidFill>
                  <a:schemeClr val="bg1"/>
                </a:solidFill>
              </a:defRPr>
            </a:lvl1pPr>
          </a:lstStyle>
          <a:p>
            <a:r>
              <a:rPr lang="en-US" noProof="0" smtClean="0"/>
              <a:t>Click to edit Master title style</a:t>
            </a:r>
            <a:endParaRPr lang="en-US" noProof="0" dirty="0"/>
          </a:p>
        </p:txBody>
      </p:sp>
      <p:sp>
        <p:nvSpPr>
          <p:cNvPr id="3" name="Content Placeholder 2"/>
          <p:cNvSpPr>
            <a:spLocks noGrp="1"/>
          </p:cNvSpPr>
          <p:nvPr>
            <p:ph idx="1"/>
          </p:nvPr>
        </p:nvSpPr>
        <p:spPr>
          <a:xfrm>
            <a:off x="533400" y="1722112"/>
            <a:ext cx="8077200" cy="2769989"/>
          </a:xfrm>
        </p:spPr>
        <p:txBody>
          <a:bodyPr>
            <a:spAutoFit/>
          </a:bodyPr>
          <a:lstStyle>
            <a:lvl1pPr marL="0" indent="0">
              <a:lnSpc>
                <a:spcPct val="100000"/>
              </a:lnSpc>
              <a:spcBef>
                <a:spcPts val="0"/>
              </a:spcBef>
              <a:spcAft>
                <a:spcPts val="900"/>
              </a:spcAft>
              <a:defRPr sz="3000" baseline="0">
                <a:solidFill>
                  <a:schemeClr val="bg1"/>
                </a:solidFill>
              </a:defRPr>
            </a:lvl1pPr>
            <a:lvl2pPr marL="457200" indent="-457200">
              <a:lnSpc>
                <a:spcPct val="100000"/>
              </a:lnSpc>
              <a:spcBef>
                <a:spcPts val="0"/>
              </a:spcBef>
              <a:spcAft>
                <a:spcPts val="900"/>
              </a:spcAft>
              <a:buClr>
                <a:schemeClr val="bg1"/>
              </a:buClr>
              <a:defRPr sz="3000">
                <a:solidFill>
                  <a:schemeClr val="bg1"/>
                </a:solidFill>
              </a:defRPr>
            </a:lvl2pPr>
            <a:lvl3pPr marL="914400" indent="-457200">
              <a:lnSpc>
                <a:spcPct val="100000"/>
              </a:lnSpc>
              <a:spcBef>
                <a:spcPts val="0"/>
              </a:spcBef>
              <a:spcAft>
                <a:spcPts val="900"/>
              </a:spcAft>
              <a:buClr>
                <a:schemeClr val="bg1"/>
              </a:buClr>
              <a:defRPr sz="3000">
                <a:solidFill>
                  <a:schemeClr val="bg1"/>
                </a:solidFill>
              </a:defRPr>
            </a:lvl3pPr>
            <a:lvl4pPr marL="1371600" indent="-457200">
              <a:lnSpc>
                <a:spcPct val="100000"/>
              </a:lnSpc>
              <a:spcBef>
                <a:spcPts val="0"/>
              </a:spcBef>
              <a:spcAft>
                <a:spcPts val="900"/>
              </a:spcAft>
              <a:buClr>
                <a:schemeClr val="bg1"/>
              </a:buClr>
              <a:defRPr sz="3000">
                <a:solidFill>
                  <a:schemeClr val="bg1"/>
                </a:solidFill>
              </a:defRPr>
            </a:lvl4pPr>
            <a:lvl5pPr marL="1828800" indent="-457200">
              <a:lnSpc>
                <a:spcPct val="100000"/>
              </a:lnSpc>
              <a:spcBef>
                <a:spcPts val="0"/>
              </a:spcBef>
              <a:spcAft>
                <a:spcPts val="900"/>
              </a:spcAft>
              <a:buClr>
                <a:schemeClr val="bg1"/>
              </a:buClr>
              <a:defRPr sz="3000">
                <a:solidFill>
                  <a:schemeClr val="bg1"/>
                </a:solidFill>
              </a:defRPr>
            </a:lvl5pPr>
            <a:lvl6pPr marL="1611313" indent="-271463">
              <a:lnSpc>
                <a:spcPts val="3600"/>
              </a:lnSpc>
              <a:spcBef>
                <a:spcPts val="0"/>
              </a:spcBef>
              <a:spcAft>
                <a:spcPts val="60"/>
              </a:spcAft>
              <a:buClr>
                <a:schemeClr val="bg1"/>
              </a:buClr>
              <a:buFont typeface="Arial" pitchFamily="34" charset="0"/>
              <a:buNone/>
              <a:defRPr sz="2800">
                <a:solidFill>
                  <a:schemeClr val="bg1"/>
                </a:solidFill>
              </a:defRPr>
            </a:lvl6pPr>
            <a:lvl7pPr>
              <a:defRPr sz="2800">
                <a:solidFill>
                  <a:schemeClr val="bg1"/>
                </a:solidFill>
              </a:defRPr>
            </a:lvl7pPr>
            <a:lvl8pPr>
              <a:lnSpc>
                <a:spcPts val="3600"/>
              </a:lnSpc>
              <a:defRPr sz="2800">
                <a:solidFill>
                  <a:schemeClr val="bg1"/>
                </a:solidFill>
              </a:defRPr>
            </a:lvl8pPr>
            <a:lvl9pPr>
              <a:defRPr sz="2800">
                <a:solidFill>
                  <a:schemeClr val="bg1"/>
                </a:solidFill>
              </a:defRPr>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smtClean="0"/>
          </a:p>
        </p:txBody>
      </p:sp>
      <p:cxnSp>
        <p:nvCxnSpPr>
          <p:cNvPr id="11" name="Shape 10"/>
          <p:cNvCxnSpPr/>
          <p:nvPr/>
        </p:nvCxnSpPr>
        <p:spPr>
          <a:xfrm rot="5400000" flipH="1" flipV="1">
            <a:off x="4422648" y="-3432047"/>
            <a:ext cx="146304" cy="8229600"/>
          </a:xfrm>
          <a:prstGeom prst="bentConnector2">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Slide Number Placeholder 14"/>
          <p:cNvSpPr>
            <a:spLocks noGrp="1"/>
          </p:cNvSpPr>
          <p:nvPr>
            <p:ph type="sldNum" sz="quarter" idx="12"/>
          </p:nvPr>
        </p:nvSpPr>
        <p:spPr>
          <a:xfrm>
            <a:off x="7086600" y="6477000"/>
            <a:ext cx="1527048" cy="152400"/>
          </a:xfrm>
          <a:prstGeom prst="rect">
            <a:avLst/>
          </a:prstGeom>
        </p:spPr>
        <p:txBody>
          <a:bodyPr/>
          <a:lstStyle>
            <a:lvl1pPr>
              <a:defRPr>
                <a:solidFill>
                  <a:schemeClr val="lt1"/>
                </a:solidFill>
              </a:defRPr>
            </a:lvl1pPr>
          </a:lstStyle>
          <a:p>
            <a:fld id="{48BB2485-5B3C-4868-B3C3-E71BBCFE8F5A}" type="slidenum">
              <a:rPr lang="en-US" smtClean="0"/>
              <a:pPr/>
              <a:t>‹#›</a:t>
            </a:fld>
            <a:endParaRPr lang="en-US" dirty="0"/>
          </a:p>
        </p:txBody>
      </p:sp>
      <p:sp>
        <p:nvSpPr>
          <p:cNvPr id="16"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solidFill>
                  <a:schemeClr val="bg1"/>
                </a:solidFill>
                <a:effectLst/>
                <a:latin typeface="+mn-lt"/>
              </a:rPr>
              <a:t>PwC | </a:t>
            </a:r>
            <a:r>
              <a:rPr kumimoji="0" lang="en-US" sz="1000" b="0" i="0" u="none" baseline="0" dirty="0" smtClean="0">
                <a:solidFill>
                  <a:schemeClr val="bg1"/>
                </a:solidFill>
                <a:effectLst/>
                <a:latin typeface="+mn-lt"/>
              </a:rPr>
              <a:t>Title</a:t>
            </a:r>
          </a:p>
        </p:txBody>
      </p:sp>
    </p:spTree>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57" name="Title 1"/>
          <p:cNvSpPr>
            <a:spLocks noGrp="1"/>
          </p:cNvSpPr>
          <p:nvPr>
            <p:ph type="ctrTitle"/>
          </p:nvPr>
        </p:nvSpPr>
        <p:spPr bwMode="black">
          <a:xfrm>
            <a:off x="533400" y="669134"/>
            <a:ext cx="8077200" cy="492443"/>
          </a:xfrm>
        </p:spPr>
        <p:txBody>
          <a:bodyPr anchor="t" anchorCtr="0">
            <a:spAutoFit/>
          </a:bodyPr>
          <a:lstStyle>
            <a:lvl1pPr>
              <a:lnSpc>
                <a:spcPct val="100000"/>
              </a:lnSpc>
              <a:spcBef>
                <a:spcPts val="0"/>
              </a:spcBef>
              <a:defRPr sz="3200">
                <a:solidFill>
                  <a:schemeClr val="tx1"/>
                </a:solidFill>
              </a:defRPr>
            </a:lvl1pPr>
          </a:lstStyle>
          <a:p>
            <a:r>
              <a:rPr lang="en-US" noProof="0" smtClean="0"/>
              <a:t>Click to edit Master title style</a:t>
            </a:r>
            <a:endParaRPr lang="en-US" noProof="0" dirty="0" smtClean="0"/>
          </a:p>
        </p:txBody>
      </p:sp>
      <p:sp>
        <p:nvSpPr>
          <p:cNvPr id="58" name="Subtitle 2"/>
          <p:cNvSpPr>
            <a:spLocks noGrp="1"/>
          </p:cNvSpPr>
          <p:nvPr>
            <p:ph type="subTitle" idx="1"/>
          </p:nvPr>
        </p:nvSpPr>
        <p:spPr bwMode="black">
          <a:xfrm>
            <a:off x="533400" y="1722112"/>
            <a:ext cx="8077200" cy="492443"/>
          </a:xfrm>
        </p:spPr>
        <p:txBody>
          <a:bodyPr>
            <a:spAutoFit/>
          </a:bodyPr>
          <a:lstStyle>
            <a:lvl1pPr marL="0" indent="0" algn="l">
              <a:lnSpc>
                <a:spcPct val="100000"/>
              </a:lnSpc>
              <a:spcBef>
                <a:spcPts val="0"/>
              </a:spcBef>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smtClean="0"/>
          </a:p>
        </p:txBody>
      </p:sp>
      <p:cxnSp>
        <p:nvCxnSpPr>
          <p:cNvPr id="12" name="Shape 11"/>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Slide Number Placeholder 14"/>
          <p:cNvSpPr>
            <a:spLocks noGrp="1"/>
          </p:cNvSpPr>
          <p:nvPr>
            <p:ph type="sldNum" sz="quarter" idx="12"/>
          </p:nvPr>
        </p:nvSpPr>
        <p:spPr>
          <a:xfrm>
            <a:off x="7086600" y="6477000"/>
            <a:ext cx="1527048" cy="152400"/>
          </a:xfrm>
          <a:prstGeom prst="rect">
            <a:avLst/>
          </a:prstGeom>
        </p:spPr>
        <p:txBody>
          <a:bodyPr/>
          <a:lstStyle/>
          <a:p>
            <a:fld id="{0DD84FD9-88C3-4587-BE9E-27B14BB2E80E}" type="slidenum">
              <a:rPr lang="en-US" smtClean="0"/>
              <a:pPr/>
              <a:t>‹#›</a:t>
            </a:fld>
            <a:endParaRPr lang="en-US" dirty="0"/>
          </a:p>
        </p:txBody>
      </p:sp>
      <p:sp>
        <p:nvSpPr>
          <p:cNvPr id="16" name="PwCFirm"/>
          <p:cNvSpPr txBox="1"/>
          <p:nvPr userDrawn="1"/>
        </p:nvSpPr>
        <p:spPr>
          <a:xfrm>
            <a:off x="523209"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Divider: Colour">
    <p:bg>
      <p:bgPr>
        <a:solidFill>
          <a:schemeClr val="tx2"/>
        </a:solidFill>
        <a:effectLst/>
      </p:bgPr>
    </p:bg>
    <p:spTree>
      <p:nvGrpSpPr>
        <p:cNvPr id="1" name=""/>
        <p:cNvGrpSpPr/>
        <p:nvPr/>
      </p:nvGrpSpPr>
      <p:grpSpPr>
        <a:xfrm>
          <a:off x="0" y="0"/>
          <a:ext cx="0" cy="0"/>
          <a:chOff x="0" y="0"/>
          <a:chExt cx="0" cy="0"/>
        </a:xfrm>
      </p:grpSpPr>
      <p:sp>
        <p:nvSpPr>
          <p:cNvPr id="57" name="Title 1"/>
          <p:cNvSpPr>
            <a:spLocks noGrp="1"/>
          </p:cNvSpPr>
          <p:nvPr>
            <p:ph type="ctrTitle"/>
          </p:nvPr>
        </p:nvSpPr>
        <p:spPr bwMode="black">
          <a:xfrm>
            <a:off x="533400" y="669133"/>
            <a:ext cx="8077200" cy="492443"/>
          </a:xfrm>
        </p:spPr>
        <p:txBody>
          <a:bodyPr anchor="t" anchorCtr="0">
            <a:spAutoFit/>
          </a:bodyPr>
          <a:lstStyle>
            <a:lvl1pPr>
              <a:lnSpc>
                <a:spcPct val="100000"/>
              </a:lnSpc>
              <a:spcBef>
                <a:spcPts val="0"/>
              </a:spcBef>
              <a:defRPr sz="3200" baseline="0">
                <a:solidFill>
                  <a:schemeClr val="bg1"/>
                </a:solidFill>
              </a:defRPr>
            </a:lvl1pPr>
          </a:lstStyle>
          <a:p>
            <a:r>
              <a:rPr lang="en-US" noProof="0" smtClean="0"/>
              <a:t>Click to edit Master title style</a:t>
            </a:r>
            <a:endParaRPr lang="en-US" noProof="0" dirty="0"/>
          </a:p>
        </p:txBody>
      </p:sp>
      <p:sp>
        <p:nvSpPr>
          <p:cNvPr id="22" name="Subtitle 2"/>
          <p:cNvSpPr>
            <a:spLocks noGrp="1"/>
          </p:cNvSpPr>
          <p:nvPr>
            <p:ph type="subTitle" idx="1"/>
          </p:nvPr>
        </p:nvSpPr>
        <p:spPr bwMode="black">
          <a:xfrm>
            <a:off x="533400" y="1722112"/>
            <a:ext cx="8077200" cy="430887"/>
          </a:xfrm>
        </p:spPr>
        <p:txBody>
          <a:bodyPr>
            <a:spAutoFit/>
          </a:bodyPr>
          <a:lstStyle>
            <a:lvl1pPr marL="0" indent="0" algn="l">
              <a:lnSpc>
                <a:spcPct val="100000"/>
              </a:lnSpc>
              <a:spcBef>
                <a:spcPts val="0"/>
              </a:spcBef>
              <a:buNone/>
              <a:defRPr sz="2800" baseline="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smtClean="0"/>
              <a:t>Click to edit Master subtitle style</a:t>
            </a:r>
            <a:endParaRPr lang="en-US" noProof="0" dirty="0" smtClean="0"/>
          </a:p>
        </p:txBody>
      </p:sp>
      <p:cxnSp>
        <p:nvCxnSpPr>
          <p:cNvPr id="11" name="Shape 10"/>
          <p:cNvCxnSpPr/>
          <p:nvPr/>
        </p:nvCxnSpPr>
        <p:spPr>
          <a:xfrm rot="5400000" flipH="1" flipV="1">
            <a:off x="4422648" y="-3432047"/>
            <a:ext cx="146304" cy="8229600"/>
          </a:xfrm>
          <a:prstGeom prst="bentConnector2">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Slide Number Placeholder 14"/>
          <p:cNvSpPr>
            <a:spLocks noGrp="1"/>
          </p:cNvSpPr>
          <p:nvPr>
            <p:ph type="sldNum" sz="quarter" idx="12"/>
          </p:nvPr>
        </p:nvSpPr>
        <p:spPr>
          <a:xfrm>
            <a:off x="7086600" y="6477000"/>
            <a:ext cx="1527048" cy="152400"/>
          </a:xfrm>
          <a:prstGeom prst="rect">
            <a:avLst/>
          </a:prstGeom>
        </p:spPr>
        <p:txBody>
          <a:bodyPr/>
          <a:lstStyle>
            <a:lvl1pPr>
              <a:defRPr>
                <a:solidFill>
                  <a:schemeClr val="lt1"/>
                </a:solidFill>
              </a:defRPr>
            </a:lvl1pPr>
          </a:lstStyle>
          <a:p>
            <a:fld id="{D28E348B-3B6A-455A-AE2A-FA4C930589F0}" type="slidenum">
              <a:rPr lang="en-US" smtClean="0"/>
              <a:pPr/>
              <a:t>‹#›</a:t>
            </a:fld>
            <a:endParaRPr lang="en-US" dirty="0"/>
          </a:p>
        </p:txBody>
      </p:sp>
      <p:sp>
        <p:nvSpPr>
          <p:cNvPr id="16" name="PwCFirm"/>
          <p:cNvSpPr txBox="1"/>
          <p:nvPr userDrawn="1"/>
        </p:nvSpPr>
        <p:spPr>
          <a:xfrm>
            <a:off x="523208" y="6477000"/>
            <a:ext cx="6563391" cy="152401"/>
          </a:xfrm>
          <a:prstGeom prst="rect">
            <a:avLst/>
          </a:prstGeom>
          <a:noFill/>
        </p:spPr>
        <p:txBody>
          <a:bodyPr vert="horz" wrap="square" lIns="0" tIns="0" rIns="0" bIns="0" rtlCol="0">
            <a:noAutofit/>
          </a:bodyPr>
          <a:lstStyle/>
          <a:p>
            <a:pPr marL="0" marR="0" lvl="0" indent="-274320" algn="l" defTabSz="914400" rtl="0" eaLnBrk="1" fontAlgn="auto" latinLnBrk="0" hangingPunct="1">
              <a:lnSpc>
                <a:spcPct val="100000"/>
              </a:lnSpc>
              <a:spcBef>
                <a:spcPct val="0"/>
              </a:spcBef>
              <a:spcAft>
                <a:spcPct val="0"/>
              </a:spcAft>
              <a:buClrTx/>
              <a:buSzTx/>
              <a:buFontTx/>
              <a:buNone/>
              <a:tabLst/>
              <a:defRPr/>
            </a:pPr>
            <a:r>
              <a:rPr kumimoji="0" lang="en-US" sz="1000" b="1" i="0" u="none" baseline="0" dirty="0" smtClean="0">
                <a:solidFill>
                  <a:schemeClr val="bg1"/>
                </a:solidFill>
                <a:effectLst/>
                <a:latin typeface="+mn-lt"/>
              </a:rPr>
              <a:t>PwC | </a:t>
            </a:r>
            <a:r>
              <a:rPr lang="en-US" sz="1000" dirty="0" smtClean="0">
                <a:solidFill>
                  <a:schemeClr val="bg1"/>
                </a:solidFill>
              </a:rPr>
              <a:t>Getting started with data in excel</a:t>
            </a:r>
            <a:endParaRPr kumimoji="0" lang="en-US" sz="1000" b="0" i="0" u="none" baseline="0" dirty="0" smtClean="0">
              <a:solidFill>
                <a:schemeClr val="bg1"/>
              </a:solidFill>
              <a:effectLst/>
              <a:latin typeface="+mn-lt"/>
            </a:endParaRPr>
          </a:p>
        </p:txBody>
      </p:sp>
    </p:spTree>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Divider: Content">
    <p:bg>
      <p:bgPr>
        <a:solidFill>
          <a:schemeClr val="tx2"/>
        </a:solidFill>
        <a:effectLst/>
      </p:bgPr>
    </p:bg>
    <p:spTree>
      <p:nvGrpSpPr>
        <p:cNvPr id="1" name=""/>
        <p:cNvGrpSpPr/>
        <p:nvPr/>
      </p:nvGrpSpPr>
      <p:grpSpPr>
        <a:xfrm>
          <a:off x="0" y="0"/>
          <a:ext cx="0" cy="0"/>
          <a:chOff x="0" y="0"/>
          <a:chExt cx="0" cy="0"/>
        </a:xfrm>
      </p:grpSpPr>
      <p:sp>
        <p:nvSpPr>
          <p:cNvPr id="57" name="Title 1"/>
          <p:cNvSpPr>
            <a:spLocks noGrp="1"/>
          </p:cNvSpPr>
          <p:nvPr>
            <p:ph type="ctrTitle"/>
          </p:nvPr>
        </p:nvSpPr>
        <p:spPr bwMode="black">
          <a:xfrm>
            <a:off x="533400" y="669133"/>
            <a:ext cx="8077200" cy="492443"/>
          </a:xfrm>
        </p:spPr>
        <p:txBody>
          <a:bodyPr anchor="t" anchorCtr="0">
            <a:spAutoFit/>
          </a:bodyPr>
          <a:lstStyle>
            <a:lvl1pPr>
              <a:lnSpc>
                <a:spcPct val="100000"/>
              </a:lnSpc>
              <a:defRPr sz="3200">
                <a:solidFill>
                  <a:schemeClr val="bg1"/>
                </a:solidFill>
              </a:defRPr>
            </a:lvl1pPr>
          </a:lstStyle>
          <a:p>
            <a:r>
              <a:rPr lang="en-US" noProof="0" smtClean="0"/>
              <a:t>Click to edit Master title style</a:t>
            </a:r>
            <a:endParaRPr lang="en-US" noProof="0" dirty="0" smtClean="0"/>
          </a:p>
        </p:txBody>
      </p:sp>
      <p:sp>
        <p:nvSpPr>
          <p:cNvPr id="33" name="Subtitle 2"/>
          <p:cNvSpPr>
            <a:spLocks noGrp="1"/>
          </p:cNvSpPr>
          <p:nvPr>
            <p:ph type="subTitle" idx="1"/>
          </p:nvPr>
        </p:nvSpPr>
        <p:spPr bwMode="black">
          <a:xfrm>
            <a:off x="533400" y="1722112"/>
            <a:ext cx="8077200" cy="430887"/>
          </a:xfrm>
        </p:spPr>
        <p:txBody>
          <a:bodyPr>
            <a:spAutoFit/>
          </a:bodyPr>
          <a:lstStyle>
            <a:lvl1pPr marL="0" indent="0" algn="l">
              <a:lnSpc>
                <a:spcPct val="100000"/>
              </a:lnSpc>
              <a:buNone/>
              <a:defRPr sz="280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smtClean="0"/>
              <a:t>Click to edit Master subtitle style</a:t>
            </a:r>
            <a:endParaRPr lang="en-US" noProof="0" dirty="0" smtClean="0"/>
          </a:p>
        </p:txBody>
      </p:sp>
      <p:cxnSp>
        <p:nvCxnSpPr>
          <p:cNvPr id="12" name="Shape 11"/>
          <p:cNvCxnSpPr/>
          <p:nvPr/>
        </p:nvCxnSpPr>
        <p:spPr>
          <a:xfrm rot="5400000" flipH="1" flipV="1">
            <a:off x="4423800" y="-3433199"/>
            <a:ext cx="144000" cy="8229600"/>
          </a:xfrm>
          <a:prstGeom prst="bentConnector2">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Slide Number Placeholder 15"/>
          <p:cNvSpPr>
            <a:spLocks noGrp="1"/>
          </p:cNvSpPr>
          <p:nvPr>
            <p:ph type="sldNum" sz="quarter" idx="16"/>
          </p:nvPr>
        </p:nvSpPr>
        <p:spPr>
          <a:xfrm>
            <a:off x="7086600" y="6477000"/>
            <a:ext cx="1527048" cy="152400"/>
          </a:xfrm>
          <a:prstGeom prst="rect">
            <a:avLst/>
          </a:prstGeom>
        </p:spPr>
        <p:txBody>
          <a:bodyPr/>
          <a:lstStyle>
            <a:lvl1pPr>
              <a:defRPr>
                <a:solidFill>
                  <a:schemeClr val="lt1"/>
                </a:solidFill>
              </a:defRPr>
            </a:lvl1pPr>
          </a:lstStyle>
          <a:p>
            <a:fld id="{13026BEE-7C2E-43AF-AF58-972A7F3995B7}" type="slidenum">
              <a:rPr lang="en-US" smtClean="0"/>
              <a:pPr/>
              <a:t>‹#›</a:t>
            </a:fld>
            <a:endParaRPr lang="en-US" dirty="0"/>
          </a:p>
        </p:txBody>
      </p:sp>
      <p:sp>
        <p:nvSpPr>
          <p:cNvPr id="17"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solidFill>
                  <a:schemeClr val="bg1"/>
                </a:solidFill>
                <a:effectLst/>
                <a:latin typeface="+mn-lt"/>
              </a:rPr>
              <a:t>PwC </a:t>
            </a:r>
            <a:r>
              <a:rPr kumimoji="0" lang="en-US" sz="1000" b="0" i="0" u="none" baseline="0" dirty="0" smtClean="0">
                <a:solidFill>
                  <a:schemeClr val="bg1"/>
                </a:solidFill>
                <a:effectLst/>
                <a:latin typeface="+mn-lt"/>
              </a:rPr>
              <a:t>|</a:t>
            </a:r>
            <a:r>
              <a:rPr kumimoji="0" lang="en-US" sz="1000" b="1" i="0" u="none" baseline="0" dirty="0" smtClean="0">
                <a:solidFill>
                  <a:schemeClr val="bg1"/>
                </a:solidFill>
                <a:effectLst/>
                <a:latin typeface="+mn-lt"/>
              </a:rPr>
              <a:t> </a:t>
            </a:r>
            <a:r>
              <a:rPr kumimoji="0" lang="en-US" sz="1000" b="0" i="0" u="none" baseline="0" dirty="0" smtClean="0">
                <a:solidFill>
                  <a:schemeClr val="bg1"/>
                </a:solidFill>
                <a:effectLst/>
                <a:latin typeface="+mn-lt"/>
              </a:rPr>
              <a:t>ACCT-GB.6416</a:t>
            </a:r>
          </a:p>
        </p:txBody>
      </p:sp>
      <p:sp>
        <p:nvSpPr>
          <p:cNvPr id="10" name="Content Placeholder 26"/>
          <p:cNvSpPr>
            <a:spLocks noGrp="1"/>
          </p:cNvSpPr>
          <p:nvPr>
            <p:ph sz="quarter" idx="19"/>
          </p:nvPr>
        </p:nvSpPr>
        <p:spPr>
          <a:xfrm>
            <a:off x="533400" y="2819400"/>
            <a:ext cx="3962400" cy="2000548"/>
          </a:xfrm>
        </p:spPr>
        <p:txBody>
          <a:bodyPr wrap="square">
            <a:spAutoFit/>
          </a:bodyPr>
          <a:lstStyle>
            <a:lvl1pPr marL="0" indent="0">
              <a:spcAft>
                <a:spcPts val="900"/>
              </a:spcAft>
              <a:defRPr sz="2000" baseline="0">
                <a:solidFill>
                  <a:schemeClr val="bg2"/>
                </a:solidFill>
              </a:defRPr>
            </a:lvl1pPr>
            <a:lvl2pPr marL="225425" indent="-225425">
              <a:spcAft>
                <a:spcPts val="900"/>
              </a:spcAft>
              <a:buClr>
                <a:schemeClr val="bg2"/>
              </a:buClr>
              <a:defRPr sz="2000">
                <a:solidFill>
                  <a:schemeClr val="bg2"/>
                </a:solidFill>
              </a:defRPr>
            </a:lvl2pPr>
            <a:lvl3pPr marL="457200" indent="-228600">
              <a:spcAft>
                <a:spcPts val="900"/>
              </a:spcAft>
              <a:buClr>
                <a:schemeClr val="bg2"/>
              </a:buClr>
              <a:defRPr sz="2000">
                <a:solidFill>
                  <a:schemeClr val="bg2"/>
                </a:solidFill>
              </a:defRPr>
            </a:lvl3pPr>
            <a:lvl4pPr marL="688975" indent="-227013">
              <a:spcAft>
                <a:spcPts val="900"/>
              </a:spcAft>
              <a:buClr>
                <a:schemeClr val="bg2"/>
              </a:buClr>
              <a:defRPr sz="2000">
                <a:solidFill>
                  <a:schemeClr val="bg2"/>
                </a:solidFill>
              </a:defRPr>
            </a:lvl4pPr>
            <a:lvl5pPr marL="914400" indent="-228600">
              <a:spcAft>
                <a:spcPts val="900"/>
              </a:spcAft>
              <a:buClr>
                <a:schemeClr val="bg2"/>
              </a:buClr>
              <a:defRPr sz="2000">
                <a:solidFill>
                  <a:schemeClr val="bg2"/>
                </a:solidFill>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ver Slide: Fixed Logo">
    <p:spTree>
      <p:nvGrpSpPr>
        <p:cNvPr id="1" name=""/>
        <p:cNvGrpSpPr/>
        <p:nvPr/>
      </p:nvGrpSpPr>
      <p:grpSpPr>
        <a:xfrm>
          <a:off x="0" y="0"/>
          <a:ext cx="0" cy="0"/>
          <a:chOff x="0" y="0"/>
          <a:chExt cx="0" cy="0"/>
        </a:xfrm>
      </p:grpSpPr>
      <p:cxnSp>
        <p:nvCxnSpPr>
          <p:cNvPr id="141" name="Shape 140"/>
          <p:cNvCxnSpPr/>
          <p:nvPr/>
        </p:nvCxnSpPr>
        <p:spPr>
          <a:xfrm rot="5400000" flipH="1" flipV="1">
            <a:off x="5100456" y="-2738255"/>
            <a:ext cx="144000" cy="6839712"/>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2" name="Title 1"/>
          <p:cNvSpPr>
            <a:spLocks noGrp="1"/>
          </p:cNvSpPr>
          <p:nvPr>
            <p:ph type="ctrTitle" hasCustomPrompt="1"/>
          </p:nvPr>
        </p:nvSpPr>
        <p:spPr bwMode="black">
          <a:xfrm>
            <a:off x="1882775" y="716769"/>
            <a:ext cx="5356225" cy="914400"/>
          </a:xfrm>
        </p:spPr>
        <p:txBody>
          <a:bodyPr anchor="t" anchorCtr="0">
            <a:noAutofit/>
          </a:bodyPr>
          <a:lstStyle>
            <a:lvl1pPr>
              <a:lnSpc>
                <a:spcPct val="90000"/>
              </a:lnSpc>
              <a:spcBef>
                <a:spcPts val="0"/>
              </a:spcBef>
              <a:defRPr sz="3200" b="1" i="1" baseline="0">
                <a:solidFill>
                  <a:schemeClr val="tx1"/>
                </a:solidFill>
              </a:defRPr>
            </a:lvl1pPr>
          </a:lstStyle>
          <a:p>
            <a:r>
              <a:rPr lang="en-US" noProof="0" dirty="0" smtClean="0"/>
              <a:t>Click to add the presentation’s main title</a:t>
            </a:r>
            <a:endParaRPr lang="en-US" noProof="0" dirty="0"/>
          </a:p>
        </p:txBody>
      </p:sp>
      <p:sp>
        <p:nvSpPr>
          <p:cNvPr id="143" name="Subtitle 2"/>
          <p:cNvSpPr>
            <a:spLocks noGrp="1"/>
          </p:cNvSpPr>
          <p:nvPr>
            <p:ph type="subTitle" idx="1" hasCustomPrompt="1"/>
          </p:nvPr>
        </p:nvSpPr>
        <p:spPr bwMode="black">
          <a:xfrm>
            <a:off x="1882775" y="1707368"/>
            <a:ext cx="5356225" cy="914401"/>
          </a:xfrm>
        </p:spPr>
        <p:txBody>
          <a:bodyPr>
            <a:noAutofit/>
          </a:bodyPr>
          <a:lstStyle>
            <a:lvl1pPr marL="0" indent="0" algn="l">
              <a:lnSpc>
                <a:spcPct val="90000"/>
              </a:lnSpc>
              <a:spcBef>
                <a:spcPts val="0"/>
              </a:spcBef>
              <a:spcAft>
                <a:spcPts val="0"/>
              </a:spcAft>
              <a:buNone/>
              <a:defRPr sz="2400" baseline="0">
                <a:solidFill>
                  <a:schemeClr val="tx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dirty="0" smtClean="0"/>
              <a:t>Subtitle and date (move higher if title is only one line)</a:t>
            </a:r>
          </a:p>
        </p:txBody>
      </p:sp>
      <p:sp>
        <p:nvSpPr>
          <p:cNvPr id="144" name="Text Placeholder 31"/>
          <p:cNvSpPr>
            <a:spLocks noGrp="1"/>
          </p:cNvSpPr>
          <p:nvPr>
            <p:ph type="body" sz="quarter" idx="10" hasCustomPrompt="1"/>
          </p:nvPr>
        </p:nvSpPr>
        <p:spPr bwMode="black">
          <a:xfrm>
            <a:off x="1895475" y="374904"/>
            <a:ext cx="4105656" cy="146304"/>
          </a:xfrm>
        </p:spPr>
        <p:txBody>
          <a:bodyPr/>
          <a:lstStyle>
            <a:lvl1pPr>
              <a:defRPr sz="1100">
                <a:solidFill>
                  <a:schemeClr val="tx1"/>
                </a:solidFill>
                <a:latin typeface="Arial" pitchFamily="34" charset="0"/>
                <a:cs typeface="Arial" pitchFamily="34" charset="0"/>
              </a:defRPr>
            </a:lvl1pPr>
            <a:lvl2pPr>
              <a:defRPr sz="1000">
                <a:solidFill>
                  <a:schemeClr val="bg1"/>
                </a:solidFill>
                <a:latin typeface="Arial" pitchFamily="34" charset="0"/>
                <a:cs typeface="Arial" pitchFamily="34" charset="0"/>
              </a:defRPr>
            </a:lvl2pPr>
            <a:lvl3pPr>
              <a:defRPr sz="1000">
                <a:solidFill>
                  <a:schemeClr val="bg1"/>
                </a:solidFill>
                <a:latin typeface="Arial" pitchFamily="34" charset="0"/>
                <a:cs typeface="Arial" pitchFamily="34" charset="0"/>
              </a:defRPr>
            </a:lvl3pPr>
            <a:lvl4pPr>
              <a:defRPr sz="1000">
                <a:solidFill>
                  <a:schemeClr val="bg1"/>
                </a:solidFill>
                <a:latin typeface="Arial" pitchFamily="34" charset="0"/>
                <a:cs typeface="Arial" pitchFamily="34" charset="0"/>
              </a:defRPr>
            </a:lvl4pPr>
            <a:lvl5pPr>
              <a:defRPr sz="1000">
                <a:solidFill>
                  <a:schemeClr val="bg1"/>
                </a:solidFill>
                <a:latin typeface="Arial" pitchFamily="34" charset="0"/>
                <a:cs typeface="Arial" pitchFamily="34" charset="0"/>
              </a:defRPr>
            </a:lvl5pPr>
          </a:lstStyle>
          <a:p>
            <a:pPr lvl="0"/>
            <a:r>
              <a:rPr lang="en-US" noProof="0" dirty="0" smtClean="0"/>
              <a:t>www.pwc.com</a:t>
            </a:r>
            <a:endParaRPr lang="en-US" noProof="0" dirty="0"/>
          </a:p>
        </p:txBody>
      </p:sp>
      <p:grpSp>
        <p:nvGrpSpPr>
          <p:cNvPr id="102" name="Group 101"/>
          <p:cNvGrpSpPr>
            <a:grpSpLocks noChangeAspect="1"/>
          </p:cNvGrpSpPr>
          <p:nvPr userDrawn="1"/>
        </p:nvGrpSpPr>
        <p:grpSpPr>
          <a:xfrm>
            <a:off x="968592" y="5768681"/>
            <a:ext cx="1232283" cy="935789"/>
            <a:chOff x="518032" y="-1032869"/>
            <a:chExt cx="6161413" cy="4678943"/>
          </a:xfrm>
        </p:grpSpPr>
        <p:grpSp>
          <p:nvGrpSpPr>
            <p:cNvPr id="103" name="Group 73"/>
            <p:cNvGrpSpPr>
              <a:grpSpLocks noChangeAspect="1"/>
            </p:cNvGrpSpPr>
            <p:nvPr/>
          </p:nvGrpSpPr>
          <p:grpSpPr>
            <a:xfrm>
              <a:off x="4438637" y="-1032863"/>
              <a:ext cx="2240792" cy="2011550"/>
              <a:chOff x="1905000" y="5715000"/>
              <a:chExt cx="445770" cy="381000"/>
            </a:xfrm>
          </p:grpSpPr>
          <p:sp>
            <p:nvSpPr>
              <p:cNvPr id="107" name="Rectangle 25"/>
              <p:cNvSpPr>
                <a:spLocks noChangeArrowheads="1"/>
              </p:cNvSpPr>
              <p:nvPr userDrawn="1"/>
            </p:nvSpPr>
            <p:spPr bwMode="gray">
              <a:xfrm>
                <a:off x="2293620" y="5988118"/>
                <a:ext cx="57150" cy="107882"/>
              </a:xfrm>
              <a:prstGeom prst="rect">
                <a:avLst/>
              </a:prstGeom>
              <a:solidFill>
                <a:srgbClr val="F445F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08" name="Rectangle 26"/>
              <p:cNvSpPr>
                <a:spLocks noChangeArrowheads="1"/>
              </p:cNvSpPr>
              <p:nvPr userDrawn="1"/>
            </p:nvSpPr>
            <p:spPr bwMode="gray">
              <a:xfrm>
                <a:off x="2132171" y="5757333"/>
                <a:ext cx="44291" cy="66914"/>
              </a:xfrm>
              <a:prstGeom prst="rect">
                <a:avLst/>
              </a:prstGeom>
              <a:solidFill>
                <a:srgbClr val="F6B67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09" name="Rectangle 27"/>
              <p:cNvSpPr>
                <a:spLocks noChangeArrowheads="1"/>
              </p:cNvSpPr>
              <p:nvPr userDrawn="1"/>
            </p:nvSpPr>
            <p:spPr bwMode="gray">
              <a:xfrm>
                <a:off x="1905000" y="5715000"/>
                <a:ext cx="227171" cy="42333"/>
              </a:xfrm>
              <a:prstGeom prst="rect">
                <a:avLst/>
              </a:prstGeom>
              <a:solidFill>
                <a:srgbClr val="F48F1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0" name="Rectangle 28"/>
              <p:cNvSpPr>
                <a:spLocks noChangeArrowheads="1"/>
              </p:cNvSpPr>
              <p:nvPr userDrawn="1"/>
            </p:nvSpPr>
            <p:spPr bwMode="gray">
              <a:xfrm>
                <a:off x="1905000" y="5757333"/>
                <a:ext cx="227171" cy="66914"/>
              </a:xfrm>
              <a:prstGeom prst="rect">
                <a:avLst/>
              </a:prstGeom>
              <a:solidFill>
                <a:srgbClr val="EB660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1" name="Rectangle 29"/>
              <p:cNvSpPr>
                <a:spLocks noChangeArrowheads="1"/>
              </p:cNvSpPr>
              <p:nvPr userDrawn="1"/>
            </p:nvSpPr>
            <p:spPr bwMode="gray">
              <a:xfrm>
                <a:off x="2176462" y="5824247"/>
                <a:ext cx="117158" cy="163871"/>
              </a:xfrm>
              <a:prstGeom prst="rect">
                <a:avLst/>
              </a:prstGeom>
              <a:solidFill>
                <a:srgbClr val="F3BF0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2" name="Rectangle 30"/>
              <p:cNvSpPr>
                <a:spLocks noChangeArrowheads="1"/>
              </p:cNvSpPr>
              <p:nvPr userDrawn="1"/>
            </p:nvSpPr>
            <p:spPr bwMode="gray">
              <a:xfrm>
                <a:off x="2176462" y="5988118"/>
                <a:ext cx="117158" cy="107882"/>
              </a:xfrm>
              <a:prstGeom prst="rect">
                <a:avLst/>
              </a:prstGeom>
              <a:solidFill>
                <a:srgbClr val="E9340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3" name="Rectangle 31"/>
              <p:cNvSpPr>
                <a:spLocks noChangeArrowheads="1"/>
              </p:cNvSpPr>
              <p:nvPr userDrawn="1"/>
            </p:nvSpPr>
            <p:spPr bwMode="gray">
              <a:xfrm>
                <a:off x="2132171" y="5824247"/>
                <a:ext cx="44291" cy="163871"/>
              </a:xfrm>
              <a:prstGeom prst="rect">
                <a:avLst/>
              </a:prstGeom>
              <a:solidFill>
                <a:srgbClr val="EA880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4" name="Rectangle 32"/>
              <p:cNvSpPr>
                <a:spLocks noChangeArrowheads="1"/>
              </p:cNvSpPr>
              <p:nvPr userDrawn="1"/>
            </p:nvSpPr>
            <p:spPr bwMode="gray">
              <a:xfrm>
                <a:off x="2132171" y="5988118"/>
                <a:ext cx="44291" cy="107882"/>
              </a:xfrm>
              <a:prstGeom prst="rect">
                <a:avLst/>
              </a:prstGeom>
              <a:solidFill>
                <a:srgbClr val="E0250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5" name="Freeform 33"/>
              <p:cNvSpPr>
                <a:spLocks/>
              </p:cNvSpPr>
              <p:nvPr userDrawn="1"/>
            </p:nvSpPr>
            <p:spPr bwMode="gray">
              <a:xfrm>
                <a:off x="1905000" y="5824247"/>
                <a:ext cx="227171" cy="163871"/>
              </a:xfrm>
              <a:custGeom>
                <a:avLst/>
                <a:gdLst/>
                <a:ahLst/>
                <a:cxnLst>
                  <a:cxn ang="0">
                    <a:pos x="0" y="0"/>
                  </a:cxn>
                  <a:cxn ang="0">
                    <a:pos x="159" y="0"/>
                  </a:cxn>
                  <a:cxn ang="0">
                    <a:pos x="159" y="120"/>
                  </a:cxn>
                  <a:cxn ang="0">
                    <a:pos x="99" y="120"/>
                  </a:cxn>
                  <a:cxn ang="0">
                    <a:pos x="99" y="80"/>
                  </a:cxn>
                  <a:cxn ang="0">
                    <a:pos x="0" y="80"/>
                  </a:cxn>
                  <a:cxn ang="0">
                    <a:pos x="0" y="0"/>
                  </a:cxn>
                </a:cxnLst>
                <a:rect l="0" t="0" r="r" b="b"/>
                <a:pathLst>
                  <a:path w="159" h="120">
                    <a:moveTo>
                      <a:pt x="0" y="0"/>
                    </a:moveTo>
                    <a:lnTo>
                      <a:pt x="159" y="0"/>
                    </a:lnTo>
                    <a:lnTo>
                      <a:pt x="159" y="120"/>
                    </a:lnTo>
                    <a:lnTo>
                      <a:pt x="99" y="120"/>
                    </a:lnTo>
                    <a:lnTo>
                      <a:pt x="99" y="80"/>
                    </a:lnTo>
                    <a:lnTo>
                      <a:pt x="0" y="80"/>
                    </a:lnTo>
                    <a:lnTo>
                      <a:pt x="0" y="0"/>
                    </a:lnTo>
                    <a:close/>
                  </a:path>
                </a:pathLst>
              </a:custGeom>
              <a:solidFill>
                <a:srgbClr val="E04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6" name="Rectangle 34"/>
              <p:cNvSpPr>
                <a:spLocks noChangeArrowheads="1"/>
              </p:cNvSpPr>
              <p:nvPr userDrawn="1"/>
            </p:nvSpPr>
            <p:spPr bwMode="gray">
              <a:xfrm>
                <a:off x="2046446" y="5988118"/>
                <a:ext cx="85725" cy="107882"/>
              </a:xfrm>
              <a:prstGeom prst="rect">
                <a:avLst/>
              </a:prstGeom>
              <a:solidFill>
                <a:srgbClr val="D614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7" name="Rectangle 35"/>
              <p:cNvSpPr>
                <a:spLocks noChangeArrowheads="1"/>
              </p:cNvSpPr>
              <p:nvPr userDrawn="1"/>
            </p:nvSpPr>
            <p:spPr bwMode="gray">
              <a:xfrm>
                <a:off x="1905000" y="5933495"/>
                <a:ext cx="141446" cy="54624"/>
              </a:xfrm>
              <a:prstGeom prst="rect">
                <a:avLst/>
              </a:prstGeom>
              <a:solidFill>
                <a:srgbClr val="C93C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8" name="Rectangle 36"/>
              <p:cNvSpPr>
                <a:spLocks noChangeArrowheads="1"/>
              </p:cNvSpPr>
              <p:nvPr userDrawn="1"/>
            </p:nvSpPr>
            <p:spPr bwMode="gray">
              <a:xfrm>
                <a:off x="1905000" y="5988118"/>
                <a:ext cx="141446" cy="107882"/>
              </a:xfrm>
              <a:prstGeom prst="rect">
                <a:avLst/>
              </a:prstGeom>
              <a:solidFill>
                <a:srgbClr val="C01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19" name="Rectangle 25"/>
              <p:cNvSpPr>
                <a:spLocks noChangeArrowheads="1"/>
              </p:cNvSpPr>
              <p:nvPr/>
            </p:nvSpPr>
            <p:spPr bwMode="gray">
              <a:xfrm>
                <a:off x="2293620" y="5988118"/>
                <a:ext cx="57150" cy="107882"/>
              </a:xfrm>
              <a:prstGeom prst="rect">
                <a:avLst/>
              </a:prstGeom>
              <a:solidFill>
                <a:srgbClr val="F445F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0" name="Rectangle 26"/>
              <p:cNvSpPr>
                <a:spLocks noChangeArrowheads="1"/>
              </p:cNvSpPr>
              <p:nvPr/>
            </p:nvSpPr>
            <p:spPr bwMode="gray">
              <a:xfrm>
                <a:off x="2132171" y="5757333"/>
                <a:ext cx="44291" cy="66914"/>
              </a:xfrm>
              <a:prstGeom prst="rect">
                <a:avLst/>
              </a:prstGeom>
              <a:solidFill>
                <a:srgbClr val="F6B67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1" name="Rectangle 27"/>
              <p:cNvSpPr>
                <a:spLocks noChangeArrowheads="1"/>
              </p:cNvSpPr>
              <p:nvPr/>
            </p:nvSpPr>
            <p:spPr bwMode="gray">
              <a:xfrm>
                <a:off x="1905000" y="5715000"/>
                <a:ext cx="227171" cy="42333"/>
              </a:xfrm>
              <a:prstGeom prst="rect">
                <a:avLst/>
              </a:prstGeom>
              <a:solidFill>
                <a:srgbClr val="F48F1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2" name="Rectangle 28"/>
              <p:cNvSpPr>
                <a:spLocks noChangeArrowheads="1"/>
              </p:cNvSpPr>
              <p:nvPr/>
            </p:nvSpPr>
            <p:spPr bwMode="gray">
              <a:xfrm>
                <a:off x="1905000" y="5757333"/>
                <a:ext cx="227171" cy="66914"/>
              </a:xfrm>
              <a:prstGeom prst="rect">
                <a:avLst/>
              </a:prstGeom>
              <a:solidFill>
                <a:srgbClr val="EB660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3" name="Rectangle 29"/>
              <p:cNvSpPr>
                <a:spLocks noChangeArrowheads="1"/>
              </p:cNvSpPr>
              <p:nvPr/>
            </p:nvSpPr>
            <p:spPr bwMode="gray">
              <a:xfrm>
                <a:off x="2176462" y="5824247"/>
                <a:ext cx="117158" cy="163871"/>
              </a:xfrm>
              <a:prstGeom prst="rect">
                <a:avLst/>
              </a:prstGeom>
              <a:solidFill>
                <a:srgbClr val="F3BF0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4" name="Rectangle 30"/>
              <p:cNvSpPr>
                <a:spLocks noChangeArrowheads="1"/>
              </p:cNvSpPr>
              <p:nvPr/>
            </p:nvSpPr>
            <p:spPr bwMode="gray">
              <a:xfrm>
                <a:off x="2176462" y="5988118"/>
                <a:ext cx="117158" cy="107882"/>
              </a:xfrm>
              <a:prstGeom prst="rect">
                <a:avLst/>
              </a:prstGeom>
              <a:solidFill>
                <a:srgbClr val="E9340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5" name="Rectangle 31"/>
              <p:cNvSpPr>
                <a:spLocks noChangeArrowheads="1"/>
              </p:cNvSpPr>
              <p:nvPr/>
            </p:nvSpPr>
            <p:spPr bwMode="gray">
              <a:xfrm>
                <a:off x="2132171" y="5824247"/>
                <a:ext cx="44291" cy="163871"/>
              </a:xfrm>
              <a:prstGeom prst="rect">
                <a:avLst/>
              </a:prstGeom>
              <a:solidFill>
                <a:srgbClr val="EA880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6" name="Rectangle 32"/>
              <p:cNvSpPr>
                <a:spLocks noChangeArrowheads="1"/>
              </p:cNvSpPr>
              <p:nvPr/>
            </p:nvSpPr>
            <p:spPr bwMode="gray">
              <a:xfrm>
                <a:off x="2132171" y="5988118"/>
                <a:ext cx="44291" cy="107882"/>
              </a:xfrm>
              <a:prstGeom prst="rect">
                <a:avLst/>
              </a:prstGeom>
              <a:solidFill>
                <a:srgbClr val="E0250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7" name="Freeform 33"/>
              <p:cNvSpPr>
                <a:spLocks/>
              </p:cNvSpPr>
              <p:nvPr/>
            </p:nvSpPr>
            <p:spPr bwMode="gray">
              <a:xfrm>
                <a:off x="1905000" y="5824247"/>
                <a:ext cx="227171" cy="163871"/>
              </a:xfrm>
              <a:custGeom>
                <a:avLst/>
                <a:gdLst/>
                <a:ahLst/>
                <a:cxnLst>
                  <a:cxn ang="0">
                    <a:pos x="0" y="0"/>
                  </a:cxn>
                  <a:cxn ang="0">
                    <a:pos x="159" y="0"/>
                  </a:cxn>
                  <a:cxn ang="0">
                    <a:pos x="159" y="120"/>
                  </a:cxn>
                  <a:cxn ang="0">
                    <a:pos x="99" y="120"/>
                  </a:cxn>
                  <a:cxn ang="0">
                    <a:pos x="99" y="80"/>
                  </a:cxn>
                  <a:cxn ang="0">
                    <a:pos x="0" y="80"/>
                  </a:cxn>
                  <a:cxn ang="0">
                    <a:pos x="0" y="0"/>
                  </a:cxn>
                </a:cxnLst>
                <a:rect l="0" t="0" r="r" b="b"/>
                <a:pathLst>
                  <a:path w="159" h="120">
                    <a:moveTo>
                      <a:pt x="0" y="0"/>
                    </a:moveTo>
                    <a:lnTo>
                      <a:pt x="159" y="0"/>
                    </a:lnTo>
                    <a:lnTo>
                      <a:pt x="159" y="120"/>
                    </a:lnTo>
                    <a:lnTo>
                      <a:pt x="99" y="120"/>
                    </a:lnTo>
                    <a:lnTo>
                      <a:pt x="99" y="80"/>
                    </a:lnTo>
                    <a:lnTo>
                      <a:pt x="0" y="80"/>
                    </a:lnTo>
                    <a:lnTo>
                      <a:pt x="0" y="0"/>
                    </a:lnTo>
                    <a:close/>
                  </a:path>
                </a:pathLst>
              </a:custGeom>
              <a:solidFill>
                <a:srgbClr val="E04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8" name="Rectangle 34"/>
              <p:cNvSpPr>
                <a:spLocks noChangeArrowheads="1"/>
              </p:cNvSpPr>
              <p:nvPr/>
            </p:nvSpPr>
            <p:spPr bwMode="gray">
              <a:xfrm>
                <a:off x="2046446" y="5988118"/>
                <a:ext cx="85725" cy="107882"/>
              </a:xfrm>
              <a:prstGeom prst="rect">
                <a:avLst/>
              </a:prstGeom>
              <a:solidFill>
                <a:srgbClr val="D614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29" name="Rectangle 35"/>
              <p:cNvSpPr>
                <a:spLocks noChangeArrowheads="1"/>
              </p:cNvSpPr>
              <p:nvPr/>
            </p:nvSpPr>
            <p:spPr bwMode="gray">
              <a:xfrm>
                <a:off x="1905000" y="5933495"/>
                <a:ext cx="141446" cy="54624"/>
              </a:xfrm>
              <a:prstGeom prst="rect">
                <a:avLst/>
              </a:prstGeom>
              <a:solidFill>
                <a:srgbClr val="C93C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30" name="Rectangle 36"/>
              <p:cNvSpPr>
                <a:spLocks noChangeArrowheads="1"/>
              </p:cNvSpPr>
              <p:nvPr/>
            </p:nvSpPr>
            <p:spPr bwMode="gray">
              <a:xfrm>
                <a:off x="1905000" y="5988118"/>
                <a:ext cx="141446" cy="107882"/>
              </a:xfrm>
              <a:prstGeom prst="rect">
                <a:avLst/>
              </a:prstGeom>
              <a:solidFill>
                <a:srgbClr val="C01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grpSp>
        <p:grpSp>
          <p:nvGrpSpPr>
            <p:cNvPr id="104" name="Group 32"/>
            <p:cNvGrpSpPr/>
            <p:nvPr/>
          </p:nvGrpSpPr>
          <p:grpSpPr>
            <a:xfrm>
              <a:off x="518032" y="978681"/>
              <a:ext cx="4572000" cy="2667393"/>
              <a:chOff x="518032" y="978681"/>
              <a:chExt cx="4572000" cy="2667393"/>
            </a:xfrm>
          </p:grpSpPr>
          <p:sp>
            <p:nvSpPr>
              <p:cNvPr id="105" name="Rectangle 37"/>
              <p:cNvSpPr>
                <a:spLocks noChangeArrowheads="1"/>
              </p:cNvSpPr>
              <p:nvPr userDrawn="1"/>
            </p:nvSpPr>
            <p:spPr bwMode="black">
              <a:xfrm>
                <a:off x="3295650" y="978681"/>
                <a:ext cx="1143000" cy="263229"/>
              </a:xfrm>
              <a:prstGeom prst="rect">
                <a:avLst/>
              </a:prstGeom>
              <a:solidFill>
                <a:srgbClr val="A1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106" name="Freeform 7"/>
              <p:cNvSpPr>
                <a:spLocks noEditPoints="1"/>
              </p:cNvSpPr>
              <p:nvPr userDrawn="1"/>
            </p:nvSpPr>
            <p:spPr bwMode="black">
              <a:xfrm>
                <a:off x="518032" y="1922794"/>
                <a:ext cx="4572000" cy="1723280"/>
              </a:xfrm>
              <a:custGeom>
                <a:avLst/>
                <a:gdLst/>
                <a:ahLst/>
                <a:cxnLst>
                  <a:cxn ang="0">
                    <a:pos x="581" y="233"/>
                  </a:cxn>
                  <a:cxn ang="0">
                    <a:pos x="538" y="949"/>
                  </a:cxn>
                  <a:cxn ang="0">
                    <a:pos x="630" y="946"/>
                  </a:cxn>
                  <a:cxn ang="0">
                    <a:pos x="793" y="880"/>
                  </a:cxn>
                  <a:cxn ang="0">
                    <a:pos x="886" y="728"/>
                  </a:cxn>
                  <a:cxn ang="0">
                    <a:pos x="905" y="505"/>
                  </a:cxn>
                  <a:cxn ang="0">
                    <a:pos x="850" y="329"/>
                  </a:cxn>
                  <a:cxn ang="0">
                    <a:pos x="727" y="241"/>
                  </a:cxn>
                  <a:cxn ang="0">
                    <a:pos x="521" y="3"/>
                  </a:cxn>
                  <a:cxn ang="0">
                    <a:pos x="643" y="74"/>
                  </a:cxn>
                  <a:cxn ang="0">
                    <a:pos x="761" y="24"/>
                  </a:cxn>
                  <a:cxn ang="0">
                    <a:pos x="855" y="9"/>
                  </a:cxn>
                  <a:cxn ang="0">
                    <a:pos x="1026" y="40"/>
                  </a:cxn>
                  <a:cxn ang="0">
                    <a:pos x="1180" y="172"/>
                  </a:cxn>
                  <a:cxn ang="0">
                    <a:pos x="1265" y="383"/>
                  </a:cxn>
                  <a:cxn ang="0">
                    <a:pos x="1265" y="641"/>
                  </a:cxn>
                  <a:cxn ang="0">
                    <a:pos x="1175" y="857"/>
                  </a:cxn>
                  <a:cxn ang="0">
                    <a:pos x="1005" y="1006"/>
                  </a:cxn>
                  <a:cxn ang="0">
                    <a:pos x="766" y="1074"/>
                  </a:cxn>
                  <a:cxn ang="0">
                    <a:pos x="601" y="1074"/>
                  </a:cxn>
                  <a:cxn ang="0">
                    <a:pos x="692" y="1447"/>
                  </a:cxn>
                  <a:cxn ang="0">
                    <a:pos x="171" y="1408"/>
                  </a:cxn>
                  <a:cxn ang="0">
                    <a:pos x="413" y="3"/>
                  </a:cxn>
                  <a:cxn ang="0">
                    <a:pos x="3876" y="20"/>
                  </a:cxn>
                  <a:cxn ang="0">
                    <a:pos x="4036" y="100"/>
                  </a:cxn>
                  <a:cxn ang="0">
                    <a:pos x="4113" y="232"/>
                  </a:cxn>
                  <a:cxn ang="0">
                    <a:pos x="4091" y="362"/>
                  </a:cxn>
                  <a:cxn ang="0">
                    <a:pos x="3995" y="436"/>
                  </a:cxn>
                  <a:cxn ang="0">
                    <a:pos x="3859" y="438"/>
                  </a:cxn>
                  <a:cxn ang="0">
                    <a:pos x="3757" y="114"/>
                  </a:cxn>
                  <a:cxn ang="0">
                    <a:pos x="3597" y="187"/>
                  </a:cxn>
                  <a:cxn ang="0">
                    <a:pos x="3508" y="339"/>
                  </a:cxn>
                  <a:cxn ang="0">
                    <a:pos x="3489" y="565"/>
                  </a:cxn>
                  <a:cxn ang="0">
                    <a:pos x="3547" y="753"/>
                  </a:cxn>
                  <a:cxn ang="0">
                    <a:pos x="3668" y="869"/>
                  </a:cxn>
                  <a:cxn ang="0">
                    <a:pos x="3821" y="896"/>
                  </a:cxn>
                  <a:cxn ang="0">
                    <a:pos x="3931" y="872"/>
                  </a:cxn>
                  <a:cxn ang="0">
                    <a:pos x="4079" y="810"/>
                  </a:cxn>
                  <a:cxn ang="0">
                    <a:pos x="4016" y="1024"/>
                  </a:cxn>
                  <a:cxn ang="0">
                    <a:pos x="3830" y="1080"/>
                  </a:cxn>
                  <a:cxn ang="0">
                    <a:pos x="3651" y="1095"/>
                  </a:cxn>
                  <a:cxn ang="0">
                    <a:pos x="3426" y="1060"/>
                  </a:cxn>
                  <a:cxn ang="0">
                    <a:pos x="3255" y="947"/>
                  </a:cxn>
                  <a:cxn ang="0">
                    <a:pos x="3140" y="772"/>
                  </a:cxn>
                  <a:cxn ang="0">
                    <a:pos x="3101" y="561"/>
                  </a:cxn>
                  <a:cxn ang="0">
                    <a:pos x="3153" y="318"/>
                  </a:cxn>
                  <a:cxn ang="0">
                    <a:pos x="3293" y="135"/>
                  </a:cxn>
                  <a:cxn ang="0">
                    <a:pos x="3508" y="27"/>
                  </a:cxn>
                  <a:cxn ang="0">
                    <a:pos x="2910" y="0"/>
                  </a:cxn>
                  <a:cxn ang="0">
                    <a:pos x="3040" y="52"/>
                  </a:cxn>
                  <a:cxn ang="0">
                    <a:pos x="3093" y="178"/>
                  </a:cxn>
                  <a:cxn ang="0">
                    <a:pos x="3071" y="277"/>
                  </a:cxn>
                  <a:cxn ang="0">
                    <a:pos x="3004" y="393"/>
                  </a:cxn>
                  <a:cxn ang="0">
                    <a:pos x="2876" y="561"/>
                  </a:cxn>
                  <a:cxn ang="0">
                    <a:pos x="1784" y="1078"/>
                  </a:cxn>
                  <a:cxn ang="0">
                    <a:pos x="1313" y="118"/>
                  </a:cxn>
                  <a:cxn ang="0">
                    <a:pos x="2247" y="25"/>
                  </a:cxn>
                  <a:cxn ang="0">
                    <a:pos x="2759" y="62"/>
                  </a:cxn>
                  <a:cxn ang="0">
                    <a:pos x="2872" y="4"/>
                  </a:cxn>
                </a:cxnLst>
                <a:rect l="0" t="0" r="r" b="b"/>
                <a:pathLst>
                  <a:path w="4127" h="1544">
                    <a:moveTo>
                      <a:pt x="640" y="229"/>
                    </a:moveTo>
                    <a:lnTo>
                      <a:pt x="622" y="229"/>
                    </a:lnTo>
                    <a:lnTo>
                      <a:pt x="603" y="230"/>
                    </a:lnTo>
                    <a:lnTo>
                      <a:pt x="581" y="233"/>
                    </a:lnTo>
                    <a:lnTo>
                      <a:pt x="553" y="235"/>
                    </a:lnTo>
                    <a:lnTo>
                      <a:pt x="521" y="241"/>
                    </a:lnTo>
                    <a:lnTo>
                      <a:pt x="521" y="947"/>
                    </a:lnTo>
                    <a:lnTo>
                      <a:pt x="538" y="949"/>
                    </a:lnTo>
                    <a:lnTo>
                      <a:pt x="553" y="949"/>
                    </a:lnTo>
                    <a:lnTo>
                      <a:pt x="566" y="949"/>
                    </a:lnTo>
                    <a:lnTo>
                      <a:pt x="578" y="949"/>
                    </a:lnTo>
                    <a:lnTo>
                      <a:pt x="630" y="946"/>
                    </a:lnTo>
                    <a:lnTo>
                      <a:pt x="677" y="937"/>
                    </a:lnTo>
                    <a:lnTo>
                      <a:pt x="720" y="924"/>
                    </a:lnTo>
                    <a:lnTo>
                      <a:pt x="758" y="905"/>
                    </a:lnTo>
                    <a:lnTo>
                      <a:pt x="793" y="880"/>
                    </a:lnTo>
                    <a:lnTo>
                      <a:pt x="824" y="850"/>
                    </a:lnTo>
                    <a:lnTo>
                      <a:pt x="849" y="815"/>
                    </a:lnTo>
                    <a:lnTo>
                      <a:pt x="870" y="775"/>
                    </a:lnTo>
                    <a:lnTo>
                      <a:pt x="886" y="728"/>
                    </a:lnTo>
                    <a:lnTo>
                      <a:pt x="897" y="678"/>
                    </a:lnTo>
                    <a:lnTo>
                      <a:pt x="905" y="622"/>
                    </a:lnTo>
                    <a:lnTo>
                      <a:pt x="907" y="561"/>
                    </a:lnTo>
                    <a:lnTo>
                      <a:pt x="905" y="505"/>
                    </a:lnTo>
                    <a:lnTo>
                      <a:pt x="897" y="452"/>
                    </a:lnTo>
                    <a:lnTo>
                      <a:pt x="886" y="407"/>
                    </a:lnTo>
                    <a:lnTo>
                      <a:pt x="870" y="366"/>
                    </a:lnTo>
                    <a:lnTo>
                      <a:pt x="850" y="329"/>
                    </a:lnTo>
                    <a:lnTo>
                      <a:pt x="826" y="299"/>
                    </a:lnTo>
                    <a:lnTo>
                      <a:pt x="797" y="274"/>
                    </a:lnTo>
                    <a:lnTo>
                      <a:pt x="763" y="254"/>
                    </a:lnTo>
                    <a:lnTo>
                      <a:pt x="727" y="241"/>
                    </a:lnTo>
                    <a:lnTo>
                      <a:pt x="686" y="232"/>
                    </a:lnTo>
                    <a:lnTo>
                      <a:pt x="640" y="229"/>
                    </a:lnTo>
                    <a:close/>
                    <a:moveTo>
                      <a:pt x="413" y="3"/>
                    </a:moveTo>
                    <a:lnTo>
                      <a:pt x="521" y="3"/>
                    </a:lnTo>
                    <a:lnTo>
                      <a:pt x="521" y="143"/>
                    </a:lnTo>
                    <a:lnTo>
                      <a:pt x="566" y="117"/>
                    </a:lnTo>
                    <a:lnTo>
                      <a:pt x="607" y="93"/>
                    </a:lnTo>
                    <a:lnTo>
                      <a:pt x="643" y="74"/>
                    </a:lnTo>
                    <a:lnTo>
                      <a:pt x="677" y="57"/>
                    </a:lnTo>
                    <a:lnTo>
                      <a:pt x="707" y="44"/>
                    </a:lnTo>
                    <a:lnTo>
                      <a:pt x="735" y="33"/>
                    </a:lnTo>
                    <a:lnTo>
                      <a:pt x="761" y="24"/>
                    </a:lnTo>
                    <a:lnTo>
                      <a:pt x="785" y="18"/>
                    </a:lnTo>
                    <a:lnTo>
                      <a:pt x="809" y="13"/>
                    </a:lnTo>
                    <a:lnTo>
                      <a:pt x="831" y="10"/>
                    </a:lnTo>
                    <a:lnTo>
                      <a:pt x="855" y="9"/>
                    </a:lnTo>
                    <a:lnTo>
                      <a:pt x="879" y="8"/>
                    </a:lnTo>
                    <a:lnTo>
                      <a:pt x="931" y="12"/>
                    </a:lnTo>
                    <a:lnTo>
                      <a:pt x="980" y="23"/>
                    </a:lnTo>
                    <a:lnTo>
                      <a:pt x="1026" y="40"/>
                    </a:lnTo>
                    <a:lnTo>
                      <a:pt x="1070" y="64"/>
                    </a:lnTo>
                    <a:lnTo>
                      <a:pt x="1110" y="94"/>
                    </a:lnTo>
                    <a:lnTo>
                      <a:pt x="1148" y="130"/>
                    </a:lnTo>
                    <a:lnTo>
                      <a:pt x="1180" y="172"/>
                    </a:lnTo>
                    <a:lnTo>
                      <a:pt x="1209" y="218"/>
                    </a:lnTo>
                    <a:lnTo>
                      <a:pt x="1233" y="268"/>
                    </a:lnTo>
                    <a:lnTo>
                      <a:pt x="1252" y="324"/>
                    </a:lnTo>
                    <a:lnTo>
                      <a:pt x="1265" y="383"/>
                    </a:lnTo>
                    <a:lnTo>
                      <a:pt x="1274" y="446"/>
                    </a:lnTo>
                    <a:lnTo>
                      <a:pt x="1278" y="512"/>
                    </a:lnTo>
                    <a:lnTo>
                      <a:pt x="1274" y="578"/>
                    </a:lnTo>
                    <a:lnTo>
                      <a:pt x="1265" y="641"/>
                    </a:lnTo>
                    <a:lnTo>
                      <a:pt x="1252" y="701"/>
                    </a:lnTo>
                    <a:lnTo>
                      <a:pt x="1232" y="756"/>
                    </a:lnTo>
                    <a:lnTo>
                      <a:pt x="1205" y="809"/>
                    </a:lnTo>
                    <a:lnTo>
                      <a:pt x="1175" y="857"/>
                    </a:lnTo>
                    <a:lnTo>
                      <a:pt x="1140" y="901"/>
                    </a:lnTo>
                    <a:lnTo>
                      <a:pt x="1099" y="941"/>
                    </a:lnTo>
                    <a:lnTo>
                      <a:pt x="1054" y="976"/>
                    </a:lnTo>
                    <a:lnTo>
                      <a:pt x="1005" y="1006"/>
                    </a:lnTo>
                    <a:lnTo>
                      <a:pt x="951" y="1031"/>
                    </a:lnTo>
                    <a:lnTo>
                      <a:pt x="894" y="1051"/>
                    </a:lnTo>
                    <a:lnTo>
                      <a:pt x="831" y="1065"/>
                    </a:lnTo>
                    <a:lnTo>
                      <a:pt x="766" y="1074"/>
                    </a:lnTo>
                    <a:lnTo>
                      <a:pt x="696" y="1078"/>
                    </a:lnTo>
                    <a:lnTo>
                      <a:pt x="670" y="1078"/>
                    </a:lnTo>
                    <a:lnTo>
                      <a:pt x="637" y="1076"/>
                    </a:lnTo>
                    <a:lnTo>
                      <a:pt x="601" y="1074"/>
                    </a:lnTo>
                    <a:lnTo>
                      <a:pt x="561" y="1071"/>
                    </a:lnTo>
                    <a:lnTo>
                      <a:pt x="521" y="1068"/>
                    </a:lnTo>
                    <a:lnTo>
                      <a:pt x="521" y="1408"/>
                    </a:lnTo>
                    <a:lnTo>
                      <a:pt x="692" y="1447"/>
                    </a:lnTo>
                    <a:lnTo>
                      <a:pt x="692" y="1544"/>
                    </a:lnTo>
                    <a:lnTo>
                      <a:pt x="18" y="1544"/>
                    </a:lnTo>
                    <a:lnTo>
                      <a:pt x="18" y="1447"/>
                    </a:lnTo>
                    <a:lnTo>
                      <a:pt x="171" y="1408"/>
                    </a:lnTo>
                    <a:lnTo>
                      <a:pt x="171" y="229"/>
                    </a:lnTo>
                    <a:lnTo>
                      <a:pt x="0" y="229"/>
                    </a:lnTo>
                    <a:lnTo>
                      <a:pt x="0" y="128"/>
                    </a:lnTo>
                    <a:lnTo>
                      <a:pt x="413" y="3"/>
                    </a:lnTo>
                    <a:close/>
                    <a:moveTo>
                      <a:pt x="3711" y="0"/>
                    </a:moveTo>
                    <a:lnTo>
                      <a:pt x="3770" y="3"/>
                    </a:lnTo>
                    <a:lnTo>
                      <a:pt x="3825" y="9"/>
                    </a:lnTo>
                    <a:lnTo>
                      <a:pt x="3876" y="20"/>
                    </a:lnTo>
                    <a:lnTo>
                      <a:pt x="3923" y="34"/>
                    </a:lnTo>
                    <a:lnTo>
                      <a:pt x="3965" y="53"/>
                    </a:lnTo>
                    <a:lnTo>
                      <a:pt x="4004" y="75"/>
                    </a:lnTo>
                    <a:lnTo>
                      <a:pt x="4036" y="100"/>
                    </a:lnTo>
                    <a:lnTo>
                      <a:pt x="4064" y="129"/>
                    </a:lnTo>
                    <a:lnTo>
                      <a:pt x="4086" y="160"/>
                    </a:lnTo>
                    <a:lnTo>
                      <a:pt x="4103" y="194"/>
                    </a:lnTo>
                    <a:lnTo>
                      <a:pt x="4113" y="232"/>
                    </a:lnTo>
                    <a:lnTo>
                      <a:pt x="4117" y="271"/>
                    </a:lnTo>
                    <a:lnTo>
                      <a:pt x="4114" y="304"/>
                    </a:lnTo>
                    <a:lnTo>
                      <a:pt x="4105" y="334"/>
                    </a:lnTo>
                    <a:lnTo>
                      <a:pt x="4091" y="362"/>
                    </a:lnTo>
                    <a:lnTo>
                      <a:pt x="4074" y="387"/>
                    </a:lnTo>
                    <a:lnTo>
                      <a:pt x="4051" y="407"/>
                    </a:lnTo>
                    <a:lnTo>
                      <a:pt x="4025" y="423"/>
                    </a:lnTo>
                    <a:lnTo>
                      <a:pt x="3995" y="436"/>
                    </a:lnTo>
                    <a:lnTo>
                      <a:pt x="3961" y="443"/>
                    </a:lnTo>
                    <a:lnTo>
                      <a:pt x="3925" y="446"/>
                    </a:lnTo>
                    <a:lnTo>
                      <a:pt x="3891" y="444"/>
                    </a:lnTo>
                    <a:lnTo>
                      <a:pt x="3859" y="438"/>
                    </a:lnTo>
                    <a:lnTo>
                      <a:pt x="3826" y="428"/>
                    </a:lnTo>
                    <a:lnTo>
                      <a:pt x="3792" y="413"/>
                    </a:lnTo>
                    <a:lnTo>
                      <a:pt x="3757" y="394"/>
                    </a:lnTo>
                    <a:lnTo>
                      <a:pt x="3757" y="114"/>
                    </a:lnTo>
                    <a:lnTo>
                      <a:pt x="3711" y="125"/>
                    </a:lnTo>
                    <a:lnTo>
                      <a:pt x="3668" y="140"/>
                    </a:lnTo>
                    <a:lnTo>
                      <a:pt x="3631" y="162"/>
                    </a:lnTo>
                    <a:lnTo>
                      <a:pt x="3597" y="187"/>
                    </a:lnTo>
                    <a:lnTo>
                      <a:pt x="3568" y="218"/>
                    </a:lnTo>
                    <a:lnTo>
                      <a:pt x="3543" y="253"/>
                    </a:lnTo>
                    <a:lnTo>
                      <a:pt x="3523" y="294"/>
                    </a:lnTo>
                    <a:lnTo>
                      <a:pt x="3508" y="339"/>
                    </a:lnTo>
                    <a:lnTo>
                      <a:pt x="3497" y="391"/>
                    </a:lnTo>
                    <a:lnTo>
                      <a:pt x="3489" y="447"/>
                    </a:lnTo>
                    <a:lnTo>
                      <a:pt x="3487" y="507"/>
                    </a:lnTo>
                    <a:lnTo>
                      <a:pt x="3489" y="565"/>
                    </a:lnTo>
                    <a:lnTo>
                      <a:pt x="3497" y="617"/>
                    </a:lnTo>
                    <a:lnTo>
                      <a:pt x="3509" y="667"/>
                    </a:lnTo>
                    <a:lnTo>
                      <a:pt x="3526" y="712"/>
                    </a:lnTo>
                    <a:lnTo>
                      <a:pt x="3547" y="753"/>
                    </a:lnTo>
                    <a:lnTo>
                      <a:pt x="3571" y="790"/>
                    </a:lnTo>
                    <a:lnTo>
                      <a:pt x="3600" y="821"/>
                    </a:lnTo>
                    <a:lnTo>
                      <a:pt x="3632" y="847"/>
                    </a:lnTo>
                    <a:lnTo>
                      <a:pt x="3668" y="869"/>
                    </a:lnTo>
                    <a:lnTo>
                      <a:pt x="3707" y="885"/>
                    </a:lnTo>
                    <a:lnTo>
                      <a:pt x="3750" y="894"/>
                    </a:lnTo>
                    <a:lnTo>
                      <a:pt x="3795" y="897"/>
                    </a:lnTo>
                    <a:lnTo>
                      <a:pt x="3821" y="896"/>
                    </a:lnTo>
                    <a:lnTo>
                      <a:pt x="3847" y="894"/>
                    </a:lnTo>
                    <a:lnTo>
                      <a:pt x="3874" y="889"/>
                    </a:lnTo>
                    <a:lnTo>
                      <a:pt x="3901" y="881"/>
                    </a:lnTo>
                    <a:lnTo>
                      <a:pt x="3931" y="872"/>
                    </a:lnTo>
                    <a:lnTo>
                      <a:pt x="3964" y="861"/>
                    </a:lnTo>
                    <a:lnTo>
                      <a:pt x="3999" y="846"/>
                    </a:lnTo>
                    <a:lnTo>
                      <a:pt x="4036" y="830"/>
                    </a:lnTo>
                    <a:lnTo>
                      <a:pt x="4079" y="810"/>
                    </a:lnTo>
                    <a:lnTo>
                      <a:pt x="4127" y="787"/>
                    </a:lnTo>
                    <a:lnTo>
                      <a:pt x="4127" y="976"/>
                    </a:lnTo>
                    <a:lnTo>
                      <a:pt x="4069" y="1001"/>
                    </a:lnTo>
                    <a:lnTo>
                      <a:pt x="4016" y="1024"/>
                    </a:lnTo>
                    <a:lnTo>
                      <a:pt x="3966" y="1041"/>
                    </a:lnTo>
                    <a:lnTo>
                      <a:pt x="3919" y="1058"/>
                    </a:lnTo>
                    <a:lnTo>
                      <a:pt x="3874" y="1070"/>
                    </a:lnTo>
                    <a:lnTo>
                      <a:pt x="3830" y="1080"/>
                    </a:lnTo>
                    <a:lnTo>
                      <a:pt x="3786" y="1086"/>
                    </a:lnTo>
                    <a:lnTo>
                      <a:pt x="3742" y="1091"/>
                    </a:lnTo>
                    <a:lnTo>
                      <a:pt x="3697" y="1094"/>
                    </a:lnTo>
                    <a:lnTo>
                      <a:pt x="3651" y="1095"/>
                    </a:lnTo>
                    <a:lnTo>
                      <a:pt x="3588" y="1093"/>
                    </a:lnTo>
                    <a:lnTo>
                      <a:pt x="3530" y="1086"/>
                    </a:lnTo>
                    <a:lnTo>
                      <a:pt x="3476" y="1075"/>
                    </a:lnTo>
                    <a:lnTo>
                      <a:pt x="3426" y="1060"/>
                    </a:lnTo>
                    <a:lnTo>
                      <a:pt x="3378" y="1039"/>
                    </a:lnTo>
                    <a:lnTo>
                      <a:pt x="3334" y="1014"/>
                    </a:lnTo>
                    <a:lnTo>
                      <a:pt x="3294" y="984"/>
                    </a:lnTo>
                    <a:lnTo>
                      <a:pt x="3255" y="947"/>
                    </a:lnTo>
                    <a:lnTo>
                      <a:pt x="3219" y="907"/>
                    </a:lnTo>
                    <a:lnTo>
                      <a:pt x="3188" y="865"/>
                    </a:lnTo>
                    <a:lnTo>
                      <a:pt x="3162" y="820"/>
                    </a:lnTo>
                    <a:lnTo>
                      <a:pt x="3140" y="772"/>
                    </a:lnTo>
                    <a:lnTo>
                      <a:pt x="3124" y="722"/>
                    </a:lnTo>
                    <a:lnTo>
                      <a:pt x="3111" y="670"/>
                    </a:lnTo>
                    <a:lnTo>
                      <a:pt x="3104" y="616"/>
                    </a:lnTo>
                    <a:lnTo>
                      <a:pt x="3101" y="561"/>
                    </a:lnTo>
                    <a:lnTo>
                      <a:pt x="3105" y="494"/>
                    </a:lnTo>
                    <a:lnTo>
                      <a:pt x="3115" y="433"/>
                    </a:lnTo>
                    <a:lnTo>
                      <a:pt x="3130" y="373"/>
                    </a:lnTo>
                    <a:lnTo>
                      <a:pt x="3153" y="318"/>
                    </a:lnTo>
                    <a:lnTo>
                      <a:pt x="3179" y="267"/>
                    </a:lnTo>
                    <a:lnTo>
                      <a:pt x="3213" y="219"/>
                    </a:lnTo>
                    <a:lnTo>
                      <a:pt x="3250" y="175"/>
                    </a:lnTo>
                    <a:lnTo>
                      <a:pt x="3293" y="135"/>
                    </a:lnTo>
                    <a:lnTo>
                      <a:pt x="3341" y="102"/>
                    </a:lnTo>
                    <a:lnTo>
                      <a:pt x="3392" y="72"/>
                    </a:lnTo>
                    <a:lnTo>
                      <a:pt x="3448" y="47"/>
                    </a:lnTo>
                    <a:lnTo>
                      <a:pt x="3508" y="27"/>
                    </a:lnTo>
                    <a:lnTo>
                      <a:pt x="3573" y="12"/>
                    </a:lnTo>
                    <a:lnTo>
                      <a:pt x="3640" y="3"/>
                    </a:lnTo>
                    <a:lnTo>
                      <a:pt x="3711" y="0"/>
                    </a:lnTo>
                    <a:close/>
                    <a:moveTo>
                      <a:pt x="2910" y="0"/>
                    </a:moveTo>
                    <a:lnTo>
                      <a:pt x="2948" y="4"/>
                    </a:lnTo>
                    <a:lnTo>
                      <a:pt x="2983" y="14"/>
                    </a:lnTo>
                    <a:lnTo>
                      <a:pt x="3014" y="30"/>
                    </a:lnTo>
                    <a:lnTo>
                      <a:pt x="3040" y="52"/>
                    </a:lnTo>
                    <a:lnTo>
                      <a:pt x="3063" y="78"/>
                    </a:lnTo>
                    <a:lnTo>
                      <a:pt x="3079" y="109"/>
                    </a:lnTo>
                    <a:lnTo>
                      <a:pt x="3089" y="142"/>
                    </a:lnTo>
                    <a:lnTo>
                      <a:pt x="3093" y="178"/>
                    </a:lnTo>
                    <a:lnTo>
                      <a:pt x="3091" y="203"/>
                    </a:lnTo>
                    <a:lnTo>
                      <a:pt x="3088" y="227"/>
                    </a:lnTo>
                    <a:lnTo>
                      <a:pt x="3081" y="252"/>
                    </a:lnTo>
                    <a:lnTo>
                      <a:pt x="3071" y="277"/>
                    </a:lnTo>
                    <a:lnTo>
                      <a:pt x="3060" y="303"/>
                    </a:lnTo>
                    <a:lnTo>
                      <a:pt x="3044" y="331"/>
                    </a:lnTo>
                    <a:lnTo>
                      <a:pt x="3025" y="361"/>
                    </a:lnTo>
                    <a:lnTo>
                      <a:pt x="3004" y="393"/>
                    </a:lnTo>
                    <a:lnTo>
                      <a:pt x="2978" y="429"/>
                    </a:lnTo>
                    <a:lnTo>
                      <a:pt x="2948" y="468"/>
                    </a:lnTo>
                    <a:lnTo>
                      <a:pt x="2914" y="512"/>
                    </a:lnTo>
                    <a:lnTo>
                      <a:pt x="2876" y="561"/>
                    </a:lnTo>
                    <a:lnTo>
                      <a:pt x="2472" y="1078"/>
                    </a:lnTo>
                    <a:lnTo>
                      <a:pt x="2182" y="1078"/>
                    </a:lnTo>
                    <a:lnTo>
                      <a:pt x="2182" y="424"/>
                    </a:lnTo>
                    <a:lnTo>
                      <a:pt x="1784" y="1078"/>
                    </a:lnTo>
                    <a:lnTo>
                      <a:pt x="1518" y="1078"/>
                    </a:lnTo>
                    <a:lnTo>
                      <a:pt x="1518" y="234"/>
                    </a:lnTo>
                    <a:lnTo>
                      <a:pt x="1313" y="214"/>
                    </a:lnTo>
                    <a:lnTo>
                      <a:pt x="1313" y="118"/>
                    </a:lnTo>
                    <a:lnTo>
                      <a:pt x="1690" y="25"/>
                    </a:lnTo>
                    <a:lnTo>
                      <a:pt x="1832" y="25"/>
                    </a:lnTo>
                    <a:lnTo>
                      <a:pt x="1832" y="713"/>
                    </a:lnTo>
                    <a:lnTo>
                      <a:pt x="2247" y="25"/>
                    </a:lnTo>
                    <a:lnTo>
                      <a:pt x="2497" y="25"/>
                    </a:lnTo>
                    <a:lnTo>
                      <a:pt x="2497" y="822"/>
                    </a:lnTo>
                    <a:lnTo>
                      <a:pt x="2759" y="473"/>
                    </a:lnTo>
                    <a:lnTo>
                      <a:pt x="2759" y="62"/>
                    </a:lnTo>
                    <a:lnTo>
                      <a:pt x="2779" y="44"/>
                    </a:lnTo>
                    <a:lnTo>
                      <a:pt x="2806" y="27"/>
                    </a:lnTo>
                    <a:lnTo>
                      <a:pt x="2837" y="13"/>
                    </a:lnTo>
                    <a:lnTo>
                      <a:pt x="2872" y="4"/>
                    </a:lnTo>
                    <a:lnTo>
                      <a:pt x="291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Cover Slide">
    <p:spTree>
      <p:nvGrpSpPr>
        <p:cNvPr id="1" name=""/>
        <p:cNvGrpSpPr/>
        <p:nvPr/>
      </p:nvGrpSpPr>
      <p:grpSpPr>
        <a:xfrm>
          <a:off x="0" y="0"/>
          <a:ext cx="0" cy="0"/>
          <a:chOff x="0" y="0"/>
          <a:chExt cx="0" cy="0"/>
        </a:xfrm>
      </p:grpSpPr>
      <p:grpSp>
        <p:nvGrpSpPr>
          <p:cNvPr id="51" name="Group 50"/>
          <p:cNvGrpSpPr/>
          <p:nvPr userDrawn="1"/>
        </p:nvGrpSpPr>
        <p:grpSpPr>
          <a:xfrm>
            <a:off x="1752601" y="-4761"/>
            <a:ext cx="7391400" cy="6176009"/>
            <a:chOff x="1752601" y="1"/>
            <a:chExt cx="7391400" cy="6176009"/>
          </a:xfrm>
        </p:grpSpPr>
        <p:sp>
          <p:nvSpPr>
            <p:cNvPr id="52" name="Rectangle 17"/>
            <p:cNvSpPr>
              <a:spLocks noChangeArrowheads="1"/>
            </p:cNvSpPr>
            <p:nvPr/>
          </p:nvSpPr>
          <p:spPr bwMode="gray">
            <a:xfrm>
              <a:off x="1752601" y="4195630"/>
              <a:ext cx="2286000" cy="1980380"/>
            </a:xfrm>
            <a:prstGeom prst="rect">
              <a:avLst/>
            </a:prstGeom>
            <a:solidFill>
              <a:srgbClr val="9A170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3" name="Rectangle 7"/>
            <p:cNvSpPr>
              <a:spLocks noChangeArrowheads="1"/>
            </p:cNvSpPr>
            <p:nvPr/>
          </p:nvSpPr>
          <p:spPr bwMode="gray">
            <a:xfrm>
              <a:off x="8229600" y="4038312"/>
              <a:ext cx="914401" cy="2137697"/>
            </a:xfrm>
            <a:prstGeom prst="rect">
              <a:avLst/>
            </a:prstGeom>
            <a:solidFill>
              <a:srgbClr val="F3BE2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4" name="Rectangle 8"/>
            <p:cNvSpPr>
              <a:spLocks noChangeArrowheads="1"/>
            </p:cNvSpPr>
            <p:nvPr/>
          </p:nvSpPr>
          <p:spPr bwMode="gray">
            <a:xfrm>
              <a:off x="7620001" y="2899976"/>
              <a:ext cx="729522" cy="1295653"/>
            </a:xfrm>
            <a:prstGeom prst="rect">
              <a:avLst/>
            </a:prstGeom>
            <a:solidFill>
              <a:srgbClr val="F3BC8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5" name="Rectangle 9"/>
            <p:cNvSpPr>
              <a:spLocks noChangeArrowheads="1"/>
            </p:cNvSpPr>
            <p:nvPr/>
          </p:nvSpPr>
          <p:spPr bwMode="gray">
            <a:xfrm>
              <a:off x="7620001" y="4038312"/>
              <a:ext cx="729521" cy="2137697"/>
            </a:xfrm>
            <a:prstGeom prst="rect">
              <a:avLst/>
            </a:prstGeom>
            <a:solidFill>
              <a:srgbClr val="E88C1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6" name="Rectangle 11"/>
            <p:cNvSpPr>
              <a:spLocks noChangeArrowheads="1"/>
            </p:cNvSpPr>
            <p:nvPr/>
          </p:nvSpPr>
          <p:spPr bwMode="gray">
            <a:xfrm>
              <a:off x="7239000" y="696094"/>
              <a:ext cx="473687" cy="2274966"/>
            </a:xfrm>
            <a:prstGeom prst="rect">
              <a:avLst/>
            </a:prstGeom>
            <a:solidFill>
              <a:srgbClr val="E669A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7" name="Rectangle 12"/>
            <p:cNvSpPr>
              <a:spLocks noChangeArrowheads="1"/>
            </p:cNvSpPr>
            <p:nvPr/>
          </p:nvSpPr>
          <p:spPr bwMode="gray">
            <a:xfrm>
              <a:off x="7239000" y="2899977"/>
              <a:ext cx="473687" cy="1295653"/>
            </a:xfrm>
            <a:prstGeom prst="rect">
              <a:avLst/>
            </a:prstGeom>
            <a:solidFill>
              <a:srgbClr val="DB4D5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8" name="Rectangle 13"/>
            <p:cNvSpPr>
              <a:spLocks noChangeArrowheads="1"/>
            </p:cNvSpPr>
            <p:nvPr/>
          </p:nvSpPr>
          <p:spPr bwMode="gray">
            <a:xfrm>
              <a:off x="7239000" y="4038312"/>
              <a:ext cx="473687" cy="2137697"/>
            </a:xfrm>
            <a:prstGeom prst="rect">
              <a:avLst/>
            </a:prstGeom>
            <a:solidFill>
              <a:srgbClr val="D13A0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59" name="Rectangle 14"/>
            <p:cNvSpPr>
              <a:spLocks noChangeArrowheads="1"/>
            </p:cNvSpPr>
            <p:nvPr/>
          </p:nvSpPr>
          <p:spPr bwMode="gray">
            <a:xfrm>
              <a:off x="1752601" y="659475"/>
              <a:ext cx="5622752" cy="2311585"/>
            </a:xfrm>
            <a:prstGeom prst="rect">
              <a:avLst/>
            </a:prstGeom>
            <a:solidFill>
              <a:srgbClr val="D740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60" name="Rectangle 15"/>
            <p:cNvSpPr>
              <a:spLocks noChangeArrowheads="1"/>
            </p:cNvSpPr>
            <p:nvPr/>
          </p:nvSpPr>
          <p:spPr bwMode="gray">
            <a:xfrm>
              <a:off x="1752601" y="2899977"/>
              <a:ext cx="5622752" cy="1295653"/>
            </a:xfrm>
            <a:prstGeom prst="rect">
              <a:avLst/>
            </a:prstGeom>
            <a:solidFill>
              <a:srgbClr val="CD2F1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61" name="Freeform 16"/>
            <p:cNvSpPr>
              <a:spLocks/>
            </p:cNvSpPr>
            <p:nvPr/>
          </p:nvSpPr>
          <p:spPr bwMode="gray">
            <a:xfrm>
              <a:off x="1752601" y="4038312"/>
              <a:ext cx="5622752" cy="2137697"/>
            </a:xfrm>
            <a:custGeom>
              <a:avLst/>
              <a:gdLst/>
              <a:ahLst/>
              <a:cxnLst>
                <a:cxn ang="0">
                  <a:pos x="0" y="0"/>
                </a:cxn>
                <a:cxn ang="0">
                  <a:pos x="3567" y="0"/>
                </a:cxn>
                <a:cxn ang="0">
                  <a:pos x="3567" y="1340"/>
                </a:cxn>
                <a:cxn ang="0">
                  <a:pos x="1372" y="1340"/>
                </a:cxn>
                <a:cxn ang="0">
                  <a:pos x="1372" y="181"/>
                </a:cxn>
                <a:cxn ang="0">
                  <a:pos x="0" y="181"/>
                </a:cxn>
                <a:cxn ang="0">
                  <a:pos x="0" y="0"/>
                </a:cxn>
              </a:cxnLst>
              <a:rect l="0" t="0" r="r" b="b"/>
              <a:pathLst>
                <a:path w="3567" h="1340">
                  <a:moveTo>
                    <a:pt x="0" y="0"/>
                  </a:moveTo>
                  <a:lnTo>
                    <a:pt x="3567" y="0"/>
                  </a:lnTo>
                  <a:lnTo>
                    <a:pt x="3567" y="1340"/>
                  </a:lnTo>
                  <a:lnTo>
                    <a:pt x="1372" y="1340"/>
                  </a:lnTo>
                  <a:lnTo>
                    <a:pt x="1372" y="181"/>
                  </a:lnTo>
                  <a:lnTo>
                    <a:pt x="0" y="181"/>
                  </a:lnTo>
                  <a:lnTo>
                    <a:pt x="0" y="0"/>
                  </a:lnTo>
                  <a:close/>
                </a:path>
              </a:pathLst>
            </a:custGeom>
            <a:solidFill>
              <a:srgbClr val="C4230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62" name="Rectangle 10"/>
            <p:cNvSpPr>
              <a:spLocks noChangeArrowheads="1"/>
            </p:cNvSpPr>
            <p:nvPr/>
          </p:nvSpPr>
          <p:spPr bwMode="gray">
            <a:xfrm>
              <a:off x="1752601" y="1"/>
              <a:ext cx="5622752" cy="696094"/>
            </a:xfrm>
            <a:prstGeom prst="rect">
              <a:avLst/>
            </a:prstGeom>
            <a:solidFill>
              <a:srgbClr val="EE9C3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grpSp>
      <p:grpSp>
        <p:nvGrpSpPr>
          <p:cNvPr id="63" name="Group 62"/>
          <p:cNvGrpSpPr/>
          <p:nvPr userDrawn="1"/>
        </p:nvGrpSpPr>
        <p:grpSpPr>
          <a:xfrm>
            <a:off x="968592" y="6170991"/>
            <a:ext cx="914400" cy="533479"/>
            <a:chOff x="968592" y="6170991"/>
            <a:chExt cx="914400" cy="533479"/>
          </a:xfrm>
        </p:grpSpPr>
        <p:sp>
          <p:nvSpPr>
            <p:cNvPr id="64" name="Rectangle 37"/>
            <p:cNvSpPr>
              <a:spLocks noChangeArrowheads="1"/>
            </p:cNvSpPr>
            <p:nvPr userDrawn="1"/>
          </p:nvSpPr>
          <p:spPr bwMode="black">
            <a:xfrm>
              <a:off x="1524116" y="6170991"/>
              <a:ext cx="228600" cy="52646"/>
            </a:xfrm>
            <a:prstGeom prst="rect">
              <a:avLst/>
            </a:prstGeom>
            <a:solidFill>
              <a:srgbClr val="A1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65" name="Freeform 7"/>
            <p:cNvSpPr>
              <a:spLocks noEditPoints="1"/>
            </p:cNvSpPr>
            <p:nvPr userDrawn="1"/>
          </p:nvSpPr>
          <p:spPr bwMode="black">
            <a:xfrm>
              <a:off x="968592" y="6359814"/>
              <a:ext cx="914400" cy="344656"/>
            </a:xfrm>
            <a:custGeom>
              <a:avLst/>
              <a:gdLst/>
              <a:ahLst/>
              <a:cxnLst>
                <a:cxn ang="0">
                  <a:pos x="581" y="233"/>
                </a:cxn>
                <a:cxn ang="0">
                  <a:pos x="538" y="949"/>
                </a:cxn>
                <a:cxn ang="0">
                  <a:pos x="630" y="946"/>
                </a:cxn>
                <a:cxn ang="0">
                  <a:pos x="793" y="880"/>
                </a:cxn>
                <a:cxn ang="0">
                  <a:pos x="886" y="728"/>
                </a:cxn>
                <a:cxn ang="0">
                  <a:pos x="905" y="505"/>
                </a:cxn>
                <a:cxn ang="0">
                  <a:pos x="850" y="329"/>
                </a:cxn>
                <a:cxn ang="0">
                  <a:pos x="727" y="241"/>
                </a:cxn>
                <a:cxn ang="0">
                  <a:pos x="521" y="3"/>
                </a:cxn>
                <a:cxn ang="0">
                  <a:pos x="643" y="74"/>
                </a:cxn>
                <a:cxn ang="0">
                  <a:pos x="761" y="24"/>
                </a:cxn>
                <a:cxn ang="0">
                  <a:pos x="855" y="9"/>
                </a:cxn>
                <a:cxn ang="0">
                  <a:pos x="1026" y="40"/>
                </a:cxn>
                <a:cxn ang="0">
                  <a:pos x="1180" y="172"/>
                </a:cxn>
                <a:cxn ang="0">
                  <a:pos x="1265" y="383"/>
                </a:cxn>
                <a:cxn ang="0">
                  <a:pos x="1265" y="641"/>
                </a:cxn>
                <a:cxn ang="0">
                  <a:pos x="1175" y="857"/>
                </a:cxn>
                <a:cxn ang="0">
                  <a:pos x="1005" y="1006"/>
                </a:cxn>
                <a:cxn ang="0">
                  <a:pos x="766" y="1074"/>
                </a:cxn>
                <a:cxn ang="0">
                  <a:pos x="601" y="1074"/>
                </a:cxn>
                <a:cxn ang="0">
                  <a:pos x="692" y="1447"/>
                </a:cxn>
                <a:cxn ang="0">
                  <a:pos x="171" y="1408"/>
                </a:cxn>
                <a:cxn ang="0">
                  <a:pos x="413" y="3"/>
                </a:cxn>
                <a:cxn ang="0">
                  <a:pos x="3876" y="20"/>
                </a:cxn>
                <a:cxn ang="0">
                  <a:pos x="4036" y="100"/>
                </a:cxn>
                <a:cxn ang="0">
                  <a:pos x="4113" y="232"/>
                </a:cxn>
                <a:cxn ang="0">
                  <a:pos x="4091" y="362"/>
                </a:cxn>
                <a:cxn ang="0">
                  <a:pos x="3995" y="436"/>
                </a:cxn>
                <a:cxn ang="0">
                  <a:pos x="3859" y="438"/>
                </a:cxn>
                <a:cxn ang="0">
                  <a:pos x="3757" y="114"/>
                </a:cxn>
                <a:cxn ang="0">
                  <a:pos x="3597" y="187"/>
                </a:cxn>
                <a:cxn ang="0">
                  <a:pos x="3508" y="339"/>
                </a:cxn>
                <a:cxn ang="0">
                  <a:pos x="3489" y="565"/>
                </a:cxn>
                <a:cxn ang="0">
                  <a:pos x="3547" y="753"/>
                </a:cxn>
                <a:cxn ang="0">
                  <a:pos x="3668" y="869"/>
                </a:cxn>
                <a:cxn ang="0">
                  <a:pos x="3821" y="896"/>
                </a:cxn>
                <a:cxn ang="0">
                  <a:pos x="3931" y="872"/>
                </a:cxn>
                <a:cxn ang="0">
                  <a:pos x="4079" y="810"/>
                </a:cxn>
                <a:cxn ang="0">
                  <a:pos x="4016" y="1024"/>
                </a:cxn>
                <a:cxn ang="0">
                  <a:pos x="3830" y="1080"/>
                </a:cxn>
                <a:cxn ang="0">
                  <a:pos x="3651" y="1095"/>
                </a:cxn>
                <a:cxn ang="0">
                  <a:pos x="3426" y="1060"/>
                </a:cxn>
                <a:cxn ang="0">
                  <a:pos x="3255" y="947"/>
                </a:cxn>
                <a:cxn ang="0">
                  <a:pos x="3140" y="772"/>
                </a:cxn>
                <a:cxn ang="0">
                  <a:pos x="3101" y="561"/>
                </a:cxn>
                <a:cxn ang="0">
                  <a:pos x="3153" y="318"/>
                </a:cxn>
                <a:cxn ang="0">
                  <a:pos x="3293" y="135"/>
                </a:cxn>
                <a:cxn ang="0">
                  <a:pos x="3508" y="27"/>
                </a:cxn>
                <a:cxn ang="0">
                  <a:pos x="2910" y="0"/>
                </a:cxn>
                <a:cxn ang="0">
                  <a:pos x="3040" y="52"/>
                </a:cxn>
                <a:cxn ang="0">
                  <a:pos x="3093" y="178"/>
                </a:cxn>
                <a:cxn ang="0">
                  <a:pos x="3071" y="277"/>
                </a:cxn>
                <a:cxn ang="0">
                  <a:pos x="3004" y="393"/>
                </a:cxn>
                <a:cxn ang="0">
                  <a:pos x="2876" y="561"/>
                </a:cxn>
                <a:cxn ang="0">
                  <a:pos x="1784" y="1078"/>
                </a:cxn>
                <a:cxn ang="0">
                  <a:pos x="1313" y="118"/>
                </a:cxn>
                <a:cxn ang="0">
                  <a:pos x="2247" y="25"/>
                </a:cxn>
                <a:cxn ang="0">
                  <a:pos x="2759" y="62"/>
                </a:cxn>
                <a:cxn ang="0">
                  <a:pos x="2872" y="4"/>
                </a:cxn>
              </a:cxnLst>
              <a:rect l="0" t="0" r="r" b="b"/>
              <a:pathLst>
                <a:path w="4127" h="1544">
                  <a:moveTo>
                    <a:pt x="640" y="229"/>
                  </a:moveTo>
                  <a:lnTo>
                    <a:pt x="622" y="229"/>
                  </a:lnTo>
                  <a:lnTo>
                    <a:pt x="603" y="230"/>
                  </a:lnTo>
                  <a:lnTo>
                    <a:pt x="581" y="233"/>
                  </a:lnTo>
                  <a:lnTo>
                    <a:pt x="553" y="235"/>
                  </a:lnTo>
                  <a:lnTo>
                    <a:pt x="521" y="241"/>
                  </a:lnTo>
                  <a:lnTo>
                    <a:pt x="521" y="947"/>
                  </a:lnTo>
                  <a:lnTo>
                    <a:pt x="538" y="949"/>
                  </a:lnTo>
                  <a:lnTo>
                    <a:pt x="553" y="949"/>
                  </a:lnTo>
                  <a:lnTo>
                    <a:pt x="566" y="949"/>
                  </a:lnTo>
                  <a:lnTo>
                    <a:pt x="578" y="949"/>
                  </a:lnTo>
                  <a:lnTo>
                    <a:pt x="630" y="946"/>
                  </a:lnTo>
                  <a:lnTo>
                    <a:pt x="677" y="937"/>
                  </a:lnTo>
                  <a:lnTo>
                    <a:pt x="720" y="924"/>
                  </a:lnTo>
                  <a:lnTo>
                    <a:pt x="758" y="905"/>
                  </a:lnTo>
                  <a:lnTo>
                    <a:pt x="793" y="880"/>
                  </a:lnTo>
                  <a:lnTo>
                    <a:pt x="824" y="850"/>
                  </a:lnTo>
                  <a:lnTo>
                    <a:pt x="849" y="815"/>
                  </a:lnTo>
                  <a:lnTo>
                    <a:pt x="870" y="775"/>
                  </a:lnTo>
                  <a:lnTo>
                    <a:pt x="886" y="728"/>
                  </a:lnTo>
                  <a:lnTo>
                    <a:pt x="897" y="678"/>
                  </a:lnTo>
                  <a:lnTo>
                    <a:pt x="905" y="622"/>
                  </a:lnTo>
                  <a:lnTo>
                    <a:pt x="907" y="561"/>
                  </a:lnTo>
                  <a:lnTo>
                    <a:pt x="905" y="505"/>
                  </a:lnTo>
                  <a:lnTo>
                    <a:pt x="897" y="452"/>
                  </a:lnTo>
                  <a:lnTo>
                    <a:pt x="886" y="407"/>
                  </a:lnTo>
                  <a:lnTo>
                    <a:pt x="870" y="366"/>
                  </a:lnTo>
                  <a:lnTo>
                    <a:pt x="850" y="329"/>
                  </a:lnTo>
                  <a:lnTo>
                    <a:pt x="826" y="299"/>
                  </a:lnTo>
                  <a:lnTo>
                    <a:pt x="797" y="274"/>
                  </a:lnTo>
                  <a:lnTo>
                    <a:pt x="763" y="254"/>
                  </a:lnTo>
                  <a:lnTo>
                    <a:pt x="727" y="241"/>
                  </a:lnTo>
                  <a:lnTo>
                    <a:pt x="686" y="232"/>
                  </a:lnTo>
                  <a:lnTo>
                    <a:pt x="640" y="229"/>
                  </a:lnTo>
                  <a:close/>
                  <a:moveTo>
                    <a:pt x="413" y="3"/>
                  </a:moveTo>
                  <a:lnTo>
                    <a:pt x="521" y="3"/>
                  </a:lnTo>
                  <a:lnTo>
                    <a:pt x="521" y="143"/>
                  </a:lnTo>
                  <a:lnTo>
                    <a:pt x="566" y="117"/>
                  </a:lnTo>
                  <a:lnTo>
                    <a:pt x="607" y="93"/>
                  </a:lnTo>
                  <a:lnTo>
                    <a:pt x="643" y="74"/>
                  </a:lnTo>
                  <a:lnTo>
                    <a:pt x="677" y="57"/>
                  </a:lnTo>
                  <a:lnTo>
                    <a:pt x="707" y="44"/>
                  </a:lnTo>
                  <a:lnTo>
                    <a:pt x="735" y="33"/>
                  </a:lnTo>
                  <a:lnTo>
                    <a:pt x="761" y="24"/>
                  </a:lnTo>
                  <a:lnTo>
                    <a:pt x="785" y="18"/>
                  </a:lnTo>
                  <a:lnTo>
                    <a:pt x="809" y="13"/>
                  </a:lnTo>
                  <a:lnTo>
                    <a:pt x="831" y="10"/>
                  </a:lnTo>
                  <a:lnTo>
                    <a:pt x="855" y="9"/>
                  </a:lnTo>
                  <a:lnTo>
                    <a:pt x="879" y="8"/>
                  </a:lnTo>
                  <a:lnTo>
                    <a:pt x="931" y="12"/>
                  </a:lnTo>
                  <a:lnTo>
                    <a:pt x="980" y="23"/>
                  </a:lnTo>
                  <a:lnTo>
                    <a:pt x="1026" y="40"/>
                  </a:lnTo>
                  <a:lnTo>
                    <a:pt x="1070" y="64"/>
                  </a:lnTo>
                  <a:lnTo>
                    <a:pt x="1110" y="94"/>
                  </a:lnTo>
                  <a:lnTo>
                    <a:pt x="1148" y="130"/>
                  </a:lnTo>
                  <a:lnTo>
                    <a:pt x="1180" y="172"/>
                  </a:lnTo>
                  <a:lnTo>
                    <a:pt x="1209" y="218"/>
                  </a:lnTo>
                  <a:lnTo>
                    <a:pt x="1233" y="268"/>
                  </a:lnTo>
                  <a:lnTo>
                    <a:pt x="1252" y="324"/>
                  </a:lnTo>
                  <a:lnTo>
                    <a:pt x="1265" y="383"/>
                  </a:lnTo>
                  <a:lnTo>
                    <a:pt x="1274" y="446"/>
                  </a:lnTo>
                  <a:lnTo>
                    <a:pt x="1278" y="512"/>
                  </a:lnTo>
                  <a:lnTo>
                    <a:pt x="1274" y="578"/>
                  </a:lnTo>
                  <a:lnTo>
                    <a:pt x="1265" y="641"/>
                  </a:lnTo>
                  <a:lnTo>
                    <a:pt x="1252" y="701"/>
                  </a:lnTo>
                  <a:lnTo>
                    <a:pt x="1232" y="756"/>
                  </a:lnTo>
                  <a:lnTo>
                    <a:pt x="1205" y="809"/>
                  </a:lnTo>
                  <a:lnTo>
                    <a:pt x="1175" y="857"/>
                  </a:lnTo>
                  <a:lnTo>
                    <a:pt x="1140" y="901"/>
                  </a:lnTo>
                  <a:lnTo>
                    <a:pt x="1099" y="941"/>
                  </a:lnTo>
                  <a:lnTo>
                    <a:pt x="1054" y="976"/>
                  </a:lnTo>
                  <a:lnTo>
                    <a:pt x="1005" y="1006"/>
                  </a:lnTo>
                  <a:lnTo>
                    <a:pt x="951" y="1031"/>
                  </a:lnTo>
                  <a:lnTo>
                    <a:pt x="894" y="1051"/>
                  </a:lnTo>
                  <a:lnTo>
                    <a:pt x="831" y="1065"/>
                  </a:lnTo>
                  <a:lnTo>
                    <a:pt x="766" y="1074"/>
                  </a:lnTo>
                  <a:lnTo>
                    <a:pt x="696" y="1078"/>
                  </a:lnTo>
                  <a:lnTo>
                    <a:pt x="670" y="1078"/>
                  </a:lnTo>
                  <a:lnTo>
                    <a:pt x="637" y="1076"/>
                  </a:lnTo>
                  <a:lnTo>
                    <a:pt x="601" y="1074"/>
                  </a:lnTo>
                  <a:lnTo>
                    <a:pt x="561" y="1071"/>
                  </a:lnTo>
                  <a:lnTo>
                    <a:pt x="521" y="1068"/>
                  </a:lnTo>
                  <a:lnTo>
                    <a:pt x="521" y="1408"/>
                  </a:lnTo>
                  <a:lnTo>
                    <a:pt x="692" y="1447"/>
                  </a:lnTo>
                  <a:lnTo>
                    <a:pt x="692" y="1544"/>
                  </a:lnTo>
                  <a:lnTo>
                    <a:pt x="18" y="1544"/>
                  </a:lnTo>
                  <a:lnTo>
                    <a:pt x="18" y="1447"/>
                  </a:lnTo>
                  <a:lnTo>
                    <a:pt x="171" y="1408"/>
                  </a:lnTo>
                  <a:lnTo>
                    <a:pt x="171" y="229"/>
                  </a:lnTo>
                  <a:lnTo>
                    <a:pt x="0" y="229"/>
                  </a:lnTo>
                  <a:lnTo>
                    <a:pt x="0" y="128"/>
                  </a:lnTo>
                  <a:lnTo>
                    <a:pt x="413" y="3"/>
                  </a:lnTo>
                  <a:close/>
                  <a:moveTo>
                    <a:pt x="3711" y="0"/>
                  </a:moveTo>
                  <a:lnTo>
                    <a:pt x="3770" y="3"/>
                  </a:lnTo>
                  <a:lnTo>
                    <a:pt x="3825" y="9"/>
                  </a:lnTo>
                  <a:lnTo>
                    <a:pt x="3876" y="20"/>
                  </a:lnTo>
                  <a:lnTo>
                    <a:pt x="3923" y="34"/>
                  </a:lnTo>
                  <a:lnTo>
                    <a:pt x="3965" y="53"/>
                  </a:lnTo>
                  <a:lnTo>
                    <a:pt x="4004" y="75"/>
                  </a:lnTo>
                  <a:lnTo>
                    <a:pt x="4036" y="100"/>
                  </a:lnTo>
                  <a:lnTo>
                    <a:pt x="4064" y="129"/>
                  </a:lnTo>
                  <a:lnTo>
                    <a:pt x="4086" y="160"/>
                  </a:lnTo>
                  <a:lnTo>
                    <a:pt x="4103" y="194"/>
                  </a:lnTo>
                  <a:lnTo>
                    <a:pt x="4113" y="232"/>
                  </a:lnTo>
                  <a:lnTo>
                    <a:pt x="4117" y="271"/>
                  </a:lnTo>
                  <a:lnTo>
                    <a:pt x="4114" y="304"/>
                  </a:lnTo>
                  <a:lnTo>
                    <a:pt x="4105" y="334"/>
                  </a:lnTo>
                  <a:lnTo>
                    <a:pt x="4091" y="362"/>
                  </a:lnTo>
                  <a:lnTo>
                    <a:pt x="4074" y="387"/>
                  </a:lnTo>
                  <a:lnTo>
                    <a:pt x="4051" y="407"/>
                  </a:lnTo>
                  <a:lnTo>
                    <a:pt x="4025" y="423"/>
                  </a:lnTo>
                  <a:lnTo>
                    <a:pt x="3995" y="436"/>
                  </a:lnTo>
                  <a:lnTo>
                    <a:pt x="3961" y="443"/>
                  </a:lnTo>
                  <a:lnTo>
                    <a:pt x="3925" y="446"/>
                  </a:lnTo>
                  <a:lnTo>
                    <a:pt x="3891" y="444"/>
                  </a:lnTo>
                  <a:lnTo>
                    <a:pt x="3859" y="438"/>
                  </a:lnTo>
                  <a:lnTo>
                    <a:pt x="3826" y="428"/>
                  </a:lnTo>
                  <a:lnTo>
                    <a:pt x="3792" y="413"/>
                  </a:lnTo>
                  <a:lnTo>
                    <a:pt x="3757" y="394"/>
                  </a:lnTo>
                  <a:lnTo>
                    <a:pt x="3757" y="114"/>
                  </a:lnTo>
                  <a:lnTo>
                    <a:pt x="3711" y="125"/>
                  </a:lnTo>
                  <a:lnTo>
                    <a:pt x="3668" y="140"/>
                  </a:lnTo>
                  <a:lnTo>
                    <a:pt x="3631" y="162"/>
                  </a:lnTo>
                  <a:lnTo>
                    <a:pt x="3597" y="187"/>
                  </a:lnTo>
                  <a:lnTo>
                    <a:pt x="3568" y="218"/>
                  </a:lnTo>
                  <a:lnTo>
                    <a:pt x="3543" y="253"/>
                  </a:lnTo>
                  <a:lnTo>
                    <a:pt x="3523" y="294"/>
                  </a:lnTo>
                  <a:lnTo>
                    <a:pt x="3508" y="339"/>
                  </a:lnTo>
                  <a:lnTo>
                    <a:pt x="3497" y="391"/>
                  </a:lnTo>
                  <a:lnTo>
                    <a:pt x="3489" y="447"/>
                  </a:lnTo>
                  <a:lnTo>
                    <a:pt x="3487" y="507"/>
                  </a:lnTo>
                  <a:lnTo>
                    <a:pt x="3489" y="565"/>
                  </a:lnTo>
                  <a:lnTo>
                    <a:pt x="3497" y="617"/>
                  </a:lnTo>
                  <a:lnTo>
                    <a:pt x="3509" y="667"/>
                  </a:lnTo>
                  <a:lnTo>
                    <a:pt x="3526" y="712"/>
                  </a:lnTo>
                  <a:lnTo>
                    <a:pt x="3547" y="753"/>
                  </a:lnTo>
                  <a:lnTo>
                    <a:pt x="3571" y="790"/>
                  </a:lnTo>
                  <a:lnTo>
                    <a:pt x="3600" y="821"/>
                  </a:lnTo>
                  <a:lnTo>
                    <a:pt x="3632" y="847"/>
                  </a:lnTo>
                  <a:lnTo>
                    <a:pt x="3668" y="869"/>
                  </a:lnTo>
                  <a:lnTo>
                    <a:pt x="3707" y="885"/>
                  </a:lnTo>
                  <a:lnTo>
                    <a:pt x="3750" y="894"/>
                  </a:lnTo>
                  <a:lnTo>
                    <a:pt x="3795" y="897"/>
                  </a:lnTo>
                  <a:lnTo>
                    <a:pt x="3821" y="896"/>
                  </a:lnTo>
                  <a:lnTo>
                    <a:pt x="3847" y="894"/>
                  </a:lnTo>
                  <a:lnTo>
                    <a:pt x="3874" y="889"/>
                  </a:lnTo>
                  <a:lnTo>
                    <a:pt x="3901" y="881"/>
                  </a:lnTo>
                  <a:lnTo>
                    <a:pt x="3931" y="872"/>
                  </a:lnTo>
                  <a:lnTo>
                    <a:pt x="3964" y="861"/>
                  </a:lnTo>
                  <a:lnTo>
                    <a:pt x="3999" y="846"/>
                  </a:lnTo>
                  <a:lnTo>
                    <a:pt x="4036" y="830"/>
                  </a:lnTo>
                  <a:lnTo>
                    <a:pt x="4079" y="810"/>
                  </a:lnTo>
                  <a:lnTo>
                    <a:pt x="4127" y="787"/>
                  </a:lnTo>
                  <a:lnTo>
                    <a:pt x="4127" y="976"/>
                  </a:lnTo>
                  <a:lnTo>
                    <a:pt x="4069" y="1001"/>
                  </a:lnTo>
                  <a:lnTo>
                    <a:pt x="4016" y="1024"/>
                  </a:lnTo>
                  <a:lnTo>
                    <a:pt x="3966" y="1041"/>
                  </a:lnTo>
                  <a:lnTo>
                    <a:pt x="3919" y="1058"/>
                  </a:lnTo>
                  <a:lnTo>
                    <a:pt x="3874" y="1070"/>
                  </a:lnTo>
                  <a:lnTo>
                    <a:pt x="3830" y="1080"/>
                  </a:lnTo>
                  <a:lnTo>
                    <a:pt x="3786" y="1086"/>
                  </a:lnTo>
                  <a:lnTo>
                    <a:pt x="3742" y="1091"/>
                  </a:lnTo>
                  <a:lnTo>
                    <a:pt x="3697" y="1094"/>
                  </a:lnTo>
                  <a:lnTo>
                    <a:pt x="3651" y="1095"/>
                  </a:lnTo>
                  <a:lnTo>
                    <a:pt x="3588" y="1093"/>
                  </a:lnTo>
                  <a:lnTo>
                    <a:pt x="3530" y="1086"/>
                  </a:lnTo>
                  <a:lnTo>
                    <a:pt x="3476" y="1075"/>
                  </a:lnTo>
                  <a:lnTo>
                    <a:pt x="3426" y="1060"/>
                  </a:lnTo>
                  <a:lnTo>
                    <a:pt x="3378" y="1039"/>
                  </a:lnTo>
                  <a:lnTo>
                    <a:pt x="3334" y="1014"/>
                  </a:lnTo>
                  <a:lnTo>
                    <a:pt x="3294" y="984"/>
                  </a:lnTo>
                  <a:lnTo>
                    <a:pt x="3255" y="947"/>
                  </a:lnTo>
                  <a:lnTo>
                    <a:pt x="3219" y="907"/>
                  </a:lnTo>
                  <a:lnTo>
                    <a:pt x="3188" y="865"/>
                  </a:lnTo>
                  <a:lnTo>
                    <a:pt x="3162" y="820"/>
                  </a:lnTo>
                  <a:lnTo>
                    <a:pt x="3140" y="772"/>
                  </a:lnTo>
                  <a:lnTo>
                    <a:pt x="3124" y="722"/>
                  </a:lnTo>
                  <a:lnTo>
                    <a:pt x="3111" y="670"/>
                  </a:lnTo>
                  <a:lnTo>
                    <a:pt x="3104" y="616"/>
                  </a:lnTo>
                  <a:lnTo>
                    <a:pt x="3101" y="561"/>
                  </a:lnTo>
                  <a:lnTo>
                    <a:pt x="3105" y="494"/>
                  </a:lnTo>
                  <a:lnTo>
                    <a:pt x="3115" y="433"/>
                  </a:lnTo>
                  <a:lnTo>
                    <a:pt x="3130" y="373"/>
                  </a:lnTo>
                  <a:lnTo>
                    <a:pt x="3153" y="318"/>
                  </a:lnTo>
                  <a:lnTo>
                    <a:pt x="3179" y="267"/>
                  </a:lnTo>
                  <a:lnTo>
                    <a:pt x="3213" y="219"/>
                  </a:lnTo>
                  <a:lnTo>
                    <a:pt x="3250" y="175"/>
                  </a:lnTo>
                  <a:lnTo>
                    <a:pt x="3293" y="135"/>
                  </a:lnTo>
                  <a:lnTo>
                    <a:pt x="3341" y="102"/>
                  </a:lnTo>
                  <a:lnTo>
                    <a:pt x="3392" y="72"/>
                  </a:lnTo>
                  <a:lnTo>
                    <a:pt x="3448" y="47"/>
                  </a:lnTo>
                  <a:lnTo>
                    <a:pt x="3508" y="27"/>
                  </a:lnTo>
                  <a:lnTo>
                    <a:pt x="3573" y="12"/>
                  </a:lnTo>
                  <a:lnTo>
                    <a:pt x="3640" y="3"/>
                  </a:lnTo>
                  <a:lnTo>
                    <a:pt x="3711" y="0"/>
                  </a:lnTo>
                  <a:close/>
                  <a:moveTo>
                    <a:pt x="2910" y="0"/>
                  </a:moveTo>
                  <a:lnTo>
                    <a:pt x="2948" y="4"/>
                  </a:lnTo>
                  <a:lnTo>
                    <a:pt x="2983" y="14"/>
                  </a:lnTo>
                  <a:lnTo>
                    <a:pt x="3014" y="30"/>
                  </a:lnTo>
                  <a:lnTo>
                    <a:pt x="3040" y="52"/>
                  </a:lnTo>
                  <a:lnTo>
                    <a:pt x="3063" y="78"/>
                  </a:lnTo>
                  <a:lnTo>
                    <a:pt x="3079" y="109"/>
                  </a:lnTo>
                  <a:lnTo>
                    <a:pt x="3089" y="142"/>
                  </a:lnTo>
                  <a:lnTo>
                    <a:pt x="3093" y="178"/>
                  </a:lnTo>
                  <a:lnTo>
                    <a:pt x="3091" y="203"/>
                  </a:lnTo>
                  <a:lnTo>
                    <a:pt x="3088" y="227"/>
                  </a:lnTo>
                  <a:lnTo>
                    <a:pt x="3081" y="252"/>
                  </a:lnTo>
                  <a:lnTo>
                    <a:pt x="3071" y="277"/>
                  </a:lnTo>
                  <a:lnTo>
                    <a:pt x="3060" y="303"/>
                  </a:lnTo>
                  <a:lnTo>
                    <a:pt x="3044" y="331"/>
                  </a:lnTo>
                  <a:lnTo>
                    <a:pt x="3025" y="361"/>
                  </a:lnTo>
                  <a:lnTo>
                    <a:pt x="3004" y="393"/>
                  </a:lnTo>
                  <a:lnTo>
                    <a:pt x="2978" y="429"/>
                  </a:lnTo>
                  <a:lnTo>
                    <a:pt x="2948" y="468"/>
                  </a:lnTo>
                  <a:lnTo>
                    <a:pt x="2914" y="512"/>
                  </a:lnTo>
                  <a:lnTo>
                    <a:pt x="2876" y="561"/>
                  </a:lnTo>
                  <a:lnTo>
                    <a:pt x="2472" y="1078"/>
                  </a:lnTo>
                  <a:lnTo>
                    <a:pt x="2182" y="1078"/>
                  </a:lnTo>
                  <a:lnTo>
                    <a:pt x="2182" y="424"/>
                  </a:lnTo>
                  <a:lnTo>
                    <a:pt x="1784" y="1078"/>
                  </a:lnTo>
                  <a:lnTo>
                    <a:pt x="1518" y="1078"/>
                  </a:lnTo>
                  <a:lnTo>
                    <a:pt x="1518" y="234"/>
                  </a:lnTo>
                  <a:lnTo>
                    <a:pt x="1313" y="214"/>
                  </a:lnTo>
                  <a:lnTo>
                    <a:pt x="1313" y="118"/>
                  </a:lnTo>
                  <a:lnTo>
                    <a:pt x="1690" y="25"/>
                  </a:lnTo>
                  <a:lnTo>
                    <a:pt x="1832" y="25"/>
                  </a:lnTo>
                  <a:lnTo>
                    <a:pt x="1832" y="713"/>
                  </a:lnTo>
                  <a:lnTo>
                    <a:pt x="2247" y="25"/>
                  </a:lnTo>
                  <a:lnTo>
                    <a:pt x="2497" y="25"/>
                  </a:lnTo>
                  <a:lnTo>
                    <a:pt x="2497" y="822"/>
                  </a:lnTo>
                  <a:lnTo>
                    <a:pt x="2759" y="473"/>
                  </a:lnTo>
                  <a:lnTo>
                    <a:pt x="2759" y="62"/>
                  </a:lnTo>
                  <a:lnTo>
                    <a:pt x="2779" y="44"/>
                  </a:lnTo>
                  <a:lnTo>
                    <a:pt x="2806" y="27"/>
                  </a:lnTo>
                  <a:lnTo>
                    <a:pt x="2837" y="13"/>
                  </a:lnTo>
                  <a:lnTo>
                    <a:pt x="2872" y="4"/>
                  </a:lnTo>
                  <a:lnTo>
                    <a:pt x="291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grpSp>
      <p:sp>
        <p:nvSpPr>
          <p:cNvPr id="66" name="Text Placeholder 31"/>
          <p:cNvSpPr>
            <a:spLocks noGrp="1"/>
          </p:cNvSpPr>
          <p:nvPr>
            <p:ph type="body" sz="quarter" idx="10" hasCustomPrompt="1"/>
          </p:nvPr>
        </p:nvSpPr>
        <p:spPr bwMode="white">
          <a:xfrm>
            <a:off x="1895475" y="374904"/>
            <a:ext cx="4105656" cy="146304"/>
          </a:xfrm>
        </p:spPr>
        <p:txBody>
          <a:bodyPr/>
          <a:lstStyle>
            <a:lvl1pPr>
              <a:defRPr sz="1100">
                <a:solidFill>
                  <a:schemeClr val="bg1"/>
                </a:solidFill>
                <a:latin typeface="Arial" pitchFamily="34" charset="0"/>
                <a:cs typeface="Arial" pitchFamily="34" charset="0"/>
              </a:defRPr>
            </a:lvl1pPr>
            <a:lvl2pPr>
              <a:defRPr sz="1000">
                <a:solidFill>
                  <a:schemeClr val="bg1"/>
                </a:solidFill>
                <a:latin typeface="Arial" pitchFamily="34" charset="0"/>
                <a:cs typeface="Arial" pitchFamily="34" charset="0"/>
              </a:defRPr>
            </a:lvl2pPr>
            <a:lvl3pPr>
              <a:defRPr sz="1000">
                <a:solidFill>
                  <a:schemeClr val="bg1"/>
                </a:solidFill>
                <a:latin typeface="Arial" pitchFamily="34" charset="0"/>
                <a:cs typeface="Arial" pitchFamily="34" charset="0"/>
              </a:defRPr>
            </a:lvl3pPr>
            <a:lvl4pPr>
              <a:defRPr sz="1000">
                <a:solidFill>
                  <a:schemeClr val="bg1"/>
                </a:solidFill>
                <a:latin typeface="Arial" pitchFamily="34" charset="0"/>
                <a:cs typeface="Arial" pitchFamily="34" charset="0"/>
              </a:defRPr>
            </a:lvl4pPr>
            <a:lvl5pPr>
              <a:defRPr sz="1000">
                <a:solidFill>
                  <a:schemeClr val="bg1"/>
                </a:solidFill>
                <a:latin typeface="Arial" pitchFamily="34" charset="0"/>
                <a:cs typeface="Arial" pitchFamily="34" charset="0"/>
              </a:defRPr>
            </a:lvl5pPr>
          </a:lstStyle>
          <a:p>
            <a:pPr lvl="0"/>
            <a:r>
              <a:rPr lang="en-US" noProof="0" dirty="0" smtClean="0"/>
              <a:t>www.pwc.com</a:t>
            </a:r>
            <a:endParaRPr lang="en-US" noProof="0" dirty="0"/>
          </a:p>
        </p:txBody>
      </p:sp>
      <p:sp>
        <p:nvSpPr>
          <p:cNvPr id="67" name="Title 1"/>
          <p:cNvSpPr>
            <a:spLocks noGrp="1"/>
          </p:cNvSpPr>
          <p:nvPr>
            <p:ph type="ctrTitle" hasCustomPrompt="1"/>
          </p:nvPr>
        </p:nvSpPr>
        <p:spPr bwMode="white">
          <a:xfrm>
            <a:off x="1895475" y="838200"/>
            <a:ext cx="5343525" cy="914400"/>
          </a:xfrm>
        </p:spPr>
        <p:txBody>
          <a:bodyPr anchor="t" anchorCtr="0">
            <a:noAutofit/>
          </a:bodyPr>
          <a:lstStyle>
            <a:lvl1pPr>
              <a:lnSpc>
                <a:spcPct val="90000"/>
              </a:lnSpc>
              <a:defRPr sz="3200" b="1" i="1" baseline="0">
                <a:solidFill>
                  <a:schemeClr val="bg1"/>
                </a:solidFill>
              </a:defRPr>
            </a:lvl1pPr>
          </a:lstStyle>
          <a:p>
            <a:r>
              <a:rPr lang="en-US" noProof="0" dirty="0" smtClean="0"/>
              <a:t>Click to add the presentation’s main title</a:t>
            </a:r>
            <a:endParaRPr lang="en-US" noProof="0" dirty="0"/>
          </a:p>
        </p:txBody>
      </p:sp>
      <p:sp>
        <p:nvSpPr>
          <p:cNvPr id="68" name="Subtitle 2"/>
          <p:cNvSpPr>
            <a:spLocks noGrp="1"/>
          </p:cNvSpPr>
          <p:nvPr>
            <p:ph type="subTitle" idx="1" hasCustomPrompt="1"/>
          </p:nvPr>
        </p:nvSpPr>
        <p:spPr bwMode="white">
          <a:xfrm>
            <a:off x="1895475" y="1828799"/>
            <a:ext cx="5343525" cy="914401"/>
          </a:xfrm>
        </p:spPr>
        <p:txBody>
          <a:bodyPr>
            <a:noAutofit/>
          </a:bodyPr>
          <a:lstStyle>
            <a:lvl1pPr marL="0" indent="0" algn="l">
              <a:lnSpc>
                <a:spcPct val="90000"/>
              </a:lnSpc>
              <a:spcAft>
                <a:spcPts val="0"/>
              </a:spcAft>
              <a:buNone/>
              <a:defRPr sz="2400" baseline="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dirty="0" smtClean="0"/>
              <a:t>Subtitle and date (move higher if title is only one line)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ver Slide: Client Logo">
    <p:spTree>
      <p:nvGrpSpPr>
        <p:cNvPr id="1" name=""/>
        <p:cNvGrpSpPr/>
        <p:nvPr/>
      </p:nvGrpSpPr>
      <p:grpSpPr>
        <a:xfrm>
          <a:off x="0" y="0"/>
          <a:ext cx="0" cy="0"/>
          <a:chOff x="0" y="0"/>
          <a:chExt cx="0" cy="0"/>
        </a:xfrm>
      </p:grpSpPr>
      <p:grpSp>
        <p:nvGrpSpPr>
          <p:cNvPr id="24" name="Group 23"/>
          <p:cNvGrpSpPr/>
          <p:nvPr userDrawn="1"/>
        </p:nvGrpSpPr>
        <p:grpSpPr>
          <a:xfrm>
            <a:off x="1752601" y="-4761"/>
            <a:ext cx="7391400" cy="6176009"/>
            <a:chOff x="1752601" y="1"/>
            <a:chExt cx="7391400" cy="6176009"/>
          </a:xfrm>
        </p:grpSpPr>
        <p:sp>
          <p:nvSpPr>
            <p:cNvPr id="25" name="Rectangle 17"/>
            <p:cNvSpPr>
              <a:spLocks noChangeArrowheads="1"/>
            </p:cNvSpPr>
            <p:nvPr/>
          </p:nvSpPr>
          <p:spPr bwMode="gray">
            <a:xfrm>
              <a:off x="1752601" y="4195630"/>
              <a:ext cx="2286000" cy="1980380"/>
            </a:xfrm>
            <a:prstGeom prst="rect">
              <a:avLst/>
            </a:prstGeom>
            <a:solidFill>
              <a:srgbClr val="9A170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6" name="Rectangle 7"/>
            <p:cNvSpPr>
              <a:spLocks noChangeArrowheads="1"/>
            </p:cNvSpPr>
            <p:nvPr/>
          </p:nvSpPr>
          <p:spPr bwMode="gray">
            <a:xfrm>
              <a:off x="8229600" y="4038312"/>
              <a:ext cx="914401" cy="2137697"/>
            </a:xfrm>
            <a:prstGeom prst="rect">
              <a:avLst/>
            </a:prstGeom>
            <a:solidFill>
              <a:srgbClr val="F3BE2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7" name="Rectangle 8"/>
            <p:cNvSpPr>
              <a:spLocks noChangeArrowheads="1"/>
            </p:cNvSpPr>
            <p:nvPr/>
          </p:nvSpPr>
          <p:spPr bwMode="gray">
            <a:xfrm>
              <a:off x="7620001" y="2899976"/>
              <a:ext cx="729522" cy="1295653"/>
            </a:xfrm>
            <a:prstGeom prst="rect">
              <a:avLst/>
            </a:prstGeom>
            <a:solidFill>
              <a:srgbClr val="F3BC8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8" name="Rectangle 9"/>
            <p:cNvSpPr>
              <a:spLocks noChangeArrowheads="1"/>
            </p:cNvSpPr>
            <p:nvPr/>
          </p:nvSpPr>
          <p:spPr bwMode="gray">
            <a:xfrm>
              <a:off x="7620001" y="4038312"/>
              <a:ext cx="729521" cy="2137697"/>
            </a:xfrm>
            <a:prstGeom prst="rect">
              <a:avLst/>
            </a:prstGeom>
            <a:solidFill>
              <a:srgbClr val="E88C1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9" name="Rectangle 11"/>
            <p:cNvSpPr>
              <a:spLocks noChangeArrowheads="1"/>
            </p:cNvSpPr>
            <p:nvPr/>
          </p:nvSpPr>
          <p:spPr bwMode="gray">
            <a:xfrm>
              <a:off x="7239000" y="696094"/>
              <a:ext cx="473687" cy="2274966"/>
            </a:xfrm>
            <a:prstGeom prst="rect">
              <a:avLst/>
            </a:prstGeom>
            <a:solidFill>
              <a:srgbClr val="E669A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0" name="Rectangle 12"/>
            <p:cNvSpPr>
              <a:spLocks noChangeArrowheads="1"/>
            </p:cNvSpPr>
            <p:nvPr/>
          </p:nvSpPr>
          <p:spPr bwMode="gray">
            <a:xfrm>
              <a:off x="7239000" y="2899977"/>
              <a:ext cx="473687" cy="1295653"/>
            </a:xfrm>
            <a:prstGeom prst="rect">
              <a:avLst/>
            </a:prstGeom>
            <a:solidFill>
              <a:srgbClr val="DB4D5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8" name="Rectangle 13"/>
            <p:cNvSpPr>
              <a:spLocks noChangeArrowheads="1"/>
            </p:cNvSpPr>
            <p:nvPr/>
          </p:nvSpPr>
          <p:spPr bwMode="gray">
            <a:xfrm>
              <a:off x="7239000" y="4038312"/>
              <a:ext cx="473687" cy="2137697"/>
            </a:xfrm>
            <a:prstGeom prst="rect">
              <a:avLst/>
            </a:prstGeom>
            <a:solidFill>
              <a:srgbClr val="D13A0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9" name="Rectangle 14"/>
            <p:cNvSpPr>
              <a:spLocks noChangeArrowheads="1"/>
            </p:cNvSpPr>
            <p:nvPr/>
          </p:nvSpPr>
          <p:spPr bwMode="gray">
            <a:xfrm>
              <a:off x="1752601" y="659475"/>
              <a:ext cx="5622752" cy="2311585"/>
            </a:xfrm>
            <a:prstGeom prst="rect">
              <a:avLst/>
            </a:prstGeom>
            <a:solidFill>
              <a:srgbClr val="D740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40" name="Rectangle 15"/>
            <p:cNvSpPr>
              <a:spLocks noChangeArrowheads="1"/>
            </p:cNvSpPr>
            <p:nvPr/>
          </p:nvSpPr>
          <p:spPr bwMode="gray">
            <a:xfrm>
              <a:off x="1752601" y="2899977"/>
              <a:ext cx="5622752" cy="1295653"/>
            </a:xfrm>
            <a:prstGeom prst="rect">
              <a:avLst/>
            </a:prstGeom>
            <a:solidFill>
              <a:srgbClr val="CD2F1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41" name="Freeform 16"/>
            <p:cNvSpPr>
              <a:spLocks/>
            </p:cNvSpPr>
            <p:nvPr/>
          </p:nvSpPr>
          <p:spPr bwMode="gray">
            <a:xfrm>
              <a:off x="1752601" y="4038312"/>
              <a:ext cx="5622752" cy="2137697"/>
            </a:xfrm>
            <a:custGeom>
              <a:avLst/>
              <a:gdLst/>
              <a:ahLst/>
              <a:cxnLst>
                <a:cxn ang="0">
                  <a:pos x="0" y="0"/>
                </a:cxn>
                <a:cxn ang="0">
                  <a:pos x="3567" y="0"/>
                </a:cxn>
                <a:cxn ang="0">
                  <a:pos x="3567" y="1340"/>
                </a:cxn>
                <a:cxn ang="0">
                  <a:pos x="1372" y="1340"/>
                </a:cxn>
                <a:cxn ang="0">
                  <a:pos x="1372" y="181"/>
                </a:cxn>
                <a:cxn ang="0">
                  <a:pos x="0" y="181"/>
                </a:cxn>
                <a:cxn ang="0">
                  <a:pos x="0" y="0"/>
                </a:cxn>
              </a:cxnLst>
              <a:rect l="0" t="0" r="r" b="b"/>
              <a:pathLst>
                <a:path w="3567" h="1340">
                  <a:moveTo>
                    <a:pt x="0" y="0"/>
                  </a:moveTo>
                  <a:lnTo>
                    <a:pt x="3567" y="0"/>
                  </a:lnTo>
                  <a:lnTo>
                    <a:pt x="3567" y="1340"/>
                  </a:lnTo>
                  <a:lnTo>
                    <a:pt x="1372" y="1340"/>
                  </a:lnTo>
                  <a:lnTo>
                    <a:pt x="1372" y="181"/>
                  </a:lnTo>
                  <a:lnTo>
                    <a:pt x="0" y="181"/>
                  </a:lnTo>
                  <a:lnTo>
                    <a:pt x="0" y="0"/>
                  </a:lnTo>
                  <a:close/>
                </a:path>
              </a:pathLst>
            </a:custGeom>
            <a:solidFill>
              <a:srgbClr val="C4230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53" name="Rectangle 10"/>
            <p:cNvSpPr>
              <a:spLocks noChangeArrowheads="1"/>
            </p:cNvSpPr>
            <p:nvPr/>
          </p:nvSpPr>
          <p:spPr bwMode="gray">
            <a:xfrm>
              <a:off x="1752601" y="1"/>
              <a:ext cx="5622752" cy="696094"/>
            </a:xfrm>
            <a:prstGeom prst="rect">
              <a:avLst/>
            </a:prstGeom>
            <a:solidFill>
              <a:srgbClr val="EE9C3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54" name="Picture Placeholder 76"/>
          <p:cNvSpPr>
            <a:spLocks noGrp="1"/>
          </p:cNvSpPr>
          <p:nvPr>
            <p:ph type="pic" sz="quarter" idx="13"/>
          </p:nvPr>
        </p:nvSpPr>
        <p:spPr>
          <a:xfrm>
            <a:off x="609601" y="3048000"/>
            <a:ext cx="914400" cy="762000"/>
          </a:xfrm>
        </p:spPr>
        <p:txBody>
          <a:bodyPr/>
          <a:lstStyle>
            <a:lvl1pPr>
              <a:defRPr sz="1400"/>
            </a:lvl1pPr>
          </a:lstStyle>
          <a:p>
            <a:r>
              <a:rPr lang="en-US" noProof="0" smtClean="0"/>
              <a:t>Click icon to add picture</a:t>
            </a:r>
            <a:endParaRPr lang="en-US" noProof="0" dirty="0"/>
          </a:p>
        </p:txBody>
      </p:sp>
      <p:grpSp>
        <p:nvGrpSpPr>
          <p:cNvPr id="55" name="Group 54"/>
          <p:cNvGrpSpPr/>
          <p:nvPr userDrawn="1"/>
        </p:nvGrpSpPr>
        <p:grpSpPr>
          <a:xfrm>
            <a:off x="489086" y="2901697"/>
            <a:ext cx="1209752" cy="144000"/>
            <a:chOff x="489086" y="2901697"/>
            <a:chExt cx="1209752" cy="144000"/>
          </a:xfrm>
        </p:grpSpPr>
        <p:cxnSp>
          <p:nvCxnSpPr>
            <p:cNvPr id="56" name="Straight Connector 55"/>
            <p:cNvCxnSpPr/>
            <p:nvPr userDrawn="1"/>
          </p:nvCxnSpPr>
          <p:spPr>
            <a:xfrm rot="10800000">
              <a:off x="489086" y="2901698"/>
              <a:ext cx="1209752"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a:xfrm rot="5400000">
              <a:off x="417087" y="2973697"/>
              <a:ext cx="144000"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58" name="Text Placeholder 31"/>
          <p:cNvSpPr>
            <a:spLocks noGrp="1"/>
          </p:cNvSpPr>
          <p:nvPr>
            <p:ph type="body" sz="quarter" idx="10" hasCustomPrompt="1"/>
          </p:nvPr>
        </p:nvSpPr>
        <p:spPr bwMode="white">
          <a:xfrm>
            <a:off x="1895475" y="374904"/>
            <a:ext cx="4105656" cy="146304"/>
          </a:xfrm>
        </p:spPr>
        <p:txBody>
          <a:bodyPr/>
          <a:lstStyle>
            <a:lvl1pPr>
              <a:defRPr sz="1100">
                <a:solidFill>
                  <a:schemeClr val="bg1"/>
                </a:solidFill>
                <a:latin typeface="Arial" pitchFamily="34" charset="0"/>
                <a:cs typeface="Arial" pitchFamily="34" charset="0"/>
              </a:defRPr>
            </a:lvl1pPr>
            <a:lvl2pPr>
              <a:defRPr sz="1000">
                <a:solidFill>
                  <a:schemeClr val="bg1"/>
                </a:solidFill>
                <a:latin typeface="Arial" pitchFamily="34" charset="0"/>
                <a:cs typeface="Arial" pitchFamily="34" charset="0"/>
              </a:defRPr>
            </a:lvl2pPr>
            <a:lvl3pPr>
              <a:defRPr sz="1000">
                <a:solidFill>
                  <a:schemeClr val="bg1"/>
                </a:solidFill>
                <a:latin typeface="Arial" pitchFamily="34" charset="0"/>
                <a:cs typeface="Arial" pitchFamily="34" charset="0"/>
              </a:defRPr>
            </a:lvl3pPr>
            <a:lvl4pPr>
              <a:defRPr sz="1000">
                <a:solidFill>
                  <a:schemeClr val="bg1"/>
                </a:solidFill>
                <a:latin typeface="Arial" pitchFamily="34" charset="0"/>
                <a:cs typeface="Arial" pitchFamily="34" charset="0"/>
              </a:defRPr>
            </a:lvl4pPr>
            <a:lvl5pPr>
              <a:defRPr sz="1000">
                <a:solidFill>
                  <a:schemeClr val="bg1"/>
                </a:solidFill>
                <a:latin typeface="Arial" pitchFamily="34" charset="0"/>
                <a:cs typeface="Arial" pitchFamily="34" charset="0"/>
              </a:defRPr>
            </a:lvl5pPr>
          </a:lstStyle>
          <a:p>
            <a:pPr lvl="0"/>
            <a:r>
              <a:rPr lang="en-US" noProof="0" dirty="0" smtClean="0"/>
              <a:t>www.pwc.com</a:t>
            </a:r>
            <a:endParaRPr lang="en-US" noProof="0" dirty="0"/>
          </a:p>
        </p:txBody>
      </p:sp>
      <p:grpSp>
        <p:nvGrpSpPr>
          <p:cNvPr id="59" name="Group 58"/>
          <p:cNvGrpSpPr/>
          <p:nvPr userDrawn="1"/>
        </p:nvGrpSpPr>
        <p:grpSpPr>
          <a:xfrm>
            <a:off x="968592" y="6170991"/>
            <a:ext cx="914400" cy="533479"/>
            <a:chOff x="968592" y="6170991"/>
            <a:chExt cx="914400" cy="533479"/>
          </a:xfrm>
        </p:grpSpPr>
        <p:sp>
          <p:nvSpPr>
            <p:cNvPr id="60" name="Rectangle 37"/>
            <p:cNvSpPr>
              <a:spLocks noChangeArrowheads="1"/>
            </p:cNvSpPr>
            <p:nvPr userDrawn="1"/>
          </p:nvSpPr>
          <p:spPr bwMode="black">
            <a:xfrm>
              <a:off x="1524116" y="6170991"/>
              <a:ext cx="228600" cy="52646"/>
            </a:xfrm>
            <a:prstGeom prst="rect">
              <a:avLst/>
            </a:prstGeom>
            <a:solidFill>
              <a:srgbClr val="A1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61" name="Freeform 7"/>
            <p:cNvSpPr>
              <a:spLocks noEditPoints="1"/>
            </p:cNvSpPr>
            <p:nvPr userDrawn="1"/>
          </p:nvSpPr>
          <p:spPr bwMode="black">
            <a:xfrm>
              <a:off x="968592" y="6359814"/>
              <a:ext cx="914400" cy="344656"/>
            </a:xfrm>
            <a:custGeom>
              <a:avLst/>
              <a:gdLst/>
              <a:ahLst/>
              <a:cxnLst>
                <a:cxn ang="0">
                  <a:pos x="581" y="233"/>
                </a:cxn>
                <a:cxn ang="0">
                  <a:pos x="538" y="949"/>
                </a:cxn>
                <a:cxn ang="0">
                  <a:pos x="630" y="946"/>
                </a:cxn>
                <a:cxn ang="0">
                  <a:pos x="793" y="880"/>
                </a:cxn>
                <a:cxn ang="0">
                  <a:pos x="886" y="728"/>
                </a:cxn>
                <a:cxn ang="0">
                  <a:pos x="905" y="505"/>
                </a:cxn>
                <a:cxn ang="0">
                  <a:pos x="850" y="329"/>
                </a:cxn>
                <a:cxn ang="0">
                  <a:pos x="727" y="241"/>
                </a:cxn>
                <a:cxn ang="0">
                  <a:pos x="521" y="3"/>
                </a:cxn>
                <a:cxn ang="0">
                  <a:pos x="643" y="74"/>
                </a:cxn>
                <a:cxn ang="0">
                  <a:pos x="761" y="24"/>
                </a:cxn>
                <a:cxn ang="0">
                  <a:pos x="855" y="9"/>
                </a:cxn>
                <a:cxn ang="0">
                  <a:pos x="1026" y="40"/>
                </a:cxn>
                <a:cxn ang="0">
                  <a:pos x="1180" y="172"/>
                </a:cxn>
                <a:cxn ang="0">
                  <a:pos x="1265" y="383"/>
                </a:cxn>
                <a:cxn ang="0">
                  <a:pos x="1265" y="641"/>
                </a:cxn>
                <a:cxn ang="0">
                  <a:pos x="1175" y="857"/>
                </a:cxn>
                <a:cxn ang="0">
                  <a:pos x="1005" y="1006"/>
                </a:cxn>
                <a:cxn ang="0">
                  <a:pos x="766" y="1074"/>
                </a:cxn>
                <a:cxn ang="0">
                  <a:pos x="601" y="1074"/>
                </a:cxn>
                <a:cxn ang="0">
                  <a:pos x="692" y="1447"/>
                </a:cxn>
                <a:cxn ang="0">
                  <a:pos x="171" y="1408"/>
                </a:cxn>
                <a:cxn ang="0">
                  <a:pos x="413" y="3"/>
                </a:cxn>
                <a:cxn ang="0">
                  <a:pos x="3876" y="20"/>
                </a:cxn>
                <a:cxn ang="0">
                  <a:pos x="4036" y="100"/>
                </a:cxn>
                <a:cxn ang="0">
                  <a:pos x="4113" y="232"/>
                </a:cxn>
                <a:cxn ang="0">
                  <a:pos x="4091" y="362"/>
                </a:cxn>
                <a:cxn ang="0">
                  <a:pos x="3995" y="436"/>
                </a:cxn>
                <a:cxn ang="0">
                  <a:pos x="3859" y="438"/>
                </a:cxn>
                <a:cxn ang="0">
                  <a:pos x="3757" y="114"/>
                </a:cxn>
                <a:cxn ang="0">
                  <a:pos x="3597" y="187"/>
                </a:cxn>
                <a:cxn ang="0">
                  <a:pos x="3508" y="339"/>
                </a:cxn>
                <a:cxn ang="0">
                  <a:pos x="3489" y="565"/>
                </a:cxn>
                <a:cxn ang="0">
                  <a:pos x="3547" y="753"/>
                </a:cxn>
                <a:cxn ang="0">
                  <a:pos x="3668" y="869"/>
                </a:cxn>
                <a:cxn ang="0">
                  <a:pos x="3821" y="896"/>
                </a:cxn>
                <a:cxn ang="0">
                  <a:pos x="3931" y="872"/>
                </a:cxn>
                <a:cxn ang="0">
                  <a:pos x="4079" y="810"/>
                </a:cxn>
                <a:cxn ang="0">
                  <a:pos x="4016" y="1024"/>
                </a:cxn>
                <a:cxn ang="0">
                  <a:pos x="3830" y="1080"/>
                </a:cxn>
                <a:cxn ang="0">
                  <a:pos x="3651" y="1095"/>
                </a:cxn>
                <a:cxn ang="0">
                  <a:pos x="3426" y="1060"/>
                </a:cxn>
                <a:cxn ang="0">
                  <a:pos x="3255" y="947"/>
                </a:cxn>
                <a:cxn ang="0">
                  <a:pos x="3140" y="772"/>
                </a:cxn>
                <a:cxn ang="0">
                  <a:pos x="3101" y="561"/>
                </a:cxn>
                <a:cxn ang="0">
                  <a:pos x="3153" y="318"/>
                </a:cxn>
                <a:cxn ang="0">
                  <a:pos x="3293" y="135"/>
                </a:cxn>
                <a:cxn ang="0">
                  <a:pos x="3508" y="27"/>
                </a:cxn>
                <a:cxn ang="0">
                  <a:pos x="2910" y="0"/>
                </a:cxn>
                <a:cxn ang="0">
                  <a:pos x="3040" y="52"/>
                </a:cxn>
                <a:cxn ang="0">
                  <a:pos x="3093" y="178"/>
                </a:cxn>
                <a:cxn ang="0">
                  <a:pos x="3071" y="277"/>
                </a:cxn>
                <a:cxn ang="0">
                  <a:pos x="3004" y="393"/>
                </a:cxn>
                <a:cxn ang="0">
                  <a:pos x="2876" y="561"/>
                </a:cxn>
                <a:cxn ang="0">
                  <a:pos x="1784" y="1078"/>
                </a:cxn>
                <a:cxn ang="0">
                  <a:pos x="1313" y="118"/>
                </a:cxn>
                <a:cxn ang="0">
                  <a:pos x="2247" y="25"/>
                </a:cxn>
                <a:cxn ang="0">
                  <a:pos x="2759" y="62"/>
                </a:cxn>
                <a:cxn ang="0">
                  <a:pos x="2872" y="4"/>
                </a:cxn>
              </a:cxnLst>
              <a:rect l="0" t="0" r="r" b="b"/>
              <a:pathLst>
                <a:path w="4127" h="1544">
                  <a:moveTo>
                    <a:pt x="640" y="229"/>
                  </a:moveTo>
                  <a:lnTo>
                    <a:pt x="622" y="229"/>
                  </a:lnTo>
                  <a:lnTo>
                    <a:pt x="603" y="230"/>
                  </a:lnTo>
                  <a:lnTo>
                    <a:pt x="581" y="233"/>
                  </a:lnTo>
                  <a:lnTo>
                    <a:pt x="553" y="235"/>
                  </a:lnTo>
                  <a:lnTo>
                    <a:pt x="521" y="241"/>
                  </a:lnTo>
                  <a:lnTo>
                    <a:pt x="521" y="947"/>
                  </a:lnTo>
                  <a:lnTo>
                    <a:pt x="538" y="949"/>
                  </a:lnTo>
                  <a:lnTo>
                    <a:pt x="553" y="949"/>
                  </a:lnTo>
                  <a:lnTo>
                    <a:pt x="566" y="949"/>
                  </a:lnTo>
                  <a:lnTo>
                    <a:pt x="578" y="949"/>
                  </a:lnTo>
                  <a:lnTo>
                    <a:pt x="630" y="946"/>
                  </a:lnTo>
                  <a:lnTo>
                    <a:pt x="677" y="937"/>
                  </a:lnTo>
                  <a:lnTo>
                    <a:pt x="720" y="924"/>
                  </a:lnTo>
                  <a:lnTo>
                    <a:pt x="758" y="905"/>
                  </a:lnTo>
                  <a:lnTo>
                    <a:pt x="793" y="880"/>
                  </a:lnTo>
                  <a:lnTo>
                    <a:pt x="824" y="850"/>
                  </a:lnTo>
                  <a:lnTo>
                    <a:pt x="849" y="815"/>
                  </a:lnTo>
                  <a:lnTo>
                    <a:pt x="870" y="775"/>
                  </a:lnTo>
                  <a:lnTo>
                    <a:pt x="886" y="728"/>
                  </a:lnTo>
                  <a:lnTo>
                    <a:pt x="897" y="678"/>
                  </a:lnTo>
                  <a:lnTo>
                    <a:pt x="905" y="622"/>
                  </a:lnTo>
                  <a:lnTo>
                    <a:pt x="907" y="561"/>
                  </a:lnTo>
                  <a:lnTo>
                    <a:pt x="905" y="505"/>
                  </a:lnTo>
                  <a:lnTo>
                    <a:pt x="897" y="452"/>
                  </a:lnTo>
                  <a:lnTo>
                    <a:pt x="886" y="407"/>
                  </a:lnTo>
                  <a:lnTo>
                    <a:pt x="870" y="366"/>
                  </a:lnTo>
                  <a:lnTo>
                    <a:pt x="850" y="329"/>
                  </a:lnTo>
                  <a:lnTo>
                    <a:pt x="826" y="299"/>
                  </a:lnTo>
                  <a:lnTo>
                    <a:pt x="797" y="274"/>
                  </a:lnTo>
                  <a:lnTo>
                    <a:pt x="763" y="254"/>
                  </a:lnTo>
                  <a:lnTo>
                    <a:pt x="727" y="241"/>
                  </a:lnTo>
                  <a:lnTo>
                    <a:pt x="686" y="232"/>
                  </a:lnTo>
                  <a:lnTo>
                    <a:pt x="640" y="229"/>
                  </a:lnTo>
                  <a:close/>
                  <a:moveTo>
                    <a:pt x="413" y="3"/>
                  </a:moveTo>
                  <a:lnTo>
                    <a:pt x="521" y="3"/>
                  </a:lnTo>
                  <a:lnTo>
                    <a:pt x="521" y="143"/>
                  </a:lnTo>
                  <a:lnTo>
                    <a:pt x="566" y="117"/>
                  </a:lnTo>
                  <a:lnTo>
                    <a:pt x="607" y="93"/>
                  </a:lnTo>
                  <a:lnTo>
                    <a:pt x="643" y="74"/>
                  </a:lnTo>
                  <a:lnTo>
                    <a:pt x="677" y="57"/>
                  </a:lnTo>
                  <a:lnTo>
                    <a:pt x="707" y="44"/>
                  </a:lnTo>
                  <a:lnTo>
                    <a:pt x="735" y="33"/>
                  </a:lnTo>
                  <a:lnTo>
                    <a:pt x="761" y="24"/>
                  </a:lnTo>
                  <a:lnTo>
                    <a:pt x="785" y="18"/>
                  </a:lnTo>
                  <a:lnTo>
                    <a:pt x="809" y="13"/>
                  </a:lnTo>
                  <a:lnTo>
                    <a:pt x="831" y="10"/>
                  </a:lnTo>
                  <a:lnTo>
                    <a:pt x="855" y="9"/>
                  </a:lnTo>
                  <a:lnTo>
                    <a:pt x="879" y="8"/>
                  </a:lnTo>
                  <a:lnTo>
                    <a:pt x="931" y="12"/>
                  </a:lnTo>
                  <a:lnTo>
                    <a:pt x="980" y="23"/>
                  </a:lnTo>
                  <a:lnTo>
                    <a:pt x="1026" y="40"/>
                  </a:lnTo>
                  <a:lnTo>
                    <a:pt x="1070" y="64"/>
                  </a:lnTo>
                  <a:lnTo>
                    <a:pt x="1110" y="94"/>
                  </a:lnTo>
                  <a:lnTo>
                    <a:pt x="1148" y="130"/>
                  </a:lnTo>
                  <a:lnTo>
                    <a:pt x="1180" y="172"/>
                  </a:lnTo>
                  <a:lnTo>
                    <a:pt x="1209" y="218"/>
                  </a:lnTo>
                  <a:lnTo>
                    <a:pt x="1233" y="268"/>
                  </a:lnTo>
                  <a:lnTo>
                    <a:pt x="1252" y="324"/>
                  </a:lnTo>
                  <a:lnTo>
                    <a:pt x="1265" y="383"/>
                  </a:lnTo>
                  <a:lnTo>
                    <a:pt x="1274" y="446"/>
                  </a:lnTo>
                  <a:lnTo>
                    <a:pt x="1278" y="512"/>
                  </a:lnTo>
                  <a:lnTo>
                    <a:pt x="1274" y="578"/>
                  </a:lnTo>
                  <a:lnTo>
                    <a:pt x="1265" y="641"/>
                  </a:lnTo>
                  <a:lnTo>
                    <a:pt x="1252" y="701"/>
                  </a:lnTo>
                  <a:lnTo>
                    <a:pt x="1232" y="756"/>
                  </a:lnTo>
                  <a:lnTo>
                    <a:pt x="1205" y="809"/>
                  </a:lnTo>
                  <a:lnTo>
                    <a:pt x="1175" y="857"/>
                  </a:lnTo>
                  <a:lnTo>
                    <a:pt x="1140" y="901"/>
                  </a:lnTo>
                  <a:lnTo>
                    <a:pt x="1099" y="941"/>
                  </a:lnTo>
                  <a:lnTo>
                    <a:pt x="1054" y="976"/>
                  </a:lnTo>
                  <a:lnTo>
                    <a:pt x="1005" y="1006"/>
                  </a:lnTo>
                  <a:lnTo>
                    <a:pt x="951" y="1031"/>
                  </a:lnTo>
                  <a:lnTo>
                    <a:pt x="894" y="1051"/>
                  </a:lnTo>
                  <a:lnTo>
                    <a:pt x="831" y="1065"/>
                  </a:lnTo>
                  <a:lnTo>
                    <a:pt x="766" y="1074"/>
                  </a:lnTo>
                  <a:lnTo>
                    <a:pt x="696" y="1078"/>
                  </a:lnTo>
                  <a:lnTo>
                    <a:pt x="670" y="1078"/>
                  </a:lnTo>
                  <a:lnTo>
                    <a:pt x="637" y="1076"/>
                  </a:lnTo>
                  <a:lnTo>
                    <a:pt x="601" y="1074"/>
                  </a:lnTo>
                  <a:lnTo>
                    <a:pt x="561" y="1071"/>
                  </a:lnTo>
                  <a:lnTo>
                    <a:pt x="521" y="1068"/>
                  </a:lnTo>
                  <a:lnTo>
                    <a:pt x="521" y="1408"/>
                  </a:lnTo>
                  <a:lnTo>
                    <a:pt x="692" y="1447"/>
                  </a:lnTo>
                  <a:lnTo>
                    <a:pt x="692" y="1544"/>
                  </a:lnTo>
                  <a:lnTo>
                    <a:pt x="18" y="1544"/>
                  </a:lnTo>
                  <a:lnTo>
                    <a:pt x="18" y="1447"/>
                  </a:lnTo>
                  <a:lnTo>
                    <a:pt x="171" y="1408"/>
                  </a:lnTo>
                  <a:lnTo>
                    <a:pt x="171" y="229"/>
                  </a:lnTo>
                  <a:lnTo>
                    <a:pt x="0" y="229"/>
                  </a:lnTo>
                  <a:lnTo>
                    <a:pt x="0" y="128"/>
                  </a:lnTo>
                  <a:lnTo>
                    <a:pt x="413" y="3"/>
                  </a:lnTo>
                  <a:close/>
                  <a:moveTo>
                    <a:pt x="3711" y="0"/>
                  </a:moveTo>
                  <a:lnTo>
                    <a:pt x="3770" y="3"/>
                  </a:lnTo>
                  <a:lnTo>
                    <a:pt x="3825" y="9"/>
                  </a:lnTo>
                  <a:lnTo>
                    <a:pt x="3876" y="20"/>
                  </a:lnTo>
                  <a:lnTo>
                    <a:pt x="3923" y="34"/>
                  </a:lnTo>
                  <a:lnTo>
                    <a:pt x="3965" y="53"/>
                  </a:lnTo>
                  <a:lnTo>
                    <a:pt x="4004" y="75"/>
                  </a:lnTo>
                  <a:lnTo>
                    <a:pt x="4036" y="100"/>
                  </a:lnTo>
                  <a:lnTo>
                    <a:pt x="4064" y="129"/>
                  </a:lnTo>
                  <a:lnTo>
                    <a:pt x="4086" y="160"/>
                  </a:lnTo>
                  <a:lnTo>
                    <a:pt x="4103" y="194"/>
                  </a:lnTo>
                  <a:lnTo>
                    <a:pt x="4113" y="232"/>
                  </a:lnTo>
                  <a:lnTo>
                    <a:pt x="4117" y="271"/>
                  </a:lnTo>
                  <a:lnTo>
                    <a:pt x="4114" y="304"/>
                  </a:lnTo>
                  <a:lnTo>
                    <a:pt x="4105" y="334"/>
                  </a:lnTo>
                  <a:lnTo>
                    <a:pt x="4091" y="362"/>
                  </a:lnTo>
                  <a:lnTo>
                    <a:pt x="4074" y="387"/>
                  </a:lnTo>
                  <a:lnTo>
                    <a:pt x="4051" y="407"/>
                  </a:lnTo>
                  <a:lnTo>
                    <a:pt x="4025" y="423"/>
                  </a:lnTo>
                  <a:lnTo>
                    <a:pt x="3995" y="436"/>
                  </a:lnTo>
                  <a:lnTo>
                    <a:pt x="3961" y="443"/>
                  </a:lnTo>
                  <a:lnTo>
                    <a:pt x="3925" y="446"/>
                  </a:lnTo>
                  <a:lnTo>
                    <a:pt x="3891" y="444"/>
                  </a:lnTo>
                  <a:lnTo>
                    <a:pt x="3859" y="438"/>
                  </a:lnTo>
                  <a:lnTo>
                    <a:pt x="3826" y="428"/>
                  </a:lnTo>
                  <a:lnTo>
                    <a:pt x="3792" y="413"/>
                  </a:lnTo>
                  <a:lnTo>
                    <a:pt x="3757" y="394"/>
                  </a:lnTo>
                  <a:lnTo>
                    <a:pt x="3757" y="114"/>
                  </a:lnTo>
                  <a:lnTo>
                    <a:pt x="3711" y="125"/>
                  </a:lnTo>
                  <a:lnTo>
                    <a:pt x="3668" y="140"/>
                  </a:lnTo>
                  <a:lnTo>
                    <a:pt x="3631" y="162"/>
                  </a:lnTo>
                  <a:lnTo>
                    <a:pt x="3597" y="187"/>
                  </a:lnTo>
                  <a:lnTo>
                    <a:pt x="3568" y="218"/>
                  </a:lnTo>
                  <a:lnTo>
                    <a:pt x="3543" y="253"/>
                  </a:lnTo>
                  <a:lnTo>
                    <a:pt x="3523" y="294"/>
                  </a:lnTo>
                  <a:lnTo>
                    <a:pt x="3508" y="339"/>
                  </a:lnTo>
                  <a:lnTo>
                    <a:pt x="3497" y="391"/>
                  </a:lnTo>
                  <a:lnTo>
                    <a:pt x="3489" y="447"/>
                  </a:lnTo>
                  <a:lnTo>
                    <a:pt x="3487" y="507"/>
                  </a:lnTo>
                  <a:lnTo>
                    <a:pt x="3489" y="565"/>
                  </a:lnTo>
                  <a:lnTo>
                    <a:pt x="3497" y="617"/>
                  </a:lnTo>
                  <a:lnTo>
                    <a:pt x="3509" y="667"/>
                  </a:lnTo>
                  <a:lnTo>
                    <a:pt x="3526" y="712"/>
                  </a:lnTo>
                  <a:lnTo>
                    <a:pt x="3547" y="753"/>
                  </a:lnTo>
                  <a:lnTo>
                    <a:pt x="3571" y="790"/>
                  </a:lnTo>
                  <a:lnTo>
                    <a:pt x="3600" y="821"/>
                  </a:lnTo>
                  <a:lnTo>
                    <a:pt x="3632" y="847"/>
                  </a:lnTo>
                  <a:lnTo>
                    <a:pt x="3668" y="869"/>
                  </a:lnTo>
                  <a:lnTo>
                    <a:pt x="3707" y="885"/>
                  </a:lnTo>
                  <a:lnTo>
                    <a:pt x="3750" y="894"/>
                  </a:lnTo>
                  <a:lnTo>
                    <a:pt x="3795" y="897"/>
                  </a:lnTo>
                  <a:lnTo>
                    <a:pt x="3821" y="896"/>
                  </a:lnTo>
                  <a:lnTo>
                    <a:pt x="3847" y="894"/>
                  </a:lnTo>
                  <a:lnTo>
                    <a:pt x="3874" y="889"/>
                  </a:lnTo>
                  <a:lnTo>
                    <a:pt x="3901" y="881"/>
                  </a:lnTo>
                  <a:lnTo>
                    <a:pt x="3931" y="872"/>
                  </a:lnTo>
                  <a:lnTo>
                    <a:pt x="3964" y="861"/>
                  </a:lnTo>
                  <a:lnTo>
                    <a:pt x="3999" y="846"/>
                  </a:lnTo>
                  <a:lnTo>
                    <a:pt x="4036" y="830"/>
                  </a:lnTo>
                  <a:lnTo>
                    <a:pt x="4079" y="810"/>
                  </a:lnTo>
                  <a:lnTo>
                    <a:pt x="4127" y="787"/>
                  </a:lnTo>
                  <a:lnTo>
                    <a:pt x="4127" y="976"/>
                  </a:lnTo>
                  <a:lnTo>
                    <a:pt x="4069" y="1001"/>
                  </a:lnTo>
                  <a:lnTo>
                    <a:pt x="4016" y="1024"/>
                  </a:lnTo>
                  <a:lnTo>
                    <a:pt x="3966" y="1041"/>
                  </a:lnTo>
                  <a:lnTo>
                    <a:pt x="3919" y="1058"/>
                  </a:lnTo>
                  <a:lnTo>
                    <a:pt x="3874" y="1070"/>
                  </a:lnTo>
                  <a:lnTo>
                    <a:pt x="3830" y="1080"/>
                  </a:lnTo>
                  <a:lnTo>
                    <a:pt x="3786" y="1086"/>
                  </a:lnTo>
                  <a:lnTo>
                    <a:pt x="3742" y="1091"/>
                  </a:lnTo>
                  <a:lnTo>
                    <a:pt x="3697" y="1094"/>
                  </a:lnTo>
                  <a:lnTo>
                    <a:pt x="3651" y="1095"/>
                  </a:lnTo>
                  <a:lnTo>
                    <a:pt x="3588" y="1093"/>
                  </a:lnTo>
                  <a:lnTo>
                    <a:pt x="3530" y="1086"/>
                  </a:lnTo>
                  <a:lnTo>
                    <a:pt x="3476" y="1075"/>
                  </a:lnTo>
                  <a:lnTo>
                    <a:pt x="3426" y="1060"/>
                  </a:lnTo>
                  <a:lnTo>
                    <a:pt x="3378" y="1039"/>
                  </a:lnTo>
                  <a:lnTo>
                    <a:pt x="3334" y="1014"/>
                  </a:lnTo>
                  <a:lnTo>
                    <a:pt x="3294" y="984"/>
                  </a:lnTo>
                  <a:lnTo>
                    <a:pt x="3255" y="947"/>
                  </a:lnTo>
                  <a:lnTo>
                    <a:pt x="3219" y="907"/>
                  </a:lnTo>
                  <a:lnTo>
                    <a:pt x="3188" y="865"/>
                  </a:lnTo>
                  <a:lnTo>
                    <a:pt x="3162" y="820"/>
                  </a:lnTo>
                  <a:lnTo>
                    <a:pt x="3140" y="772"/>
                  </a:lnTo>
                  <a:lnTo>
                    <a:pt x="3124" y="722"/>
                  </a:lnTo>
                  <a:lnTo>
                    <a:pt x="3111" y="670"/>
                  </a:lnTo>
                  <a:lnTo>
                    <a:pt x="3104" y="616"/>
                  </a:lnTo>
                  <a:lnTo>
                    <a:pt x="3101" y="561"/>
                  </a:lnTo>
                  <a:lnTo>
                    <a:pt x="3105" y="494"/>
                  </a:lnTo>
                  <a:lnTo>
                    <a:pt x="3115" y="433"/>
                  </a:lnTo>
                  <a:lnTo>
                    <a:pt x="3130" y="373"/>
                  </a:lnTo>
                  <a:lnTo>
                    <a:pt x="3153" y="318"/>
                  </a:lnTo>
                  <a:lnTo>
                    <a:pt x="3179" y="267"/>
                  </a:lnTo>
                  <a:lnTo>
                    <a:pt x="3213" y="219"/>
                  </a:lnTo>
                  <a:lnTo>
                    <a:pt x="3250" y="175"/>
                  </a:lnTo>
                  <a:lnTo>
                    <a:pt x="3293" y="135"/>
                  </a:lnTo>
                  <a:lnTo>
                    <a:pt x="3341" y="102"/>
                  </a:lnTo>
                  <a:lnTo>
                    <a:pt x="3392" y="72"/>
                  </a:lnTo>
                  <a:lnTo>
                    <a:pt x="3448" y="47"/>
                  </a:lnTo>
                  <a:lnTo>
                    <a:pt x="3508" y="27"/>
                  </a:lnTo>
                  <a:lnTo>
                    <a:pt x="3573" y="12"/>
                  </a:lnTo>
                  <a:lnTo>
                    <a:pt x="3640" y="3"/>
                  </a:lnTo>
                  <a:lnTo>
                    <a:pt x="3711" y="0"/>
                  </a:lnTo>
                  <a:close/>
                  <a:moveTo>
                    <a:pt x="2910" y="0"/>
                  </a:moveTo>
                  <a:lnTo>
                    <a:pt x="2948" y="4"/>
                  </a:lnTo>
                  <a:lnTo>
                    <a:pt x="2983" y="14"/>
                  </a:lnTo>
                  <a:lnTo>
                    <a:pt x="3014" y="30"/>
                  </a:lnTo>
                  <a:lnTo>
                    <a:pt x="3040" y="52"/>
                  </a:lnTo>
                  <a:lnTo>
                    <a:pt x="3063" y="78"/>
                  </a:lnTo>
                  <a:lnTo>
                    <a:pt x="3079" y="109"/>
                  </a:lnTo>
                  <a:lnTo>
                    <a:pt x="3089" y="142"/>
                  </a:lnTo>
                  <a:lnTo>
                    <a:pt x="3093" y="178"/>
                  </a:lnTo>
                  <a:lnTo>
                    <a:pt x="3091" y="203"/>
                  </a:lnTo>
                  <a:lnTo>
                    <a:pt x="3088" y="227"/>
                  </a:lnTo>
                  <a:lnTo>
                    <a:pt x="3081" y="252"/>
                  </a:lnTo>
                  <a:lnTo>
                    <a:pt x="3071" y="277"/>
                  </a:lnTo>
                  <a:lnTo>
                    <a:pt x="3060" y="303"/>
                  </a:lnTo>
                  <a:lnTo>
                    <a:pt x="3044" y="331"/>
                  </a:lnTo>
                  <a:lnTo>
                    <a:pt x="3025" y="361"/>
                  </a:lnTo>
                  <a:lnTo>
                    <a:pt x="3004" y="393"/>
                  </a:lnTo>
                  <a:lnTo>
                    <a:pt x="2978" y="429"/>
                  </a:lnTo>
                  <a:lnTo>
                    <a:pt x="2948" y="468"/>
                  </a:lnTo>
                  <a:lnTo>
                    <a:pt x="2914" y="512"/>
                  </a:lnTo>
                  <a:lnTo>
                    <a:pt x="2876" y="561"/>
                  </a:lnTo>
                  <a:lnTo>
                    <a:pt x="2472" y="1078"/>
                  </a:lnTo>
                  <a:lnTo>
                    <a:pt x="2182" y="1078"/>
                  </a:lnTo>
                  <a:lnTo>
                    <a:pt x="2182" y="424"/>
                  </a:lnTo>
                  <a:lnTo>
                    <a:pt x="1784" y="1078"/>
                  </a:lnTo>
                  <a:lnTo>
                    <a:pt x="1518" y="1078"/>
                  </a:lnTo>
                  <a:lnTo>
                    <a:pt x="1518" y="234"/>
                  </a:lnTo>
                  <a:lnTo>
                    <a:pt x="1313" y="214"/>
                  </a:lnTo>
                  <a:lnTo>
                    <a:pt x="1313" y="118"/>
                  </a:lnTo>
                  <a:lnTo>
                    <a:pt x="1690" y="25"/>
                  </a:lnTo>
                  <a:lnTo>
                    <a:pt x="1832" y="25"/>
                  </a:lnTo>
                  <a:lnTo>
                    <a:pt x="1832" y="713"/>
                  </a:lnTo>
                  <a:lnTo>
                    <a:pt x="2247" y="25"/>
                  </a:lnTo>
                  <a:lnTo>
                    <a:pt x="2497" y="25"/>
                  </a:lnTo>
                  <a:lnTo>
                    <a:pt x="2497" y="822"/>
                  </a:lnTo>
                  <a:lnTo>
                    <a:pt x="2759" y="473"/>
                  </a:lnTo>
                  <a:lnTo>
                    <a:pt x="2759" y="62"/>
                  </a:lnTo>
                  <a:lnTo>
                    <a:pt x="2779" y="44"/>
                  </a:lnTo>
                  <a:lnTo>
                    <a:pt x="2806" y="27"/>
                  </a:lnTo>
                  <a:lnTo>
                    <a:pt x="2837" y="13"/>
                  </a:lnTo>
                  <a:lnTo>
                    <a:pt x="2872" y="4"/>
                  </a:lnTo>
                  <a:lnTo>
                    <a:pt x="291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grpSp>
      <p:sp>
        <p:nvSpPr>
          <p:cNvPr id="62" name="Title 1"/>
          <p:cNvSpPr>
            <a:spLocks noGrp="1"/>
          </p:cNvSpPr>
          <p:nvPr>
            <p:ph type="ctrTitle" hasCustomPrompt="1"/>
          </p:nvPr>
        </p:nvSpPr>
        <p:spPr bwMode="white">
          <a:xfrm>
            <a:off x="1895475" y="838200"/>
            <a:ext cx="5343525" cy="914400"/>
          </a:xfrm>
        </p:spPr>
        <p:txBody>
          <a:bodyPr anchor="t" anchorCtr="0">
            <a:noAutofit/>
          </a:bodyPr>
          <a:lstStyle>
            <a:lvl1pPr>
              <a:lnSpc>
                <a:spcPct val="90000"/>
              </a:lnSpc>
              <a:defRPr sz="3200" b="1" i="1" baseline="0">
                <a:solidFill>
                  <a:schemeClr val="bg1"/>
                </a:solidFill>
              </a:defRPr>
            </a:lvl1pPr>
          </a:lstStyle>
          <a:p>
            <a:r>
              <a:rPr lang="en-US" noProof="0" dirty="0" smtClean="0"/>
              <a:t>Click to add the presentation’s main title</a:t>
            </a:r>
            <a:endParaRPr lang="en-US" noProof="0" dirty="0"/>
          </a:p>
        </p:txBody>
      </p:sp>
      <p:sp>
        <p:nvSpPr>
          <p:cNvPr id="63" name="Subtitle 2"/>
          <p:cNvSpPr>
            <a:spLocks noGrp="1"/>
          </p:cNvSpPr>
          <p:nvPr>
            <p:ph type="subTitle" idx="1" hasCustomPrompt="1"/>
          </p:nvPr>
        </p:nvSpPr>
        <p:spPr bwMode="white">
          <a:xfrm>
            <a:off x="1895475" y="1828799"/>
            <a:ext cx="5343525" cy="914401"/>
          </a:xfrm>
        </p:spPr>
        <p:txBody>
          <a:bodyPr>
            <a:noAutofit/>
          </a:bodyPr>
          <a:lstStyle>
            <a:lvl1pPr marL="0" indent="0" algn="l">
              <a:lnSpc>
                <a:spcPct val="90000"/>
              </a:lnSpc>
              <a:spcAft>
                <a:spcPts val="0"/>
              </a:spcAft>
              <a:buNone/>
              <a:defRPr sz="2400" baseline="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dirty="0" smtClean="0"/>
              <a:t>Subtitle and date (move higher if title is only one line)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Content: One">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defRPr sz="2400"/>
            </a:lvl1pPr>
          </a:lstStyle>
          <a:p>
            <a:r>
              <a:rPr lang="en-US" noProof="0" smtClean="0"/>
              <a:t>Click to edit Master title style</a:t>
            </a:r>
            <a:endParaRPr lang="en-US" noProof="0" dirty="0"/>
          </a:p>
        </p:txBody>
      </p:sp>
      <p:sp>
        <p:nvSpPr>
          <p:cNvPr id="31" name="Content Placeholder 26"/>
          <p:cNvSpPr>
            <a:spLocks noGrp="1"/>
          </p:cNvSpPr>
          <p:nvPr>
            <p:ph sz="quarter" idx="15"/>
          </p:nvPr>
        </p:nvSpPr>
        <p:spPr>
          <a:xfrm>
            <a:off x="533400" y="1762791"/>
            <a:ext cx="8077200" cy="1692771"/>
          </a:xfrm>
        </p:spPr>
        <p:txBody>
          <a:bodyPr wrap="square">
            <a:spAutoFit/>
          </a:bodyPr>
          <a:lstStyle>
            <a:lvl1pPr marL="0" indent="0">
              <a:spcAft>
                <a:spcPts val="900"/>
              </a:spcAft>
              <a:defRPr sz="1600" baseline="0"/>
            </a:lvl1pPr>
            <a:lvl2pPr marL="225425" indent="-225425">
              <a:spcAft>
                <a:spcPts val="900"/>
              </a:spcAft>
              <a:defRPr sz="1600"/>
            </a:lvl2pPr>
            <a:lvl3pPr marL="457200" indent="-228600">
              <a:spcAft>
                <a:spcPts val="900"/>
              </a:spcAft>
              <a:defRPr sz="1600"/>
            </a:lvl3pPr>
            <a:lvl4pPr marL="688975" indent="-227013">
              <a:spcAft>
                <a:spcPts val="900"/>
              </a:spcAft>
              <a:defRPr sz="1600"/>
            </a:lvl4pPr>
            <a:lvl5pPr marL="914400" indent="-228600">
              <a:spcAft>
                <a:spcPts val="900"/>
              </a:spcAft>
              <a:defRPr sz="16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cxnSp>
        <p:nvCxnSpPr>
          <p:cNvPr id="9" name="Shape 8"/>
          <p:cNvCxnSpPr/>
          <p:nvPr userDrawn="1"/>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Slide Number Placeholder 14"/>
          <p:cNvSpPr>
            <a:spLocks noGrp="1"/>
          </p:cNvSpPr>
          <p:nvPr>
            <p:ph type="sldNum" sz="quarter" idx="18"/>
          </p:nvPr>
        </p:nvSpPr>
        <p:spPr>
          <a:xfrm>
            <a:off x="7086600" y="6477000"/>
            <a:ext cx="1527048" cy="152400"/>
          </a:xfrm>
          <a:prstGeom prst="rect">
            <a:avLst/>
          </a:prstGeom>
        </p:spPr>
        <p:txBody>
          <a:bodyPr/>
          <a:lstStyle/>
          <a:p>
            <a:fld id="{0EB59224-DFAF-451D-8CBC-9A737B9002FD}" type="slidenum">
              <a:rPr lang="en-US" smtClean="0"/>
              <a:pPr/>
              <a:t>‹#›</a:t>
            </a:fld>
            <a:endParaRPr lang="en-US" dirty="0"/>
          </a:p>
        </p:txBody>
      </p:sp>
      <p:sp>
        <p:nvSpPr>
          <p:cNvPr id="7" name="PwCFirm"/>
          <p:cNvSpPr txBox="1"/>
          <p:nvPr userDrawn="1"/>
        </p:nvSpPr>
        <p:spPr>
          <a:xfrm>
            <a:off x="523208" y="6477001"/>
            <a:ext cx="6563391" cy="152400"/>
          </a:xfrm>
          <a:prstGeom prst="rect">
            <a:avLst/>
          </a:prstGeom>
          <a:noFill/>
        </p:spPr>
        <p:txBody>
          <a:bodyPr vert="horz" wrap="square" lIns="0" tIns="0" rIns="0" bIns="0" rtlCol="0">
            <a:noAutofit/>
          </a:bodyPr>
          <a:lstStyle/>
          <a:p>
            <a:pPr marL="0" marR="0" lvl="0" indent="-274320" algn="l" defTabSz="914400" rtl="0" eaLnBrk="1" fontAlgn="auto" latinLnBrk="0" hangingPunct="1">
              <a:lnSpc>
                <a:spcPct val="100000"/>
              </a:lnSpc>
              <a:spcBef>
                <a:spcPct val="0"/>
              </a:spcBef>
              <a:spcAft>
                <a:spcPct val="0"/>
              </a:spcAft>
              <a:buClrTx/>
              <a:buSzTx/>
              <a:buFontTx/>
              <a:buNone/>
              <a:tabLst/>
              <a:defRPr/>
            </a:pPr>
            <a:r>
              <a:rPr kumimoji="0" lang="en-US" sz="1000" b="1" i="0" u="none" baseline="0" dirty="0" smtClean="0">
                <a:effectLst/>
                <a:latin typeface="Arial"/>
              </a:rPr>
              <a:t>PwC</a:t>
            </a:r>
            <a:r>
              <a:rPr kumimoji="0" lang="en-US" sz="1000" b="1" i="0" u="none" baseline="0" dirty="0" smtClean="0">
                <a:solidFill>
                  <a:schemeClr val="tx2"/>
                </a:solidFill>
                <a:effectLst/>
                <a:latin typeface="Arial"/>
              </a:rPr>
              <a:t> </a:t>
            </a:r>
            <a:r>
              <a:rPr kumimoji="0" lang="en-US" sz="1000" b="0" i="0" u="none" baseline="0" dirty="0" smtClean="0">
                <a:solidFill>
                  <a:schemeClr val="tx2"/>
                </a:solidFill>
                <a:effectLst/>
                <a:latin typeface="Arial"/>
              </a:rPr>
              <a:t>|</a:t>
            </a:r>
            <a:r>
              <a:rPr kumimoji="0" lang="en-US" sz="1000" b="1" i="0" u="none" baseline="0" dirty="0" smtClean="0">
                <a:solidFill>
                  <a:schemeClr val="tx2"/>
                </a:solidFill>
                <a:effectLst/>
                <a:latin typeface="Arial"/>
              </a:rPr>
              <a:t> </a:t>
            </a:r>
            <a:r>
              <a:rPr lang="en-US" sz="1000" dirty="0" smtClean="0"/>
              <a:t>Getting started with data in excel</a:t>
            </a:r>
            <a:endParaRPr kumimoji="0" lang="en-US" sz="1000" b="0" i="0" u="none" baseline="0" dirty="0" smtClean="0">
              <a:effectLst/>
              <a:latin typeface="+mn-lt"/>
            </a:endParaRPr>
          </a:p>
        </p:txBody>
      </p:sp>
    </p:spTree>
    <p:extLst>
      <p:ext uri="{BB962C8B-B14F-4D97-AF65-F5344CB8AC3E}">
        <p14:creationId xmlns:p14="http://schemas.microsoft.com/office/powerpoint/2010/main" val="527978428"/>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ver Slide: Picture">
    <p:spTree>
      <p:nvGrpSpPr>
        <p:cNvPr id="1" name=""/>
        <p:cNvGrpSpPr/>
        <p:nvPr/>
      </p:nvGrpSpPr>
      <p:grpSpPr>
        <a:xfrm>
          <a:off x="0" y="0"/>
          <a:ext cx="0" cy="0"/>
          <a:chOff x="0" y="0"/>
          <a:chExt cx="0" cy="0"/>
        </a:xfrm>
      </p:grpSpPr>
      <p:grpSp>
        <p:nvGrpSpPr>
          <p:cNvPr id="22" name="Group 21"/>
          <p:cNvGrpSpPr/>
          <p:nvPr userDrawn="1"/>
        </p:nvGrpSpPr>
        <p:grpSpPr>
          <a:xfrm>
            <a:off x="1752601" y="-4761"/>
            <a:ext cx="7391400" cy="6176009"/>
            <a:chOff x="1752601" y="1"/>
            <a:chExt cx="7391400" cy="6176009"/>
          </a:xfrm>
        </p:grpSpPr>
        <p:sp>
          <p:nvSpPr>
            <p:cNvPr id="23" name="Rectangle 17"/>
            <p:cNvSpPr>
              <a:spLocks noChangeArrowheads="1"/>
            </p:cNvSpPr>
            <p:nvPr/>
          </p:nvSpPr>
          <p:spPr bwMode="gray">
            <a:xfrm>
              <a:off x="1752601" y="4195630"/>
              <a:ext cx="2286000" cy="1980380"/>
            </a:xfrm>
            <a:prstGeom prst="rect">
              <a:avLst/>
            </a:prstGeom>
            <a:solidFill>
              <a:srgbClr val="9A170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4" name="Rectangle 7"/>
            <p:cNvSpPr>
              <a:spLocks noChangeArrowheads="1"/>
            </p:cNvSpPr>
            <p:nvPr/>
          </p:nvSpPr>
          <p:spPr bwMode="gray">
            <a:xfrm>
              <a:off x="8229600" y="4038312"/>
              <a:ext cx="914401" cy="2137697"/>
            </a:xfrm>
            <a:prstGeom prst="rect">
              <a:avLst/>
            </a:prstGeom>
            <a:solidFill>
              <a:srgbClr val="F3BE2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5" name="Rectangle 8"/>
            <p:cNvSpPr>
              <a:spLocks noChangeArrowheads="1"/>
            </p:cNvSpPr>
            <p:nvPr/>
          </p:nvSpPr>
          <p:spPr bwMode="gray">
            <a:xfrm>
              <a:off x="7620001" y="2899976"/>
              <a:ext cx="729522" cy="1295653"/>
            </a:xfrm>
            <a:prstGeom prst="rect">
              <a:avLst/>
            </a:prstGeom>
            <a:solidFill>
              <a:srgbClr val="F3BC8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26" name="Rectangle 9"/>
            <p:cNvSpPr>
              <a:spLocks noChangeArrowheads="1"/>
            </p:cNvSpPr>
            <p:nvPr/>
          </p:nvSpPr>
          <p:spPr bwMode="gray">
            <a:xfrm>
              <a:off x="7620001" y="4038312"/>
              <a:ext cx="729521" cy="2137697"/>
            </a:xfrm>
            <a:prstGeom prst="rect">
              <a:avLst/>
            </a:prstGeom>
            <a:solidFill>
              <a:srgbClr val="E88C1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4" name="Rectangle 11"/>
            <p:cNvSpPr>
              <a:spLocks noChangeArrowheads="1"/>
            </p:cNvSpPr>
            <p:nvPr/>
          </p:nvSpPr>
          <p:spPr bwMode="gray">
            <a:xfrm>
              <a:off x="7239000" y="696094"/>
              <a:ext cx="473687" cy="2274966"/>
            </a:xfrm>
            <a:prstGeom prst="rect">
              <a:avLst/>
            </a:prstGeom>
            <a:solidFill>
              <a:srgbClr val="E669A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5" name="Rectangle 12"/>
            <p:cNvSpPr>
              <a:spLocks noChangeArrowheads="1"/>
            </p:cNvSpPr>
            <p:nvPr/>
          </p:nvSpPr>
          <p:spPr bwMode="gray">
            <a:xfrm>
              <a:off x="7239000" y="2899977"/>
              <a:ext cx="473687" cy="1295653"/>
            </a:xfrm>
            <a:prstGeom prst="rect">
              <a:avLst/>
            </a:prstGeom>
            <a:solidFill>
              <a:srgbClr val="DB4D5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6" name="Rectangle 13"/>
            <p:cNvSpPr>
              <a:spLocks noChangeArrowheads="1"/>
            </p:cNvSpPr>
            <p:nvPr/>
          </p:nvSpPr>
          <p:spPr bwMode="gray">
            <a:xfrm>
              <a:off x="7239000" y="4038312"/>
              <a:ext cx="473687" cy="2137697"/>
            </a:xfrm>
            <a:prstGeom prst="rect">
              <a:avLst/>
            </a:prstGeom>
            <a:solidFill>
              <a:srgbClr val="D13A0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7" name="Rectangle 14"/>
            <p:cNvSpPr>
              <a:spLocks noChangeArrowheads="1"/>
            </p:cNvSpPr>
            <p:nvPr/>
          </p:nvSpPr>
          <p:spPr bwMode="gray">
            <a:xfrm>
              <a:off x="1752601" y="659475"/>
              <a:ext cx="5622752" cy="2311585"/>
            </a:xfrm>
            <a:prstGeom prst="rect">
              <a:avLst/>
            </a:prstGeom>
            <a:solidFill>
              <a:srgbClr val="D740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8" name="Rectangle 15"/>
            <p:cNvSpPr>
              <a:spLocks noChangeArrowheads="1"/>
            </p:cNvSpPr>
            <p:nvPr/>
          </p:nvSpPr>
          <p:spPr bwMode="gray">
            <a:xfrm>
              <a:off x="1752601" y="2899977"/>
              <a:ext cx="5622752" cy="1295653"/>
            </a:xfrm>
            <a:prstGeom prst="rect">
              <a:avLst/>
            </a:prstGeom>
            <a:solidFill>
              <a:srgbClr val="CD2F1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39" name="Freeform 16"/>
            <p:cNvSpPr>
              <a:spLocks/>
            </p:cNvSpPr>
            <p:nvPr/>
          </p:nvSpPr>
          <p:spPr bwMode="gray">
            <a:xfrm>
              <a:off x="1752601" y="4038312"/>
              <a:ext cx="5622752" cy="2137697"/>
            </a:xfrm>
            <a:custGeom>
              <a:avLst/>
              <a:gdLst/>
              <a:ahLst/>
              <a:cxnLst>
                <a:cxn ang="0">
                  <a:pos x="0" y="0"/>
                </a:cxn>
                <a:cxn ang="0">
                  <a:pos x="3567" y="0"/>
                </a:cxn>
                <a:cxn ang="0">
                  <a:pos x="3567" y="1340"/>
                </a:cxn>
                <a:cxn ang="0">
                  <a:pos x="1372" y="1340"/>
                </a:cxn>
                <a:cxn ang="0">
                  <a:pos x="1372" y="181"/>
                </a:cxn>
                <a:cxn ang="0">
                  <a:pos x="0" y="181"/>
                </a:cxn>
                <a:cxn ang="0">
                  <a:pos x="0" y="0"/>
                </a:cxn>
              </a:cxnLst>
              <a:rect l="0" t="0" r="r" b="b"/>
              <a:pathLst>
                <a:path w="3567" h="1340">
                  <a:moveTo>
                    <a:pt x="0" y="0"/>
                  </a:moveTo>
                  <a:lnTo>
                    <a:pt x="3567" y="0"/>
                  </a:lnTo>
                  <a:lnTo>
                    <a:pt x="3567" y="1340"/>
                  </a:lnTo>
                  <a:lnTo>
                    <a:pt x="1372" y="1340"/>
                  </a:lnTo>
                  <a:lnTo>
                    <a:pt x="1372" y="181"/>
                  </a:lnTo>
                  <a:lnTo>
                    <a:pt x="0" y="181"/>
                  </a:lnTo>
                  <a:lnTo>
                    <a:pt x="0" y="0"/>
                  </a:lnTo>
                  <a:close/>
                </a:path>
              </a:pathLst>
            </a:custGeom>
            <a:solidFill>
              <a:srgbClr val="C4230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45" name="Rectangle 10"/>
            <p:cNvSpPr>
              <a:spLocks noChangeArrowheads="1"/>
            </p:cNvSpPr>
            <p:nvPr/>
          </p:nvSpPr>
          <p:spPr bwMode="gray">
            <a:xfrm>
              <a:off x="1752601" y="1"/>
              <a:ext cx="5622752" cy="696094"/>
            </a:xfrm>
            <a:prstGeom prst="rect">
              <a:avLst/>
            </a:prstGeom>
            <a:solidFill>
              <a:srgbClr val="EE9C3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46" name="Text Placeholder 31"/>
          <p:cNvSpPr>
            <a:spLocks noGrp="1"/>
          </p:cNvSpPr>
          <p:nvPr>
            <p:ph type="body" sz="quarter" idx="10" hasCustomPrompt="1"/>
          </p:nvPr>
        </p:nvSpPr>
        <p:spPr bwMode="white">
          <a:xfrm>
            <a:off x="1895475" y="374904"/>
            <a:ext cx="4105656" cy="146304"/>
          </a:xfrm>
        </p:spPr>
        <p:txBody>
          <a:bodyPr/>
          <a:lstStyle>
            <a:lvl1pPr>
              <a:defRPr sz="1100">
                <a:solidFill>
                  <a:schemeClr val="bg1"/>
                </a:solidFill>
                <a:latin typeface="Arial" pitchFamily="34" charset="0"/>
                <a:cs typeface="Arial" pitchFamily="34" charset="0"/>
              </a:defRPr>
            </a:lvl1pPr>
            <a:lvl2pPr>
              <a:defRPr sz="1000">
                <a:solidFill>
                  <a:schemeClr val="bg1"/>
                </a:solidFill>
                <a:latin typeface="Arial" pitchFamily="34" charset="0"/>
                <a:cs typeface="Arial" pitchFamily="34" charset="0"/>
              </a:defRPr>
            </a:lvl2pPr>
            <a:lvl3pPr>
              <a:defRPr sz="1000">
                <a:solidFill>
                  <a:schemeClr val="bg1"/>
                </a:solidFill>
                <a:latin typeface="Arial" pitchFamily="34" charset="0"/>
                <a:cs typeface="Arial" pitchFamily="34" charset="0"/>
              </a:defRPr>
            </a:lvl3pPr>
            <a:lvl4pPr>
              <a:defRPr sz="1000">
                <a:solidFill>
                  <a:schemeClr val="bg1"/>
                </a:solidFill>
                <a:latin typeface="Arial" pitchFamily="34" charset="0"/>
                <a:cs typeface="Arial" pitchFamily="34" charset="0"/>
              </a:defRPr>
            </a:lvl4pPr>
            <a:lvl5pPr>
              <a:defRPr sz="1000">
                <a:solidFill>
                  <a:schemeClr val="bg1"/>
                </a:solidFill>
                <a:latin typeface="Arial" pitchFamily="34" charset="0"/>
                <a:cs typeface="Arial" pitchFamily="34" charset="0"/>
              </a:defRPr>
            </a:lvl5pPr>
          </a:lstStyle>
          <a:p>
            <a:pPr lvl="0"/>
            <a:r>
              <a:rPr lang="en-US" noProof="0" dirty="0" smtClean="0"/>
              <a:t>www.pwc.com</a:t>
            </a:r>
            <a:endParaRPr lang="en-US" noProof="0" dirty="0"/>
          </a:p>
        </p:txBody>
      </p:sp>
      <p:sp>
        <p:nvSpPr>
          <p:cNvPr id="47" name="Picture Placeholder 76"/>
          <p:cNvSpPr>
            <a:spLocks noGrp="1"/>
          </p:cNvSpPr>
          <p:nvPr>
            <p:ph type="pic" sz="quarter" idx="13"/>
          </p:nvPr>
        </p:nvSpPr>
        <p:spPr>
          <a:xfrm>
            <a:off x="1752600" y="2892834"/>
            <a:ext cx="6324600" cy="3279366"/>
          </a:xfrm>
        </p:spPr>
        <p:txBody>
          <a:bodyPr wrap="none">
            <a:noAutofit/>
          </a:bodyPr>
          <a:lstStyle>
            <a:lvl1pPr>
              <a:defRPr sz="1400"/>
            </a:lvl1pPr>
          </a:lstStyle>
          <a:p>
            <a:r>
              <a:rPr lang="en-US" noProof="0" smtClean="0"/>
              <a:t>Click icon to add picture</a:t>
            </a:r>
            <a:endParaRPr lang="en-US" noProof="0" dirty="0"/>
          </a:p>
        </p:txBody>
      </p:sp>
      <p:grpSp>
        <p:nvGrpSpPr>
          <p:cNvPr id="48" name="Group 47"/>
          <p:cNvGrpSpPr/>
          <p:nvPr userDrawn="1"/>
        </p:nvGrpSpPr>
        <p:grpSpPr>
          <a:xfrm>
            <a:off x="968592" y="6170991"/>
            <a:ext cx="914400" cy="533479"/>
            <a:chOff x="968592" y="6170991"/>
            <a:chExt cx="914400" cy="533479"/>
          </a:xfrm>
        </p:grpSpPr>
        <p:sp>
          <p:nvSpPr>
            <p:cNvPr id="49" name="Rectangle 37"/>
            <p:cNvSpPr>
              <a:spLocks noChangeArrowheads="1"/>
            </p:cNvSpPr>
            <p:nvPr userDrawn="1"/>
          </p:nvSpPr>
          <p:spPr bwMode="black">
            <a:xfrm>
              <a:off x="1524116" y="6170991"/>
              <a:ext cx="228600" cy="52646"/>
            </a:xfrm>
            <a:prstGeom prst="rect">
              <a:avLst/>
            </a:prstGeom>
            <a:solidFill>
              <a:srgbClr val="A1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50" name="Freeform 7"/>
            <p:cNvSpPr>
              <a:spLocks noEditPoints="1"/>
            </p:cNvSpPr>
            <p:nvPr userDrawn="1"/>
          </p:nvSpPr>
          <p:spPr bwMode="black">
            <a:xfrm>
              <a:off x="968592" y="6359814"/>
              <a:ext cx="914400" cy="344656"/>
            </a:xfrm>
            <a:custGeom>
              <a:avLst/>
              <a:gdLst/>
              <a:ahLst/>
              <a:cxnLst>
                <a:cxn ang="0">
                  <a:pos x="581" y="233"/>
                </a:cxn>
                <a:cxn ang="0">
                  <a:pos x="538" y="949"/>
                </a:cxn>
                <a:cxn ang="0">
                  <a:pos x="630" y="946"/>
                </a:cxn>
                <a:cxn ang="0">
                  <a:pos x="793" y="880"/>
                </a:cxn>
                <a:cxn ang="0">
                  <a:pos x="886" y="728"/>
                </a:cxn>
                <a:cxn ang="0">
                  <a:pos x="905" y="505"/>
                </a:cxn>
                <a:cxn ang="0">
                  <a:pos x="850" y="329"/>
                </a:cxn>
                <a:cxn ang="0">
                  <a:pos x="727" y="241"/>
                </a:cxn>
                <a:cxn ang="0">
                  <a:pos x="521" y="3"/>
                </a:cxn>
                <a:cxn ang="0">
                  <a:pos x="643" y="74"/>
                </a:cxn>
                <a:cxn ang="0">
                  <a:pos x="761" y="24"/>
                </a:cxn>
                <a:cxn ang="0">
                  <a:pos x="855" y="9"/>
                </a:cxn>
                <a:cxn ang="0">
                  <a:pos x="1026" y="40"/>
                </a:cxn>
                <a:cxn ang="0">
                  <a:pos x="1180" y="172"/>
                </a:cxn>
                <a:cxn ang="0">
                  <a:pos x="1265" y="383"/>
                </a:cxn>
                <a:cxn ang="0">
                  <a:pos x="1265" y="641"/>
                </a:cxn>
                <a:cxn ang="0">
                  <a:pos x="1175" y="857"/>
                </a:cxn>
                <a:cxn ang="0">
                  <a:pos x="1005" y="1006"/>
                </a:cxn>
                <a:cxn ang="0">
                  <a:pos x="766" y="1074"/>
                </a:cxn>
                <a:cxn ang="0">
                  <a:pos x="601" y="1074"/>
                </a:cxn>
                <a:cxn ang="0">
                  <a:pos x="692" y="1447"/>
                </a:cxn>
                <a:cxn ang="0">
                  <a:pos x="171" y="1408"/>
                </a:cxn>
                <a:cxn ang="0">
                  <a:pos x="413" y="3"/>
                </a:cxn>
                <a:cxn ang="0">
                  <a:pos x="3876" y="20"/>
                </a:cxn>
                <a:cxn ang="0">
                  <a:pos x="4036" y="100"/>
                </a:cxn>
                <a:cxn ang="0">
                  <a:pos x="4113" y="232"/>
                </a:cxn>
                <a:cxn ang="0">
                  <a:pos x="4091" y="362"/>
                </a:cxn>
                <a:cxn ang="0">
                  <a:pos x="3995" y="436"/>
                </a:cxn>
                <a:cxn ang="0">
                  <a:pos x="3859" y="438"/>
                </a:cxn>
                <a:cxn ang="0">
                  <a:pos x="3757" y="114"/>
                </a:cxn>
                <a:cxn ang="0">
                  <a:pos x="3597" y="187"/>
                </a:cxn>
                <a:cxn ang="0">
                  <a:pos x="3508" y="339"/>
                </a:cxn>
                <a:cxn ang="0">
                  <a:pos x="3489" y="565"/>
                </a:cxn>
                <a:cxn ang="0">
                  <a:pos x="3547" y="753"/>
                </a:cxn>
                <a:cxn ang="0">
                  <a:pos x="3668" y="869"/>
                </a:cxn>
                <a:cxn ang="0">
                  <a:pos x="3821" y="896"/>
                </a:cxn>
                <a:cxn ang="0">
                  <a:pos x="3931" y="872"/>
                </a:cxn>
                <a:cxn ang="0">
                  <a:pos x="4079" y="810"/>
                </a:cxn>
                <a:cxn ang="0">
                  <a:pos x="4016" y="1024"/>
                </a:cxn>
                <a:cxn ang="0">
                  <a:pos x="3830" y="1080"/>
                </a:cxn>
                <a:cxn ang="0">
                  <a:pos x="3651" y="1095"/>
                </a:cxn>
                <a:cxn ang="0">
                  <a:pos x="3426" y="1060"/>
                </a:cxn>
                <a:cxn ang="0">
                  <a:pos x="3255" y="947"/>
                </a:cxn>
                <a:cxn ang="0">
                  <a:pos x="3140" y="772"/>
                </a:cxn>
                <a:cxn ang="0">
                  <a:pos x="3101" y="561"/>
                </a:cxn>
                <a:cxn ang="0">
                  <a:pos x="3153" y="318"/>
                </a:cxn>
                <a:cxn ang="0">
                  <a:pos x="3293" y="135"/>
                </a:cxn>
                <a:cxn ang="0">
                  <a:pos x="3508" y="27"/>
                </a:cxn>
                <a:cxn ang="0">
                  <a:pos x="2910" y="0"/>
                </a:cxn>
                <a:cxn ang="0">
                  <a:pos x="3040" y="52"/>
                </a:cxn>
                <a:cxn ang="0">
                  <a:pos x="3093" y="178"/>
                </a:cxn>
                <a:cxn ang="0">
                  <a:pos x="3071" y="277"/>
                </a:cxn>
                <a:cxn ang="0">
                  <a:pos x="3004" y="393"/>
                </a:cxn>
                <a:cxn ang="0">
                  <a:pos x="2876" y="561"/>
                </a:cxn>
                <a:cxn ang="0">
                  <a:pos x="1784" y="1078"/>
                </a:cxn>
                <a:cxn ang="0">
                  <a:pos x="1313" y="118"/>
                </a:cxn>
                <a:cxn ang="0">
                  <a:pos x="2247" y="25"/>
                </a:cxn>
                <a:cxn ang="0">
                  <a:pos x="2759" y="62"/>
                </a:cxn>
                <a:cxn ang="0">
                  <a:pos x="2872" y="4"/>
                </a:cxn>
              </a:cxnLst>
              <a:rect l="0" t="0" r="r" b="b"/>
              <a:pathLst>
                <a:path w="4127" h="1544">
                  <a:moveTo>
                    <a:pt x="640" y="229"/>
                  </a:moveTo>
                  <a:lnTo>
                    <a:pt x="622" y="229"/>
                  </a:lnTo>
                  <a:lnTo>
                    <a:pt x="603" y="230"/>
                  </a:lnTo>
                  <a:lnTo>
                    <a:pt x="581" y="233"/>
                  </a:lnTo>
                  <a:lnTo>
                    <a:pt x="553" y="235"/>
                  </a:lnTo>
                  <a:lnTo>
                    <a:pt x="521" y="241"/>
                  </a:lnTo>
                  <a:lnTo>
                    <a:pt x="521" y="947"/>
                  </a:lnTo>
                  <a:lnTo>
                    <a:pt x="538" y="949"/>
                  </a:lnTo>
                  <a:lnTo>
                    <a:pt x="553" y="949"/>
                  </a:lnTo>
                  <a:lnTo>
                    <a:pt x="566" y="949"/>
                  </a:lnTo>
                  <a:lnTo>
                    <a:pt x="578" y="949"/>
                  </a:lnTo>
                  <a:lnTo>
                    <a:pt x="630" y="946"/>
                  </a:lnTo>
                  <a:lnTo>
                    <a:pt x="677" y="937"/>
                  </a:lnTo>
                  <a:lnTo>
                    <a:pt x="720" y="924"/>
                  </a:lnTo>
                  <a:lnTo>
                    <a:pt x="758" y="905"/>
                  </a:lnTo>
                  <a:lnTo>
                    <a:pt x="793" y="880"/>
                  </a:lnTo>
                  <a:lnTo>
                    <a:pt x="824" y="850"/>
                  </a:lnTo>
                  <a:lnTo>
                    <a:pt x="849" y="815"/>
                  </a:lnTo>
                  <a:lnTo>
                    <a:pt x="870" y="775"/>
                  </a:lnTo>
                  <a:lnTo>
                    <a:pt x="886" y="728"/>
                  </a:lnTo>
                  <a:lnTo>
                    <a:pt x="897" y="678"/>
                  </a:lnTo>
                  <a:lnTo>
                    <a:pt x="905" y="622"/>
                  </a:lnTo>
                  <a:lnTo>
                    <a:pt x="907" y="561"/>
                  </a:lnTo>
                  <a:lnTo>
                    <a:pt x="905" y="505"/>
                  </a:lnTo>
                  <a:lnTo>
                    <a:pt x="897" y="452"/>
                  </a:lnTo>
                  <a:lnTo>
                    <a:pt x="886" y="407"/>
                  </a:lnTo>
                  <a:lnTo>
                    <a:pt x="870" y="366"/>
                  </a:lnTo>
                  <a:lnTo>
                    <a:pt x="850" y="329"/>
                  </a:lnTo>
                  <a:lnTo>
                    <a:pt x="826" y="299"/>
                  </a:lnTo>
                  <a:lnTo>
                    <a:pt x="797" y="274"/>
                  </a:lnTo>
                  <a:lnTo>
                    <a:pt x="763" y="254"/>
                  </a:lnTo>
                  <a:lnTo>
                    <a:pt x="727" y="241"/>
                  </a:lnTo>
                  <a:lnTo>
                    <a:pt x="686" y="232"/>
                  </a:lnTo>
                  <a:lnTo>
                    <a:pt x="640" y="229"/>
                  </a:lnTo>
                  <a:close/>
                  <a:moveTo>
                    <a:pt x="413" y="3"/>
                  </a:moveTo>
                  <a:lnTo>
                    <a:pt x="521" y="3"/>
                  </a:lnTo>
                  <a:lnTo>
                    <a:pt x="521" y="143"/>
                  </a:lnTo>
                  <a:lnTo>
                    <a:pt x="566" y="117"/>
                  </a:lnTo>
                  <a:lnTo>
                    <a:pt x="607" y="93"/>
                  </a:lnTo>
                  <a:lnTo>
                    <a:pt x="643" y="74"/>
                  </a:lnTo>
                  <a:lnTo>
                    <a:pt x="677" y="57"/>
                  </a:lnTo>
                  <a:lnTo>
                    <a:pt x="707" y="44"/>
                  </a:lnTo>
                  <a:lnTo>
                    <a:pt x="735" y="33"/>
                  </a:lnTo>
                  <a:lnTo>
                    <a:pt x="761" y="24"/>
                  </a:lnTo>
                  <a:lnTo>
                    <a:pt x="785" y="18"/>
                  </a:lnTo>
                  <a:lnTo>
                    <a:pt x="809" y="13"/>
                  </a:lnTo>
                  <a:lnTo>
                    <a:pt x="831" y="10"/>
                  </a:lnTo>
                  <a:lnTo>
                    <a:pt x="855" y="9"/>
                  </a:lnTo>
                  <a:lnTo>
                    <a:pt x="879" y="8"/>
                  </a:lnTo>
                  <a:lnTo>
                    <a:pt x="931" y="12"/>
                  </a:lnTo>
                  <a:lnTo>
                    <a:pt x="980" y="23"/>
                  </a:lnTo>
                  <a:lnTo>
                    <a:pt x="1026" y="40"/>
                  </a:lnTo>
                  <a:lnTo>
                    <a:pt x="1070" y="64"/>
                  </a:lnTo>
                  <a:lnTo>
                    <a:pt x="1110" y="94"/>
                  </a:lnTo>
                  <a:lnTo>
                    <a:pt x="1148" y="130"/>
                  </a:lnTo>
                  <a:lnTo>
                    <a:pt x="1180" y="172"/>
                  </a:lnTo>
                  <a:lnTo>
                    <a:pt x="1209" y="218"/>
                  </a:lnTo>
                  <a:lnTo>
                    <a:pt x="1233" y="268"/>
                  </a:lnTo>
                  <a:lnTo>
                    <a:pt x="1252" y="324"/>
                  </a:lnTo>
                  <a:lnTo>
                    <a:pt x="1265" y="383"/>
                  </a:lnTo>
                  <a:lnTo>
                    <a:pt x="1274" y="446"/>
                  </a:lnTo>
                  <a:lnTo>
                    <a:pt x="1278" y="512"/>
                  </a:lnTo>
                  <a:lnTo>
                    <a:pt x="1274" y="578"/>
                  </a:lnTo>
                  <a:lnTo>
                    <a:pt x="1265" y="641"/>
                  </a:lnTo>
                  <a:lnTo>
                    <a:pt x="1252" y="701"/>
                  </a:lnTo>
                  <a:lnTo>
                    <a:pt x="1232" y="756"/>
                  </a:lnTo>
                  <a:lnTo>
                    <a:pt x="1205" y="809"/>
                  </a:lnTo>
                  <a:lnTo>
                    <a:pt x="1175" y="857"/>
                  </a:lnTo>
                  <a:lnTo>
                    <a:pt x="1140" y="901"/>
                  </a:lnTo>
                  <a:lnTo>
                    <a:pt x="1099" y="941"/>
                  </a:lnTo>
                  <a:lnTo>
                    <a:pt x="1054" y="976"/>
                  </a:lnTo>
                  <a:lnTo>
                    <a:pt x="1005" y="1006"/>
                  </a:lnTo>
                  <a:lnTo>
                    <a:pt x="951" y="1031"/>
                  </a:lnTo>
                  <a:lnTo>
                    <a:pt x="894" y="1051"/>
                  </a:lnTo>
                  <a:lnTo>
                    <a:pt x="831" y="1065"/>
                  </a:lnTo>
                  <a:lnTo>
                    <a:pt x="766" y="1074"/>
                  </a:lnTo>
                  <a:lnTo>
                    <a:pt x="696" y="1078"/>
                  </a:lnTo>
                  <a:lnTo>
                    <a:pt x="670" y="1078"/>
                  </a:lnTo>
                  <a:lnTo>
                    <a:pt x="637" y="1076"/>
                  </a:lnTo>
                  <a:lnTo>
                    <a:pt x="601" y="1074"/>
                  </a:lnTo>
                  <a:lnTo>
                    <a:pt x="561" y="1071"/>
                  </a:lnTo>
                  <a:lnTo>
                    <a:pt x="521" y="1068"/>
                  </a:lnTo>
                  <a:lnTo>
                    <a:pt x="521" y="1408"/>
                  </a:lnTo>
                  <a:lnTo>
                    <a:pt x="692" y="1447"/>
                  </a:lnTo>
                  <a:lnTo>
                    <a:pt x="692" y="1544"/>
                  </a:lnTo>
                  <a:lnTo>
                    <a:pt x="18" y="1544"/>
                  </a:lnTo>
                  <a:lnTo>
                    <a:pt x="18" y="1447"/>
                  </a:lnTo>
                  <a:lnTo>
                    <a:pt x="171" y="1408"/>
                  </a:lnTo>
                  <a:lnTo>
                    <a:pt x="171" y="229"/>
                  </a:lnTo>
                  <a:lnTo>
                    <a:pt x="0" y="229"/>
                  </a:lnTo>
                  <a:lnTo>
                    <a:pt x="0" y="128"/>
                  </a:lnTo>
                  <a:lnTo>
                    <a:pt x="413" y="3"/>
                  </a:lnTo>
                  <a:close/>
                  <a:moveTo>
                    <a:pt x="3711" y="0"/>
                  </a:moveTo>
                  <a:lnTo>
                    <a:pt x="3770" y="3"/>
                  </a:lnTo>
                  <a:lnTo>
                    <a:pt x="3825" y="9"/>
                  </a:lnTo>
                  <a:lnTo>
                    <a:pt x="3876" y="20"/>
                  </a:lnTo>
                  <a:lnTo>
                    <a:pt x="3923" y="34"/>
                  </a:lnTo>
                  <a:lnTo>
                    <a:pt x="3965" y="53"/>
                  </a:lnTo>
                  <a:lnTo>
                    <a:pt x="4004" y="75"/>
                  </a:lnTo>
                  <a:lnTo>
                    <a:pt x="4036" y="100"/>
                  </a:lnTo>
                  <a:lnTo>
                    <a:pt x="4064" y="129"/>
                  </a:lnTo>
                  <a:lnTo>
                    <a:pt x="4086" y="160"/>
                  </a:lnTo>
                  <a:lnTo>
                    <a:pt x="4103" y="194"/>
                  </a:lnTo>
                  <a:lnTo>
                    <a:pt x="4113" y="232"/>
                  </a:lnTo>
                  <a:lnTo>
                    <a:pt x="4117" y="271"/>
                  </a:lnTo>
                  <a:lnTo>
                    <a:pt x="4114" y="304"/>
                  </a:lnTo>
                  <a:lnTo>
                    <a:pt x="4105" y="334"/>
                  </a:lnTo>
                  <a:lnTo>
                    <a:pt x="4091" y="362"/>
                  </a:lnTo>
                  <a:lnTo>
                    <a:pt x="4074" y="387"/>
                  </a:lnTo>
                  <a:lnTo>
                    <a:pt x="4051" y="407"/>
                  </a:lnTo>
                  <a:lnTo>
                    <a:pt x="4025" y="423"/>
                  </a:lnTo>
                  <a:lnTo>
                    <a:pt x="3995" y="436"/>
                  </a:lnTo>
                  <a:lnTo>
                    <a:pt x="3961" y="443"/>
                  </a:lnTo>
                  <a:lnTo>
                    <a:pt x="3925" y="446"/>
                  </a:lnTo>
                  <a:lnTo>
                    <a:pt x="3891" y="444"/>
                  </a:lnTo>
                  <a:lnTo>
                    <a:pt x="3859" y="438"/>
                  </a:lnTo>
                  <a:lnTo>
                    <a:pt x="3826" y="428"/>
                  </a:lnTo>
                  <a:lnTo>
                    <a:pt x="3792" y="413"/>
                  </a:lnTo>
                  <a:lnTo>
                    <a:pt x="3757" y="394"/>
                  </a:lnTo>
                  <a:lnTo>
                    <a:pt x="3757" y="114"/>
                  </a:lnTo>
                  <a:lnTo>
                    <a:pt x="3711" y="125"/>
                  </a:lnTo>
                  <a:lnTo>
                    <a:pt x="3668" y="140"/>
                  </a:lnTo>
                  <a:lnTo>
                    <a:pt x="3631" y="162"/>
                  </a:lnTo>
                  <a:lnTo>
                    <a:pt x="3597" y="187"/>
                  </a:lnTo>
                  <a:lnTo>
                    <a:pt x="3568" y="218"/>
                  </a:lnTo>
                  <a:lnTo>
                    <a:pt x="3543" y="253"/>
                  </a:lnTo>
                  <a:lnTo>
                    <a:pt x="3523" y="294"/>
                  </a:lnTo>
                  <a:lnTo>
                    <a:pt x="3508" y="339"/>
                  </a:lnTo>
                  <a:lnTo>
                    <a:pt x="3497" y="391"/>
                  </a:lnTo>
                  <a:lnTo>
                    <a:pt x="3489" y="447"/>
                  </a:lnTo>
                  <a:lnTo>
                    <a:pt x="3487" y="507"/>
                  </a:lnTo>
                  <a:lnTo>
                    <a:pt x="3489" y="565"/>
                  </a:lnTo>
                  <a:lnTo>
                    <a:pt x="3497" y="617"/>
                  </a:lnTo>
                  <a:lnTo>
                    <a:pt x="3509" y="667"/>
                  </a:lnTo>
                  <a:lnTo>
                    <a:pt x="3526" y="712"/>
                  </a:lnTo>
                  <a:lnTo>
                    <a:pt x="3547" y="753"/>
                  </a:lnTo>
                  <a:lnTo>
                    <a:pt x="3571" y="790"/>
                  </a:lnTo>
                  <a:lnTo>
                    <a:pt x="3600" y="821"/>
                  </a:lnTo>
                  <a:lnTo>
                    <a:pt x="3632" y="847"/>
                  </a:lnTo>
                  <a:lnTo>
                    <a:pt x="3668" y="869"/>
                  </a:lnTo>
                  <a:lnTo>
                    <a:pt x="3707" y="885"/>
                  </a:lnTo>
                  <a:lnTo>
                    <a:pt x="3750" y="894"/>
                  </a:lnTo>
                  <a:lnTo>
                    <a:pt x="3795" y="897"/>
                  </a:lnTo>
                  <a:lnTo>
                    <a:pt x="3821" y="896"/>
                  </a:lnTo>
                  <a:lnTo>
                    <a:pt x="3847" y="894"/>
                  </a:lnTo>
                  <a:lnTo>
                    <a:pt x="3874" y="889"/>
                  </a:lnTo>
                  <a:lnTo>
                    <a:pt x="3901" y="881"/>
                  </a:lnTo>
                  <a:lnTo>
                    <a:pt x="3931" y="872"/>
                  </a:lnTo>
                  <a:lnTo>
                    <a:pt x="3964" y="861"/>
                  </a:lnTo>
                  <a:lnTo>
                    <a:pt x="3999" y="846"/>
                  </a:lnTo>
                  <a:lnTo>
                    <a:pt x="4036" y="830"/>
                  </a:lnTo>
                  <a:lnTo>
                    <a:pt x="4079" y="810"/>
                  </a:lnTo>
                  <a:lnTo>
                    <a:pt x="4127" y="787"/>
                  </a:lnTo>
                  <a:lnTo>
                    <a:pt x="4127" y="976"/>
                  </a:lnTo>
                  <a:lnTo>
                    <a:pt x="4069" y="1001"/>
                  </a:lnTo>
                  <a:lnTo>
                    <a:pt x="4016" y="1024"/>
                  </a:lnTo>
                  <a:lnTo>
                    <a:pt x="3966" y="1041"/>
                  </a:lnTo>
                  <a:lnTo>
                    <a:pt x="3919" y="1058"/>
                  </a:lnTo>
                  <a:lnTo>
                    <a:pt x="3874" y="1070"/>
                  </a:lnTo>
                  <a:lnTo>
                    <a:pt x="3830" y="1080"/>
                  </a:lnTo>
                  <a:lnTo>
                    <a:pt x="3786" y="1086"/>
                  </a:lnTo>
                  <a:lnTo>
                    <a:pt x="3742" y="1091"/>
                  </a:lnTo>
                  <a:lnTo>
                    <a:pt x="3697" y="1094"/>
                  </a:lnTo>
                  <a:lnTo>
                    <a:pt x="3651" y="1095"/>
                  </a:lnTo>
                  <a:lnTo>
                    <a:pt x="3588" y="1093"/>
                  </a:lnTo>
                  <a:lnTo>
                    <a:pt x="3530" y="1086"/>
                  </a:lnTo>
                  <a:lnTo>
                    <a:pt x="3476" y="1075"/>
                  </a:lnTo>
                  <a:lnTo>
                    <a:pt x="3426" y="1060"/>
                  </a:lnTo>
                  <a:lnTo>
                    <a:pt x="3378" y="1039"/>
                  </a:lnTo>
                  <a:lnTo>
                    <a:pt x="3334" y="1014"/>
                  </a:lnTo>
                  <a:lnTo>
                    <a:pt x="3294" y="984"/>
                  </a:lnTo>
                  <a:lnTo>
                    <a:pt x="3255" y="947"/>
                  </a:lnTo>
                  <a:lnTo>
                    <a:pt x="3219" y="907"/>
                  </a:lnTo>
                  <a:lnTo>
                    <a:pt x="3188" y="865"/>
                  </a:lnTo>
                  <a:lnTo>
                    <a:pt x="3162" y="820"/>
                  </a:lnTo>
                  <a:lnTo>
                    <a:pt x="3140" y="772"/>
                  </a:lnTo>
                  <a:lnTo>
                    <a:pt x="3124" y="722"/>
                  </a:lnTo>
                  <a:lnTo>
                    <a:pt x="3111" y="670"/>
                  </a:lnTo>
                  <a:lnTo>
                    <a:pt x="3104" y="616"/>
                  </a:lnTo>
                  <a:lnTo>
                    <a:pt x="3101" y="561"/>
                  </a:lnTo>
                  <a:lnTo>
                    <a:pt x="3105" y="494"/>
                  </a:lnTo>
                  <a:lnTo>
                    <a:pt x="3115" y="433"/>
                  </a:lnTo>
                  <a:lnTo>
                    <a:pt x="3130" y="373"/>
                  </a:lnTo>
                  <a:lnTo>
                    <a:pt x="3153" y="318"/>
                  </a:lnTo>
                  <a:lnTo>
                    <a:pt x="3179" y="267"/>
                  </a:lnTo>
                  <a:lnTo>
                    <a:pt x="3213" y="219"/>
                  </a:lnTo>
                  <a:lnTo>
                    <a:pt x="3250" y="175"/>
                  </a:lnTo>
                  <a:lnTo>
                    <a:pt x="3293" y="135"/>
                  </a:lnTo>
                  <a:lnTo>
                    <a:pt x="3341" y="102"/>
                  </a:lnTo>
                  <a:lnTo>
                    <a:pt x="3392" y="72"/>
                  </a:lnTo>
                  <a:lnTo>
                    <a:pt x="3448" y="47"/>
                  </a:lnTo>
                  <a:lnTo>
                    <a:pt x="3508" y="27"/>
                  </a:lnTo>
                  <a:lnTo>
                    <a:pt x="3573" y="12"/>
                  </a:lnTo>
                  <a:lnTo>
                    <a:pt x="3640" y="3"/>
                  </a:lnTo>
                  <a:lnTo>
                    <a:pt x="3711" y="0"/>
                  </a:lnTo>
                  <a:close/>
                  <a:moveTo>
                    <a:pt x="2910" y="0"/>
                  </a:moveTo>
                  <a:lnTo>
                    <a:pt x="2948" y="4"/>
                  </a:lnTo>
                  <a:lnTo>
                    <a:pt x="2983" y="14"/>
                  </a:lnTo>
                  <a:lnTo>
                    <a:pt x="3014" y="30"/>
                  </a:lnTo>
                  <a:lnTo>
                    <a:pt x="3040" y="52"/>
                  </a:lnTo>
                  <a:lnTo>
                    <a:pt x="3063" y="78"/>
                  </a:lnTo>
                  <a:lnTo>
                    <a:pt x="3079" y="109"/>
                  </a:lnTo>
                  <a:lnTo>
                    <a:pt x="3089" y="142"/>
                  </a:lnTo>
                  <a:lnTo>
                    <a:pt x="3093" y="178"/>
                  </a:lnTo>
                  <a:lnTo>
                    <a:pt x="3091" y="203"/>
                  </a:lnTo>
                  <a:lnTo>
                    <a:pt x="3088" y="227"/>
                  </a:lnTo>
                  <a:lnTo>
                    <a:pt x="3081" y="252"/>
                  </a:lnTo>
                  <a:lnTo>
                    <a:pt x="3071" y="277"/>
                  </a:lnTo>
                  <a:lnTo>
                    <a:pt x="3060" y="303"/>
                  </a:lnTo>
                  <a:lnTo>
                    <a:pt x="3044" y="331"/>
                  </a:lnTo>
                  <a:lnTo>
                    <a:pt x="3025" y="361"/>
                  </a:lnTo>
                  <a:lnTo>
                    <a:pt x="3004" y="393"/>
                  </a:lnTo>
                  <a:lnTo>
                    <a:pt x="2978" y="429"/>
                  </a:lnTo>
                  <a:lnTo>
                    <a:pt x="2948" y="468"/>
                  </a:lnTo>
                  <a:lnTo>
                    <a:pt x="2914" y="512"/>
                  </a:lnTo>
                  <a:lnTo>
                    <a:pt x="2876" y="561"/>
                  </a:lnTo>
                  <a:lnTo>
                    <a:pt x="2472" y="1078"/>
                  </a:lnTo>
                  <a:lnTo>
                    <a:pt x="2182" y="1078"/>
                  </a:lnTo>
                  <a:lnTo>
                    <a:pt x="2182" y="424"/>
                  </a:lnTo>
                  <a:lnTo>
                    <a:pt x="1784" y="1078"/>
                  </a:lnTo>
                  <a:lnTo>
                    <a:pt x="1518" y="1078"/>
                  </a:lnTo>
                  <a:lnTo>
                    <a:pt x="1518" y="234"/>
                  </a:lnTo>
                  <a:lnTo>
                    <a:pt x="1313" y="214"/>
                  </a:lnTo>
                  <a:lnTo>
                    <a:pt x="1313" y="118"/>
                  </a:lnTo>
                  <a:lnTo>
                    <a:pt x="1690" y="25"/>
                  </a:lnTo>
                  <a:lnTo>
                    <a:pt x="1832" y="25"/>
                  </a:lnTo>
                  <a:lnTo>
                    <a:pt x="1832" y="713"/>
                  </a:lnTo>
                  <a:lnTo>
                    <a:pt x="2247" y="25"/>
                  </a:lnTo>
                  <a:lnTo>
                    <a:pt x="2497" y="25"/>
                  </a:lnTo>
                  <a:lnTo>
                    <a:pt x="2497" y="822"/>
                  </a:lnTo>
                  <a:lnTo>
                    <a:pt x="2759" y="473"/>
                  </a:lnTo>
                  <a:lnTo>
                    <a:pt x="2759" y="62"/>
                  </a:lnTo>
                  <a:lnTo>
                    <a:pt x="2779" y="44"/>
                  </a:lnTo>
                  <a:lnTo>
                    <a:pt x="2806" y="27"/>
                  </a:lnTo>
                  <a:lnTo>
                    <a:pt x="2837" y="13"/>
                  </a:lnTo>
                  <a:lnTo>
                    <a:pt x="2872" y="4"/>
                  </a:lnTo>
                  <a:lnTo>
                    <a:pt x="291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grpSp>
      <p:sp>
        <p:nvSpPr>
          <p:cNvPr id="51" name="Title 1"/>
          <p:cNvSpPr>
            <a:spLocks noGrp="1"/>
          </p:cNvSpPr>
          <p:nvPr>
            <p:ph type="ctrTitle" hasCustomPrompt="1"/>
          </p:nvPr>
        </p:nvSpPr>
        <p:spPr bwMode="white">
          <a:xfrm>
            <a:off x="1895475" y="838200"/>
            <a:ext cx="5343525" cy="914400"/>
          </a:xfrm>
        </p:spPr>
        <p:txBody>
          <a:bodyPr anchor="t" anchorCtr="0">
            <a:noAutofit/>
          </a:bodyPr>
          <a:lstStyle>
            <a:lvl1pPr>
              <a:lnSpc>
                <a:spcPct val="90000"/>
              </a:lnSpc>
              <a:defRPr sz="3200" b="1" i="1" baseline="0">
                <a:solidFill>
                  <a:schemeClr val="bg1"/>
                </a:solidFill>
              </a:defRPr>
            </a:lvl1pPr>
          </a:lstStyle>
          <a:p>
            <a:r>
              <a:rPr lang="en-US" noProof="0" dirty="0" smtClean="0"/>
              <a:t>Click to add the presentation’s main title</a:t>
            </a:r>
            <a:endParaRPr lang="en-US" noProof="0" dirty="0"/>
          </a:p>
        </p:txBody>
      </p:sp>
      <p:sp>
        <p:nvSpPr>
          <p:cNvPr id="52" name="Subtitle 2"/>
          <p:cNvSpPr>
            <a:spLocks noGrp="1"/>
          </p:cNvSpPr>
          <p:nvPr>
            <p:ph type="subTitle" idx="1" hasCustomPrompt="1"/>
          </p:nvPr>
        </p:nvSpPr>
        <p:spPr bwMode="white">
          <a:xfrm>
            <a:off x="1895475" y="1828799"/>
            <a:ext cx="5343525" cy="914401"/>
          </a:xfrm>
        </p:spPr>
        <p:txBody>
          <a:bodyPr>
            <a:noAutofit/>
          </a:bodyPr>
          <a:lstStyle>
            <a:lvl1pPr marL="0" indent="0" algn="l">
              <a:lnSpc>
                <a:spcPct val="90000"/>
              </a:lnSpc>
              <a:spcAft>
                <a:spcPts val="0"/>
              </a:spcAft>
              <a:buNone/>
              <a:defRPr sz="2400" baseline="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dirty="0" smtClean="0"/>
              <a:t>Subtitle and date (move higher if title is only one line)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ver Slide: Colour">
    <p:spTree>
      <p:nvGrpSpPr>
        <p:cNvPr id="1" name=""/>
        <p:cNvGrpSpPr/>
        <p:nvPr/>
      </p:nvGrpSpPr>
      <p:grpSpPr>
        <a:xfrm>
          <a:off x="0" y="0"/>
          <a:ext cx="0" cy="0"/>
          <a:chOff x="0" y="0"/>
          <a:chExt cx="0" cy="0"/>
        </a:xfrm>
      </p:grpSpPr>
      <p:sp>
        <p:nvSpPr>
          <p:cNvPr id="14" name="Rectangle 649"/>
          <p:cNvSpPr>
            <a:spLocks noChangeArrowheads="1"/>
          </p:cNvSpPr>
          <p:nvPr userDrawn="1"/>
        </p:nvSpPr>
        <p:spPr bwMode="gray">
          <a:xfrm>
            <a:off x="7367588" y="693739"/>
            <a:ext cx="1776412" cy="5478462"/>
          </a:xfrm>
          <a:prstGeom prst="rect">
            <a:avLst/>
          </a:prstGeom>
          <a:solidFill>
            <a:schemeClr val="tx2">
              <a:lumMod val="40000"/>
              <a:lumOff val="6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5" name="Rectangle 648"/>
          <p:cNvSpPr>
            <a:spLocks noChangeArrowheads="1"/>
          </p:cNvSpPr>
          <p:nvPr userDrawn="1"/>
        </p:nvSpPr>
        <p:spPr bwMode="gray">
          <a:xfrm>
            <a:off x="1752601" y="-1"/>
            <a:ext cx="5614988" cy="703263"/>
          </a:xfrm>
          <a:prstGeom prst="rect">
            <a:avLst/>
          </a:prstGeom>
          <a:solidFill>
            <a:schemeClr val="tx2">
              <a:lumMod val="60000"/>
              <a:lumOff val="4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6" name="Rectangle 650"/>
          <p:cNvSpPr>
            <a:spLocks noChangeArrowheads="1"/>
          </p:cNvSpPr>
          <p:nvPr userDrawn="1"/>
        </p:nvSpPr>
        <p:spPr bwMode="gray">
          <a:xfrm>
            <a:off x="1752601" y="693739"/>
            <a:ext cx="5614988" cy="5478462"/>
          </a:xfrm>
          <a:prstGeom prst="rect">
            <a:avLst/>
          </a:prstGeom>
          <a:solidFill>
            <a:schemeClr val="tx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7" name="Text Placeholder 31"/>
          <p:cNvSpPr>
            <a:spLocks noGrp="1"/>
          </p:cNvSpPr>
          <p:nvPr>
            <p:ph type="body" sz="quarter" idx="10" hasCustomPrompt="1"/>
          </p:nvPr>
        </p:nvSpPr>
        <p:spPr bwMode="white">
          <a:xfrm>
            <a:off x="1895475" y="374904"/>
            <a:ext cx="4105656" cy="146304"/>
          </a:xfrm>
        </p:spPr>
        <p:txBody>
          <a:bodyPr/>
          <a:lstStyle>
            <a:lvl1pPr>
              <a:defRPr sz="1100">
                <a:solidFill>
                  <a:schemeClr val="bg1"/>
                </a:solidFill>
                <a:latin typeface="Arial" pitchFamily="34" charset="0"/>
                <a:cs typeface="Arial" pitchFamily="34" charset="0"/>
              </a:defRPr>
            </a:lvl1pPr>
            <a:lvl2pPr>
              <a:defRPr sz="1000">
                <a:solidFill>
                  <a:schemeClr val="bg1"/>
                </a:solidFill>
                <a:latin typeface="Arial" pitchFamily="34" charset="0"/>
                <a:cs typeface="Arial" pitchFamily="34" charset="0"/>
              </a:defRPr>
            </a:lvl2pPr>
            <a:lvl3pPr>
              <a:defRPr sz="1000">
                <a:solidFill>
                  <a:schemeClr val="bg1"/>
                </a:solidFill>
                <a:latin typeface="Arial" pitchFamily="34" charset="0"/>
                <a:cs typeface="Arial" pitchFamily="34" charset="0"/>
              </a:defRPr>
            </a:lvl3pPr>
            <a:lvl4pPr>
              <a:defRPr sz="1000">
                <a:solidFill>
                  <a:schemeClr val="bg1"/>
                </a:solidFill>
                <a:latin typeface="Arial" pitchFamily="34" charset="0"/>
                <a:cs typeface="Arial" pitchFamily="34" charset="0"/>
              </a:defRPr>
            </a:lvl4pPr>
            <a:lvl5pPr>
              <a:defRPr sz="1000">
                <a:solidFill>
                  <a:schemeClr val="bg1"/>
                </a:solidFill>
                <a:latin typeface="Arial" pitchFamily="34" charset="0"/>
                <a:cs typeface="Arial" pitchFamily="34" charset="0"/>
              </a:defRPr>
            </a:lvl5pPr>
          </a:lstStyle>
          <a:p>
            <a:pPr lvl="0"/>
            <a:r>
              <a:rPr lang="en-US" noProof="0" dirty="0" smtClean="0"/>
              <a:t>www.pwc.com</a:t>
            </a:r>
            <a:endParaRPr lang="en-US" noProof="0" dirty="0"/>
          </a:p>
        </p:txBody>
      </p:sp>
      <p:grpSp>
        <p:nvGrpSpPr>
          <p:cNvPr id="18" name="Group 17"/>
          <p:cNvGrpSpPr/>
          <p:nvPr userDrawn="1"/>
        </p:nvGrpSpPr>
        <p:grpSpPr>
          <a:xfrm>
            <a:off x="968592" y="6170991"/>
            <a:ext cx="914400" cy="533479"/>
            <a:chOff x="968592" y="6170991"/>
            <a:chExt cx="914400" cy="533479"/>
          </a:xfrm>
        </p:grpSpPr>
        <p:sp>
          <p:nvSpPr>
            <p:cNvPr id="19" name="Rectangle 37"/>
            <p:cNvSpPr>
              <a:spLocks noChangeArrowheads="1"/>
            </p:cNvSpPr>
            <p:nvPr userDrawn="1"/>
          </p:nvSpPr>
          <p:spPr bwMode="black">
            <a:xfrm>
              <a:off x="1524116" y="6170991"/>
              <a:ext cx="228600" cy="52646"/>
            </a:xfrm>
            <a:prstGeom prst="rect">
              <a:avLst/>
            </a:prstGeom>
            <a:solidFill>
              <a:schemeClr val="tx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GB" noProof="0" dirty="0"/>
            </a:p>
          </p:txBody>
        </p:sp>
        <p:sp>
          <p:nvSpPr>
            <p:cNvPr id="20" name="Freeform 7"/>
            <p:cNvSpPr>
              <a:spLocks noEditPoints="1"/>
            </p:cNvSpPr>
            <p:nvPr userDrawn="1"/>
          </p:nvSpPr>
          <p:spPr bwMode="black">
            <a:xfrm>
              <a:off x="968592" y="6359814"/>
              <a:ext cx="914400" cy="344656"/>
            </a:xfrm>
            <a:custGeom>
              <a:avLst/>
              <a:gdLst/>
              <a:ahLst/>
              <a:cxnLst>
                <a:cxn ang="0">
                  <a:pos x="581" y="233"/>
                </a:cxn>
                <a:cxn ang="0">
                  <a:pos x="538" y="949"/>
                </a:cxn>
                <a:cxn ang="0">
                  <a:pos x="630" y="946"/>
                </a:cxn>
                <a:cxn ang="0">
                  <a:pos x="793" y="880"/>
                </a:cxn>
                <a:cxn ang="0">
                  <a:pos x="886" y="728"/>
                </a:cxn>
                <a:cxn ang="0">
                  <a:pos x="905" y="505"/>
                </a:cxn>
                <a:cxn ang="0">
                  <a:pos x="850" y="329"/>
                </a:cxn>
                <a:cxn ang="0">
                  <a:pos x="727" y="241"/>
                </a:cxn>
                <a:cxn ang="0">
                  <a:pos x="521" y="3"/>
                </a:cxn>
                <a:cxn ang="0">
                  <a:pos x="643" y="74"/>
                </a:cxn>
                <a:cxn ang="0">
                  <a:pos x="761" y="24"/>
                </a:cxn>
                <a:cxn ang="0">
                  <a:pos x="855" y="9"/>
                </a:cxn>
                <a:cxn ang="0">
                  <a:pos x="1026" y="40"/>
                </a:cxn>
                <a:cxn ang="0">
                  <a:pos x="1180" y="172"/>
                </a:cxn>
                <a:cxn ang="0">
                  <a:pos x="1265" y="383"/>
                </a:cxn>
                <a:cxn ang="0">
                  <a:pos x="1265" y="641"/>
                </a:cxn>
                <a:cxn ang="0">
                  <a:pos x="1175" y="857"/>
                </a:cxn>
                <a:cxn ang="0">
                  <a:pos x="1005" y="1006"/>
                </a:cxn>
                <a:cxn ang="0">
                  <a:pos x="766" y="1074"/>
                </a:cxn>
                <a:cxn ang="0">
                  <a:pos x="601" y="1074"/>
                </a:cxn>
                <a:cxn ang="0">
                  <a:pos x="692" y="1447"/>
                </a:cxn>
                <a:cxn ang="0">
                  <a:pos x="171" y="1408"/>
                </a:cxn>
                <a:cxn ang="0">
                  <a:pos x="413" y="3"/>
                </a:cxn>
                <a:cxn ang="0">
                  <a:pos x="3876" y="20"/>
                </a:cxn>
                <a:cxn ang="0">
                  <a:pos x="4036" y="100"/>
                </a:cxn>
                <a:cxn ang="0">
                  <a:pos x="4113" y="232"/>
                </a:cxn>
                <a:cxn ang="0">
                  <a:pos x="4091" y="362"/>
                </a:cxn>
                <a:cxn ang="0">
                  <a:pos x="3995" y="436"/>
                </a:cxn>
                <a:cxn ang="0">
                  <a:pos x="3859" y="438"/>
                </a:cxn>
                <a:cxn ang="0">
                  <a:pos x="3757" y="114"/>
                </a:cxn>
                <a:cxn ang="0">
                  <a:pos x="3597" y="187"/>
                </a:cxn>
                <a:cxn ang="0">
                  <a:pos x="3508" y="339"/>
                </a:cxn>
                <a:cxn ang="0">
                  <a:pos x="3489" y="565"/>
                </a:cxn>
                <a:cxn ang="0">
                  <a:pos x="3547" y="753"/>
                </a:cxn>
                <a:cxn ang="0">
                  <a:pos x="3668" y="869"/>
                </a:cxn>
                <a:cxn ang="0">
                  <a:pos x="3821" y="896"/>
                </a:cxn>
                <a:cxn ang="0">
                  <a:pos x="3931" y="872"/>
                </a:cxn>
                <a:cxn ang="0">
                  <a:pos x="4079" y="810"/>
                </a:cxn>
                <a:cxn ang="0">
                  <a:pos x="4016" y="1024"/>
                </a:cxn>
                <a:cxn ang="0">
                  <a:pos x="3830" y="1080"/>
                </a:cxn>
                <a:cxn ang="0">
                  <a:pos x="3651" y="1095"/>
                </a:cxn>
                <a:cxn ang="0">
                  <a:pos x="3426" y="1060"/>
                </a:cxn>
                <a:cxn ang="0">
                  <a:pos x="3255" y="947"/>
                </a:cxn>
                <a:cxn ang="0">
                  <a:pos x="3140" y="772"/>
                </a:cxn>
                <a:cxn ang="0">
                  <a:pos x="3101" y="561"/>
                </a:cxn>
                <a:cxn ang="0">
                  <a:pos x="3153" y="318"/>
                </a:cxn>
                <a:cxn ang="0">
                  <a:pos x="3293" y="135"/>
                </a:cxn>
                <a:cxn ang="0">
                  <a:pos x="3508" y="27"/>
                </a:cxn>
                <a:cxn ang="0">
                  <a:pos x="2910" y="0"/>
                </a:cxn>
                <a:cxn ang="0">
                  <a:pos x="3040" y="52"/>
                </a:cxn>
                <a:cxn ang="0">
                  <a:pos x="3093" y="178"/>
                </a:cxn>
                <a:cxn ang="0">
                  <a:pos x="3071" y="277"/>
                </a:cxn>
                <a:cxn ang="0">
                  <a:pos x="3004" y="393"/>
                </a:cxn>
                <a:cxn ang="0">
                  <a:pos x="2876" y="561"/>
                </a:cxn>
                <a:cxn ang="0">
                  <a:pos x="1784" y="1078"/>
                </a:cxn>
                <a:cxn ang="0">
                  <a:pos x="1313" y="118"/>
                </a:cxn>
                <a:cxn ang="0">
                  <a:pos x="2247" y="25"/>
                </a:cxn>
                <a:cxn ang="0">
                  <a:pos x="2759" y="62"/>
                </a:cxn>
                <a:cxn ang="0">
                  <a:pos x="2872" y="4"/>
                </a:cxn>
              </a:cxnLst>
              <a:rect l="0" t="0" r="r" b="b"/>
              <a:pathLst>
                <a:path w="4127" h="1544">
                  <a:moveTo>
                    <a:pt x="640" y="229"/>
                  </a:moveTo>
                  <a:lnTo>
                    <a:pt x="622" y="229"/>
                  </a:lnTo>
                  <a:lnTo>
                    <a:pt x="603" y="230"/>
                  </a:lnTo>
                  <a:lnTo>
                    <a:pt x="581" y="233"/>
                  </a:lnTo>
                  <a:lnTo>
                    <a:pt x="553" y="235"/>
                  </a:lnTo>
                  <a:lnTo>
                    <a:pt x="521" y="241"/>
                  </a:lnTo>
                  <a:lnTo>
                    <a:pt x="521" y="947"/>
                  </a:lnTo>
                  <a:lnTo>
                    <a:pt x="538" y="949"/>
                  </a:lnTo>
                  <a:lnTo>
                    <a:pt x="553" y="949"/>
                  </a:lnTo>
                  <a:lnTo>
                    <a:pt x="566" y="949"/>
                  </a:lnTo>
                  <a:lnTo>
                    <a:pt x="578" y="949"/>
                  </a:lnTo>
                  <a:lnTo>
                    <a:pt x="630" y="946"/>
                  </a:lnTo>
                  <a:lnTo>
                    <a:pt x="677" y="937"/>
                  </a:lnTo>
                  <a:lnTo>
                    <a:pt x="720" y="924"/>
                  </a:lnTo>
                  <a:lnTo>
                    <a:pt x="758" y="905"/>
                  </a:lnTo>
                  <a:lnTo>
                    <a:pt x="793" y="880"/>
                  </a:lnTo>
                  <a:lnTo>
                    <a:pt x="824" y="850"/>
                  </a:lnTo>
                  <a:lnTo>
                    <a:pt x="849" y="815"/>
                  </a:lnTo>
                  <a:lnTo>
                    <a:pt x="870" y="775"/>
                  </a:lnTo>
                  <a:lnTo>
                    <a:pt x="886" y="728"/>
                  </a:lnTo>
                  <a:lnTo>
                    <a:pt x="897" y="678"/>
                  </a:lnTo>
                  <a:lnTo>
                    <a:pt x="905" y="622"/>
                  </a:lnTo>
                  <a:lnTo>
                    <a:pt x="907" y="561"/>
                  </a:lnTo>
                  <a:lnTo>
                    <a:pt x="905" y="505"/>
                  </a:lnTo>
                  <a:lnTo>
                    <a:pt x="897" y="452"/>
                  </a:lnTo>
                  <a:lnTo>
                    <a:pt x="886" y="407"/>
                  </a:lnTo>
                  <a:lnTo>
                    <a:pt x="870" y="366"/>
                  </a:lnTo>
                  <a:lnTo>
                    <a:pt x="850" y="329"/>
                  </a:lnTo>
                  <a:lnTo>
                    <a:pt x="826" y="299"/>
                  </a:lnTo>
                  <a:lnTo>
                    <a:pt x="797" y="274"/>
                  </a:lnTo>
                  <a:lnTo>
                    <a:pt x="763" y="254"/>
                  </a:lnTo>
                  <a:lnTo>
                    <a:pt x="727" y="241"/>
                  </a:lnTo>
                  <a:lnTo>
                    <a:pt x="686" y="232"/>
                  </a:lnTo>
                  <a:lnTo>
                    <a:pt x="640" y="229"/>
                  </a:lnTo>
                  <a:close/>
                  <a:moveTo>
                    <a:pt x="413" y="3"/>
                  </a:moveTo>
                  <a:lnTo>
                    <a:pt x="521" y="3"/>
                  </a:lnTo>
                  <a:lnTo>
                    <a:pt x="521" y="143"/>
                  </a:lnTo>
                  <a:lnTo>
                    <a:pt x="566" y="117"/>
                  </a:lnTo>
                  <a:lnTo>
                    <a:pt x="607" y="93"/>
                  </a:lnTo>
                  <a:lnTo>
                    <a:pt x="643" y="74"/>
                  </a:lnTo>
                  <a:lnTo>
                    <a:pt x="677" y="57"/>
                  </a:lnTo>
                  <a:lnTo>
                    <a:pt x="707" y="44"/>
                  </a:lnTo>
                  <a:lnTo>
                    <a:pt x="735" y="33"/>
                  </a:lnTo>
                  <a:lnTo>
                    <a:pt x="761" y="24"/>
                  </a:lnTo>
                  <a:lnTo>
                    <a:pt x="785" y="18"/>
                  </a:lnTo>
                  <a:lnTo>
                    <a:pt x="809" y="13"/>
                  </a:lnTo>
                  <a:lnTo>
                    <a:pt x="831" y="10"/>
                  </a:lnTo>
                  <a:lnTo>
                    <a:pt x="855" y="9"/>
                  </a:lnTo>
                  <a:lnTo>
                    <a:pt x="879" y="8"/>
                  </a:lnTo>
                  <a:lnTo>
                    <a:pt x="931" y="12"/>
                  </a:lnTo>
                  <a:lnTo>
                    <a:pt x="980" y="23"/>
                  </a:lnTo>
                  <a:lnTo>
                    <a:pt x="1026" y="40"/>
                  </a:lnTo>
                  <a:lnTo>
                    <a:pt x="1070" y="64"/>
                  </a:lnTo>
                  <a:lnTo>
                    <a:pt x="1110" y="94"/>
                  </a:lnTo>
                  <a:lnTo>
                    <a:pt x="1148" y="130"/>
                  </a:lnTo>
                  <a:lnTo>
                    <a:pt x="1180" y="172"/>
                  </a:lnTo>
                  <a:lnTo>
                    <a:pt x="1209" y="218"/>
                  </a:lnTo>
                  <a:lnTo>
                    <a:pt x="1233" y="268"/>
                  </a:lnTo>
                  <a:lnTo>
                    <a:pt x="1252" y="324"/>
                  </a:lnTo>
                  <a:lnTo>
                    <a:pt x="1265" y="383"/>
                  </a:lnTo>
                  <a:lnTo>
                    <a:pt x="1274" y="446"/>
                  </a:lnTo>
                  <a:lnTo>
                    <a:pt x="1278" y="512"/>
                  </a:lnTo>
                  <a:lnTo>
                    <a:pt x="1274" y="578"/>
                  </a:lnTo>
                  <a:lnTo>
                    <a:pt x="1265" y="641"/>
                  </a:lnTo>
                  <a:lnTo>
                    <a:pt x="1252" y="701"/>
                  </a:lnTo>
                  <a:lnTo>
                    <a:pt x="1232" y="756"/>
                  </a:lnTo>
                  <a:lnTo>
                    <a:pt x="1205" y="809"/>
                  </a:lnTo>
                  <a:lnTo>
                    <a:pt x="1175" y="857"/>
                  </a:lnTo>
                  <a:lnTo>
                    <a:pt x="1140" y="901"/>
                  </a:lnTo>
                  <a:lnTo>
                    <a:pt x="1099" y="941"/>
                  </a:lnTo>
                  <a:lnTo>
                    <a:pt x="1054" y="976"/>
                  </a:lnTo>
                  <a:lnTo>
                    <a:pt x="1005" y="1006"/>
                  </a:lnTo>
                  <a:lnTo>
                    <a:pt x="951" y="1031"/>
                  </a:lnTo>
                  <a:lnTo>
                    <a:pt x="894" y="1051"/>
                  </a:lnTo>
                  <a:lnTo>
                    <a:pt x="831" y="1065"/>
                  </a:lnTo>
                  <a:lnTo>
                    <a:pt x="766" y="1074"/>
                  </a:lnTo>
                  <a:lnTo>
                    <a:pt x="696" y="1078"/>
                  </a:lnTo>
                  <a:lnTo>
                    <a:pt x="670" y="1078"/>
                  </a:lnTo>
                  <a:lnTo>
                    <a:pt x="637" y="1076"/>
                  </a:lnTo>
                  <a:lnTo>
                    <a:pt x="601" y="1074"/>
                  </a:lnTo>
                  <a:lnTo>
                    <a:pt x="561" y="1071"/>
                  </a:lnTo>
                  <a:lnTo>
                    <a:pt x="521" y="1068"/>
                  </a:lnTo>
                  <a:lnTo>
                    <a:pt x="521" y="1408"/>
                  </a:lnTo>
                  <a:lnTo>
                    <a:pt x="692" y="1447"/>
                  </a:lnTo>
                  <a:lnTo>
                    <a:pt x="692" y="1544"/>
                  </a:lnTo>
                  <a:lnTo>
                    <a:pt x="18" y="1544"/>
                  </a:lnTo>
                  <a:lnTo>
                    <a:pt x="18" y="1447"/>
                  </a:lnTo>
                  <a:lnTo>
                    <a:pt x="171" y="1408"/>
                  </a:lnTo>
                  <a:lnTo>
                    <a:pt x="171" y="229"/>
                  </a:lnTo>
                  <a:lnTo>
                    <a:pt x="0" y="229"/>
                  </a:lnTo>
                  <a:lnTo>
                    <a:pt x="0" y="128"/>
                  </a:lnTo>
                  <a:lnTo>
                    <a:pt x="413" y="3"/>
                  </a:lnTo>
                  <a:close/>
                  <a:moveTo>
                    <a:pt x="3711" y="0"/>
                  </a:moveTo>
                  <a:lnTo>
                    <a:pt x="3770" y="3"/>
                  </a:lnTo>
                  <a:lnTo>
                    <a:pt x="3825" y="9"/>
                  </a:lnTo>
                  <a:lnTo>
                    <a:pt x="3876" y="20"/>
                  </a:lnTo>
                  <a:lnTo>
                    <a:pt x="3923" y="34"/>
                  </a:lnTo>
                  <a:lnTo>
                    <a:pt x="3965" y="53"/>
                  </a:lnTo>
                  <a:lnTo>
                    <a:pt x="4004" y="75"/>
                  </a:lnTo>
                  <a:lnTo>
                    <a:pt x="4036" y="100"/>
                  </a:lnTo>
                  <a:lnTo>
                    <a:pt x="4064" y="129"/>
                  </a:lnTo>
                  <a:lnTo>
                    <a:pt x="4086" y="160"/>
                  </a:lnTo>
                  <a:lnTo>
                    <a:pt x="4103" y="194"/>
                  </a:lnTo>
                  <a:lnTo>
                    <a:pt x="4113" y="232"/>
                  </a:lnTo>
                  <a:lnTo>
                    <a:pt x="4117" y="271"/>
                  </a:lnTo>
                  <a:lnTo>
                    <a:pt x="4114" y="304"/>
                  </a:lnTo>
                  <a:lnTo>
                    <a:pt x="4105" y="334"/>
                  </a:lnTo>
                  <a:lnTo>
                    <a:pt x="4091" y="362"/>
                  </a:lnTo>
                  <a:lnTo>
                    <a:pt x="4074" y="387"/>
                  </a:lnTo>
                  <a:lnTo>
                    <a:pt x="4051" y="407"/>
                  </a:lnTo>
                  <a:lnTo>
                    <a:pt x="4025" y="423"/>
                  </a:lnTo>
                  <a:lnTo>
                    <a:pt x="3995" y="436"/>
                  </a:lnTo>
                  <a:lnTo>
                    <a:pt x="3961" y="443"/>
                  </a:lnTo>
                  <a:lnTo>
                    <a:pt x="3925" y="446"/>
                  </a:lnTo>
                  <a:lnTo>
                    <a:pt x="3891" y="444"/>
                  </a:lnTo>
                  <a:lnTo>
                    <a:pt x="3859" y="438"/>
                  </a:lnTo>
                  <a:lnTo>
                    <a:pt x="3826" y="428"/>
                  </a:lnTo>
                  <a:lnTo>
                    <a:pt x="3792" y="413"/>
                  </a:lnTo>
                  <a:lnTo>
                    <a:pt x="3757" y="394"/>
                  </a:lnTo>
                  <a:lnTo>
                    <a:pt x="3757" y="114"/>
                  </a:lnTo>
                  <a:lnTo>
                    <a:pt x="3711" y="125"/>
                  </a:lnTo>
                  <a:lnTo>
                    <a:pt x="3668" y="140"/>
                  </a:lnTo>
                  <a:lnTo>
                    <a:pt x="3631" y="162"/>
                  </a:lnTo>
                  <a:lnTo>
                    <a:pt x="3597" y="187"/>
                  </a:lnTo>
                  <a:lnTo>
                    <a:pt x="3568" y="218"/>
                  </a:lnTo>
                  <a:lnTo>
                    <a:pt x="3543" y="253"/>
                  </a:lnTo>
                  <a:lnTo>
                    <a:pt x="3523" y="294"/>
                  </a:lnTo>
                  <a:lnTo>
                    <a:pt x="3508" y="339"/>
                  </a:lnTo>
                  <a:lnTo>
                    <a:pt x="3497" y="391"/>
                  </a:lnTo>
                  <a:lnTo>
                    <a:pt x="3489" y="447"/>
                  </a:lnTo>
                  <a:lnTo>
                    <a:pt x="3487" y="507"/>
                  </a:lnTo>
                  <a:lnTo>
                    <a:pt x="3489" y="565"/>
                  </a:lnTo>
                  <a:lnTo>
                    <a:pt x="3497" y="617"/>
                  </a:lnTo>
                  <a:lnTo>
                    <a:pt x="3509" y="667"/>
                  </a:lnTo>
                  <a:lnTo>
                    <a:pt x="3526" y="712"/>
                  </a:lnTo>
                  <a:lnTo>
                    <a:pt x="3547" y="753"/>
                  </a:lnTo>
                  <a:lnTo>
                    <a:pt x="3571" y="790"/>
                  </a:lnTo>
                  <a:lnTo>
                    <a:pt x="3600" y="821"/>
                  </a:lnTo>
                  <a:lnTo>
                    <a:pt x="3632" y="847"/>
                  </a:lnTo>
                  <a:lnTo>
                    <a:pt x="3668" y="869"/>
                  </a:lnTo>
                  <a:lnTo>
                    <a:pt x="3707" y="885"/>
                  </a:lnTo>
                  <a:lnTo>
                    <a:pt x="3750" y="894"/>
                  </a:lnTo>
                  <a:lnTo>
                    <a:pt x="3795" y="897"/>
                  </a:lnTo>
                  <a:lnTo>
                    <a:pt x="3821" y="896"/>
                  </a:lnTo>
                  <a:lnTo>
                    <a:pt x="3847" y="894"/>
                  </a:lnTo>
                  <a:lnTo>
                    <a:pt x="3874" y="889"/>
                  </a:lnTo>
                  <a:lnTo>
                    <a:pt x="3901" y="881"/>
                  </a:lnTo>
                  <a:lnTo>
                    <a:pt x="3931" y="872"/>
                  </a:lnTo>
                  <a:lnTo>
                    <a:pt x="3964" y="861"/>
                  </a:lnTo>
                  <a:lnTo>
                    <a:pt x="3999" y="846"/>
                  </a:lnTo>
                  <a:lnTo>
                    <a:pt x="4036" y="830"/>
                  </a:lnTo>
                  <a:lnTo>
                    <a:pt x="4079" y="810"/>
                  </a:lnTo>
                  <a:lnTo>
                    <a:pt x="4127" y="787"/>
                  </a:lnTo>
                  <a:lnTo>
                    <a:pt x="4127" y="976"/>
                  </a:lnTo>
                  <a:lnTo>
                    <a:pt x="4069" y="1001"/>
                  </a:lnTo>
                  <a:lnTo>
                    <a:pt x="4016" y="1024"/>
                  </a:lnTo>
                  <a:lnTo>
                    <a:pt x="3966" y="1041"/>
                  </a:lnTo>
                  <a:lnTo>
                    <a:pt x="3919" y="1058"/>
                  </a:lnTo>
                  <a:lnTo>
                    <a:pt x="3874" y="1070"/>
                  </a:lnTo>
                  <a:lnTo>
                    <a:pt x="3830" y="1080"/>
                  </a:lnTo>
                  <a:lnTo>
                    <a:pt x="3786" y="1086"/>
                  </a:lnTo>
                  <a:lnTo>
                    <a:pt x="3742" y="1091"/>
                  </a:lnTo>
                  <a:lnTo>
                    <a:pt x="3697" y="1094"/>
                  </a:lnTo>
                  <a:lnTo>
                    <a:pt x="3651" y="1095"/>
                  </a:lnTo>
                  <a:lnTo>
                    <a:pt x="3588" y="1093"/>
                  </a:lnTo>
                  <a:lnTo>
                    <a:pt x="3530" y="1086"/>
                  </a:lnTo>
                  <a:lnTo>
                    <a:pt x="3476" y="1075"/>
                  </a:lnTo>
                  <a:lnTo>
                    <a:pt x="3426" y="1060"/>
                  </a:lnTo>
                  <a:lnTo>
                    <a:pt x="3378" y="1039"/>
                  </a:lnTo>
                  <a:lnTo>
                    <a:pt x="3334" y="1014"/>
                  </a:lnTo>
                  <a:lnTo>
                    <a:pt x="3294" y="984"/>
                  </a:lnTo>
                  <a:lnTo>
                    <a:pt x="3255" y="947"/>
                  </a:lnTo>
                  <a:lnTo>
                    <a:pt x="3219" y="907"/>
                  </a:lnTo>
                  <a:lnTo>
                    <a:pt x="3188" y="865"/>
                  </a:lnTo>
                  <a:lnTo>
                    <a:pt x="3162" y="820"/>
                  </a:lnTo>
                  <a:lnTo>
                    <a:pt x="3140" y="772"/>
                  </a:lnTo>
                  <a:lnTo>
                    <a:pt x="3124" y="722"/>
                  </a:lnTo>
                  <a:lnTo>
                    <a:pt x="3111" y="670"/>
                  </a:lnTo>
                  <a:lnTo>
                    <a:pt x="3104" y="616"/>
                  </a:lnTo>
                  <a:lnTo>
                    <a:pt x="3101" y="561"/>
                  </a:lnTo>
                  <a:lnTo>
                    <a:pt x="3105" y="494"/>
                  </a:lnTo>
                  <a:lnTo>
                    <a:pt x="3115" y="433"/>
                  </a:lnTo>
                  <a:lnTo>
                    <a:pt x="3130" y="373"/>
                  </a:lnTo>
                  <a:lnTo>
                    <a:pt x="3153" y="318"/>
                  </a:lnTo>
                  <a:lnTo>
                    <a:pt x="3179" y="267"/>
                  </a:lnTo>
                  <a:lnTo>
                    <a:pt x="3213" y="219"/>
                  </a:lnTo>
                  <a:lnTo>
                    <a:pt x="3250" y="175"/>
                  </a:lnTo>
                  <a:lnTo>
                    <a:pt x="3293" y="135"/>
                  </a:lnTo>
                  <a:lnTo>
                    <a:pt x="3341" y="102"/>
                  </a:lnTo>
                  <a:lnTo>
                    <a:pt x="3392" y="72"/>
                  </a:lnTo>
                  <a:lnTo>
                    <a:pt x="3448" y="47"/>
                  </a:lnTo>
                  <a:lnTo>
                    <a:pt x="3508" y="27"/>
                  </a:lnTo>
                  <a:lnTo>
                    <a:pt x="3573" y="12"/>
                  </a:lnTo>
                  <a:lnTo>
                    <a:pt x="3640" y="3"/>
                  </a:lnTo>
                  <a:lnTo>
                    <a:pt x="3711" y="0"/>
                  </a:lnTo>
                  <a:close/>
                  <a:moveTo>
                    <a:pt x="2910" y="0"/>
                  </a:moveTo>
                  <a:lnTo>
                    <a:pt x="2948" y="4"/>
                  </a:lnTo>
                  <a:lnTo>
                    <a:pt x="2983" y="14"/>
                  </a:lnTo>
                  <a:lnTo>
                    <a:pt x="3014" y="30"/>
                  </a:lnTo>
                  <a:lnTo>
                    <a:pt x="3040" y="52"/>
                  </a:lnTo>
                  <a:lnTo>
                    <a:pt x="3063" y="78"/>
                  </a:lnTo>
                  <a:lnTo>
                    <a:pt x="3079" y="109"/>
                  </a:lnTo>
                  <a:lnTo>
                    <a:pt x="3089" y="142"/>
                  </a:lnTo>
                  <a:lnTo>
                    <a:pt x="3093" y="178"/>
                  </a:lnTo>
                  <a:lnTo>
                    <a:pt x="3091" y="203"/>
                  </a:lnTo>
                  <a:lnTo>
                    <a:pt x="3088" y="227"/>
                  </a:lnTo>
                  <a:lnTo>
                    <a:pt x="3081" y="252"/>
                  </a:lnTo>
                  <a:lnTo>
                    <a:pt x="3071" y="277"/>
                  </a:lnTo>
                  <a:lnTo>
                    <a:pt x="3060" y="303"/>
                  </a:lnTo>
                  <a:lnTo>
                    <a:pt x="3044" y="331"/>
                  </a:lnTo>
                  <a:lnTo>
                    <a:pt x="3025" y="361"/>
                  </a:lnTo>
                  <a:lnTo>
                    <a:pt x="3004" y="393"/>
                  </a:lnTo>
                  <a:lnTo>
                    <a:pt x="2978" y="429"/>
                  </a:lnTo>
                  <a:lnTo>
                    <a:pt x="2948" y="468"/>
                  </a:lnTo>
                  <a:lnTo>
                    <a:pt x="2914" y="512"/>
                  </a:lnTo>
                  <a:lnTo>
                    <a:pt x="2876" y="561"/>
                  </a:lnTo>
                  <a:lnTo>
                    <a:pt x="2472" y="1078"/>
                  </a:lnTo>
                  <a:lnTo>
                    <a:pt x="2182" y="1078"/>
                  </a:lnTo>
                  <a:lnTo>
                    <a:pt x="2182" y="424"/>
                  </a:lnTo>
                  <a:lnTo>
                    <a:pt x="1784" y="1078"/>
                  </a:lnTo>
                  <a:lnTo>
                    <a:pt x="1518" y="1078"/>
                  </a:lnTo>
                  <a:lnTo>
                    <a:pt x="1518" y="234"/>
                  </a:lnTo>
                  <a:lnTo>
                    <a:pt x="1313" y="214"/>
                  </a:lnTo>
                  <a:lnTo>
                    <a:pt x="1313" y="118"/>
                  </a:lnTo>
                  <a:lnTo>
                    <a:pt x="1690" y="25"/>
                  </a:lnTo>
                  <a:lnTo>
                    <a:pt x="1832" y="25"/>
                  </a:lnTo>
                  <a:lnTo>
                    <a:pt x="1832" y="713"/>
                  </a:lnTo>
                  <a:lnTo>
                    <a:pt x="2247" y="25"/>
                  </a:lnTo>
                  <a:lnTo>
                    <a:pt x="2497" y="25"/>
                  </a:lnTo>
                  <a:lnTo>
                    <a:pt x="2497" y="822"/>
                  </a:lnTo>
                  <a:lnTo>
                    <a:pt x="2759" y="473"/>
                  </a:lnTo>
                  <a:lnTo>
                    <a:pt x="2759" y="62"/>
                  </a:lnTo>
                  <a:lnTo>
                    <a:pt x="2779" y="44"/>
                  </a:lnTo>
                  <a:lnTo>
                    <a:pt x="2806" y="27"/>
                  </a:lnTo>
                  <a:lnTo>
                    <a:pt x="2837" y="13"/>
                  </a:lnTo>
                  <a:lnTo>
                    <a:pt x="2872" y="4"/>
                  </a:lnTo>
                  <a:lnTo>
                    <a:pt x="291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noProof="0" dirty="0"/>
            </a:p>
          </p:txBody>
        </p:sp>
      </p:grpSp>
      <p:sp>
        <p:nvSpPr>
          <p:cNvPr id="21" name="Title 1"/>
          <p:cNvSpPr>
            <a:spLocks noGrp="1"/>
          </p:cNvSpPr>
          <p:nvPr>
            <p:ph type="ctrTitle" hasCustomPrompt="1"/>
          </p:nvPr>
        </p:nvSpPr>
        <p:spPr bwMode="white">
          <a:xfrm>
            <a:off x="1895475" y="838200"/>
            <a:ext cx="5343525" cy="914400"/>
          </a:xfrm>
        </p:spPr>
        <p:txBody>
          <a:bodyPr anchor="t" anchorCtr="0">
            <a:noAutofit/>
          </a:bodyPr>
          <a:lstStyle>
            <a:lvl1pPr>
              <a:lnSpc>
                <a:spcPct val="90000"/>
              </a:lnSpc>
              <a:defRPr sz="3200" b="1" i="1" baseline="0">
                <a:solidFill>
                  <a:schemeClr val="bg1"/>
                </a:solidFill>
              </a:defRPr>
            </a:lvl1pPr>
          </a:lstStyle>
          <a:p>
            <a:r>
              <a:rPr lang="en-US" noProof="0" dirty="0" smtClean="0"/>
              <a:t>Click to add the presentation’s main title</a:t>
            </a:r>
            <a:endParaRPr lang="en-US" noProof="0" dirty="0"/>
          </a:p>
        </p:txBody>
      </p:sp>
      <p:sp>
        <p:nvSpPr>
          <p:cNvPr id="22" name="Subtitle 2"/>
          <p:cNvSpPr>
            <a:spLocks noGrp="1"/>
          </p:cNvSpPr>
          <p:nvPr>
            <p:ph type="subTitle" idx="1" hasCustomPrompt="1"/>
          </p:nvPr>
        </p:nvSpPr>
        <p:spPr bwMode="white">
          <a:xfrm>
            <a:off x="1895475" y="1828799"/>
            <a:ext cx="5343525" cy="914401"/>
          </a:xfrm>
        </p:spPr>
        <p:txBody>
          <a:bodyPr>
            <a:noAutofit/>
          </a:bodyPr>
          <a:lstStyle>
            <a:lvl1pPr marL="0" indent="0" algn="l">
              <a:lnSpc>
                <a:spcPct val="90000"/>
              </a:lnSpc>
              <a:spcAft>
                <a:spcPts val="0"/>
              </a:spcAft>
              <a:buNone/>
              <a:defRPr sz="2400" baseline="0">
                <a:solidFill>
                  <a:schemeClr val="bg1"/>
                </a:solidFill>
                <a:latin typeface="+mj-lt"/>
              </a:defRPr>
            </a:lvl1pPr>
            <a:lvl2pPr marL="0" indent="0" algn="l">
              <a:buNone/>
              <a:defRPr sz="1800">
                <a:solidFill>
                  <a:schemeClr val="bg1"/>
                </a:solidFill>
                <a:latin typeface="+mj-lt"/>
              </a:defRPr>
            </a:lvl2pPr>
            <a:lvl3pPr marL="457200" indent="0" algn="l">
              <a:buNone/>
              <a:defRPr sz="1800">
                <a:solidFill>
                  <a:schemeClr val="bg1"/>
                </a:solidFill>
                <a:latin typeface="+mj-lt"/>
              </a:defRPr>
            </a:lvl3pPr>
            <a:lvl4pPr marL="914400" indent="0" algn="l">
              <a:buNone/>
              <a:defRPr sz="1800">
                <a:solidFill>
                  <a:schemeClr val="bg1"/>
                </a:solidFill>
                <a:latin typeface="+mj-lt"/>
              </a:defRPr>
            </a:lvl4pPr>
            <a:lvl5pPr marL="1371600" indent="0" algn="l">
              <a:buNone/>
              <a:defRPr sz="1800">
                <a:solidFill>
                  <a:schemeClr val="bg1"/>
                </a:solidFill>
                <a:latin typeface="+mj-lt"/>
              </a:defRPr>
            </a:lvl5pPr>
            <a:lvl6pPr marL="1828800" indent="0" algn="l">
              <a:buNone/>
              <a:defRPr sz="1800">
                <a:solidFill>
                  <a:schemeClr val="bg1"/>
                </a:solidFill>
                <a:latin typeface="+mj-lt"/>
              </a:defRPr>
            </a:lvl6pPr>
            <a:lvl7pPr marL="2286000" indent="0" algn="l">
              <a:buNone/>
              <a:defRPr sz="1800">
                <a:solidFill>
                  <a:schemeClr val="bg1"/>
                </a:solidFill>
                <a:latin typeface="+mj-lt"/>
              </a:defRPr>
            </a:lvl7pPr>
            <a:lvl8pPr marL="2743200" indent="0" algn="l">
              <a:buNone/>
              <a:defRPr sz="1800">
                <a:solidFill>
                  <a:schemeClr val="bg1"/>
                </a:solidFill>
                <a:latin typeface="+mj-lt"/>
              </a:defRPr>
            </a:lvl8pPr>
            <a:lvl9pPr marL="3200400" indent="0" algn="l">
              <a:buNone/>
              <a:defRPr sz="1800">
                <a:solidFill>
                  <a:schemeClr val="bg1"/>
                </a:solidFill>
                <a:latin typeface="+mj-lt"/>
              </a:defRPr>
            </a:lvl9pPr>
          </a:lstStyle>
          <a:p>
            <a:r>
              <a:rPr lang="en-US" noProof="0" dirty="0" smtClean="0"/>
              <a:t>Subtitle and date (move higher if title is only one line)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losing Statement">
    <p:spTree>
      <p:nvGrpSpPr>
        <p:cNvPr id="1" name=""/>
        <p:cNvGrpSpPr/>
        <p:nvPr/>
      </p:nvGrpSpPr>
      <p:grpSpPr>
        <a:xfrm>
          <a:off x="0" y="0"/>
          <a:ext cx="0" cy="0"/>
          <a:chOff x="0" y="0"/>
          <a:chExt cx="0" cy="0"/>
        </a:xfrm>
      </p:grpSpPr>
      <p:sp>
        <p:nvSpPr>
          <p:cNvPr id="2" name="Title 1"/>
          <p:cNvSpPr>
            <a:spLocks noGrp="1"/>
          </p:cNvSpPr>
          <p:nvPr>
            <p:ph type="title"/>
          </p:nvPr>
        </p:nvSpPr>
        <p:spPr>
          <a:xfrm>
            <a:off x="533400" y="666752"/>
            <a:ext cx="8077200" cy="492443"/>
          </a:xfrm>
        </p:spPr>
        <p:txBody>
          <a:bodyPr>
            <a:spAutoFit/>
          </a:bodyPr>
          <a:lstStyle>
            <a:lvl1pPr>
              <a:defRPr sz="3200">
                <a:solidFill>
                  <a:schemeClr val="tx1"/>
                </a:solidFill>
              </a:defRPr>
            </a:lvl1pPr>
          </a:lstStyle>
          <a:p>
            <a:r>
              <a:rPr lang="en-US" noProof="0" smtClean="0"/>
              <a:t>Click to edit Master title style</a:t>
            </a:r>
            <a:endParaRPr lang="en-US" noProof="0" dirty="0"/>
          </a:p>
        </p:txBody>
      </p:sp>
      <p:sp>
        <p:nvSpPr>
          <p:cNvPr id="11" name="Text Placeholder 10"/>
          <p:cNvSpPr>
            <a:spLocks noGrp="1"/>
          </p:cNvSpPr>
          <p:nvPr>
            <p:ph type="body" sz="quarter" idx="10" hasCustomPrompt="1"/>
          </p:nvPr>
        </p:nvSpPr>
        <p:spPr>
          <a:xfrm>
            <a:off x="533400" y="6490901"/>
            <a:ext cx="4800600" cy="138499"/>
          </a:xfrm>
        </p:spPr>
        <p:txBody>
          <a:bodyPr anchor="b"/>
          <a:lstStyle>
            <a:lvl1pPr>
              <a:defRPr sz="900">
                <a:latin typeface="Arial" pitchFamily="34" charset="0"/>
                <a:cs typeface="Arial" pitchFamily="34" charset="0"/>
              </a:defRPr>
            </a:lvl1pPr>
          </a:lstStyle>
          <a:p>
            <a:pPr lvl="0"/>
            <a:r>
              <a:rPr lang="en-US" noProof="0" dirty="0" smtClean="0"/>
              <a:t>Add legal and copyright disclaimers here.</a:t>
            </a:r>
            <a:endParaRPr lang="en-US" noProof="0"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Content: Two under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685800"/>
            <a:ext cx="8077200" cy="914400"/>
          </a:xfrm>
        </p:spPr>
        <p:txBody>
          <a:bodyPr/>
          <a:lstStyle/>
          <a:p>
            <a:r>
              <a:rPr lang="en-US" noProof="0" smtClean="0"/>
              <a:t>Click to edit Master title style</a:t>
            </a:r>
            <a:endParaRPr lang="en-GB" noProof="0"/>
          </a:p>
        </p:txBody>
      </p:sp>
      <p:sp>
        <p:nvSpPr>
          <p:cNvPr id="28" name="Content Placeholder 26"/>
          <p:cNvSpPr>
            <a:spLocks noGrp="1"/>
          </p:cNvSpPr>
          <p:nvPr>
            <p:ph sz="quarter" idx="14"/>
          </p:nvPr>
        </p:nvSpPr>
        <p:spPr>
          <a:xfrm>
            <a:off x="533400" y="3352800"/>
            <a:ext cx="3962400" cy="28194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GB" noProof="0"/>
          </a:p>
        </p:txBody>
      </p:sp>
      <p:sp>
        <p:nvSpPr>
          <p:cNvPr id="31" name="Content Placeholder 26"/>
          <p:cNvSpPr>
            <a:spLocks noGrp="1"/>
          </p:cNvSpPr>
          <p:nvPr>
            <p:ph sz="quarter" idx="15"/>
          </p:nvPr>
        </p:nvSpPr>
        <p:spPr>
          <a:xfrm>
            <a:off x="4648199" y="3352800"/>
            <a:ext cx="3962401" cy="28194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GB" noProof="0"/>
          </a:p>
        </p:txBody>
      </p:sp>
      <p:sp>
        <p:nvSpPr>
          <p:cNvPr id="32" name="Footer Placeholder 4"/>
          <p:cNvSpPr>
            <a:spLocks noGrp="1"/>
          </p:cNvSpPr>
          <p:nvPr>
            <p:ph type="ftr" sz="quarter" idx="3"/>
          </p:nvPr>
        </p:nvSpPr>
        <p:spPr>
          <a:xfrm>
            <a:off x="533400" y="6324600"/>
            <a:ext cx="5257800" cy="152400"/>
          </a:xfrm>
          <a:prstGeom prst="rect">
            <a:avLst/>
          </a:prstGeom>
        </p:spPr>
        <p:txBody>
          <a:bodyPr vert="horz" lIns="0" tIns="0" rIns="0" bIns="0" anchor="b" anchorCtr="0">
            <a:noAutofit/>
          </a:bodyPr>
          <a:lstStyle>
            <a:lvl1pPr algn="l">
              <a:defRPr sz="1000">
                <a:solidFill>
                  <a:schemeClr val="tx1"/>
                </a:solidFill>
                <a:latin typeface="Arial" pitchFamily="34" charset="0"/>
                <a:cs typeface="Arial" pitchFamily="34" charset="0"/>
              </a:defRPr>
            </a:lvl1pPr>
          </a:lstStyle>
          <a:p>
            <a:endParaRPr lang="en-GB"/>
          </a:p>
        </p:txBody>
      </p:sp>
      <p:sp>
        <p:nvSpPr>
          <p:cNvPr id="33" name="TextBox 32"/>
          <p:cNvSpPr txBox="1"/>
          <p:nvPr/>
        </p:nvSpPr>
        <p:spPr>
          <a:xfrm>
            <a:off x="533400" y="6477001"/>
            <a:ext cx="2590800" cy="152400"/>
          </a:xfrm>
          <a:prstGeom prst="rect">
            <a:avLst/>
          </a:prstGeom>
          <a:noFill/>
        </p:spPr>
        <p:txBody>
          <a:bodyPr vert="horz" wrap="square" lIns="0" tIns="0" rIns="0" bIns="0" rtlCol="0" anchor="t" anchorCtr="0">
            <a:noAutofit/>
          </a:bodyPr>
          <a:lstStyle/>
          <a:p>
            <a:r>
              <a:rPr lang="en-GB" sz="1000" noProof="0" smtClean="0">
                <a:latin typeface="Arial" pitchFamily="34" charset="0"/>
                <a:cs typeface="Arial" pitchFamily="34" charset="0"/>
              </a:rPr>
              <a:t>PwC</a:t>
            </a:r>
            <a:endParaRPr lang="en-GB" sz="1000" noProof="0">
              <a:latin typeface="Arial" pitchFamily="34" charset="0"/>
              <a:cs typeface="Arial" pitchFamily="34" charset="0"/>
            </a:endParaRPr>
          </a:p>
        </p:txBody>
      </p:sp>
      <p:sp>
        <p:nvSpPr>
          <p:cNvPr id="13" name="Text Placeholder 12"/>
          <p:cNvSpPr>
            <a:spLocks noGrp="1"/>
          </p:cNvSpPr>
          <p:nvPr>
            <p:ph type="body" sz="quarter" idx="16"/>
          </p:nvPr>
        </p:nvSpPr>
        <p:spPr>
          <a:xfrm>
            <a:off x="533400" y="1752600"/>
            <a:ext cx="8077200" cy="1447800"/>
          </a:xfrm>
        </p:spPr>
        <p:txBody>
          <a:bodyPr/>
          <a:lstStyle/>
          <a:p>
            <a:pPr lvl="0"/>
            <a:r>
              <a:rPr lang="en-US" noProof="0" smtClean="0"/>
              <a:t>Click to edit Master text styles</a:t>
            </a:r>
          </a:p>
        </p:txBody>
      </p:sp>
      <p:cxnSp>
        <p:nvCxnSpPr>
          <p:cNvPr id="14" name="Shape 13"/>
          <p:cNvCxnSpPr/>
          <p:nvPr/>
        </p:nvCxnSpPr>
        <p:spPr>
          <a:xfrm rot="5400000" flipH="1" flipV="1">
            <a:off x="4419601" y="-3429000"/>
            <a:ext cx="152399"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lide Number Placeholder 5"/>
          <p:cNvSpPr>
            <a:spLocks noGrp="1"/>
          </p:cNvSpPr>
          <p:nvPr>
            <p:ph type="sldNum" sz="quarter" idx="4"/>
          </p:nvPr>
        </p:nvSpPr>
        <p:spPr>
          <a:xfrm>
            <a:off x="7086600" y="6477000"/>
            <a:ext cx="1527048" cy="152400"/>
          </a:xfrm>
          <a:prstGeom prst="rect">
            <a:avLst/>
          </a:prstGeom>
        </p:spPr>
        <p:txBody>
          <a:bodyPr lIns="0" tIns="0" rIns="0" bIns="0" anchor="t" anchorCtr="0">
            <a:noAutofit/>
          </a:bodyPr>
          <a:lstStyle>
            <a:lvl1pPr algn="r">
              <a:defRPr sz="1000">
                <a:solidFill>
                  <a:schemeClr val="tx1"/>
                </a:solidFill>
                <a:latin typeface="Arial" pitchFamily="34" charset="0"/>
                <a:cs typeface="Arial" pitchFamily="34" charset="0"/>
              </a:defRPr>
            </a:lvl1pPr>
          </a:lstStyle>
          <a:p>
            <a:fld id="{9EBD5762-3BDC-484D-9503-7EA6D5A9A8CE}" type="slidenum">
              <a:rPr lang="en-GB" smtClean="0"/>
              <a:pPr/>
              <a:t>‹#›</a:t>
            </a:fld>
            <a:endParaRPr lang="en-GB"/>
          </a:p>
        </p:txBody>
      </p:sp>
      <p:sp>
        <p:nvSpPr>
          <p:cNvPr id="12" name="Date Placeholder 3"/>
          <p:cNvSpPr>
            <a:spLocks noGrp="1"/>
          </p:cNvSpPr>
          <p:nvPr>
            <p:ph type="dt" sz="half" idx="2"/>
          </p:nvPr>
        </p:nvSpPr>
        <p:spPr>
          <a:xfrm>
            <a:off x="7086600" y="6324600"/>
            <a:ext cx="1524000" cy="152400"/>
          </a:xfrm>
          <a:prstGeom prst="rect">
            <a:avLst/>
          </a:prstGeom>
        </p:spPr>
        <p:txBody>
          <a:bodyPr lIns="0" tIns="0" rIns="0" bIns="0" anchor="t" anchorCtr="0">
            <a:noAutofit/>
          </a:bodyPr>
          <a:lstStyle>
            <a:lvl1pPr algn="r">
              <a:defRPr sz="1000">
                <a:solidFill>
                  <a:schemeClr val="tx1"/>
                </a:solidFill>
                <a:latin typeface="Arial" pitchFamily="34" charset="0"/>
                <a:cs typeface="Arial" pitchFamily="34" charset="0"/>
              </a:defRPr>
            </a:lvl1pPr>
          </a:lstStyle>
          <a:p>
            <a:endParaRPr lang="en-GB" dirty="0"/>
          </a:p>
        </p:txBody>
      </p:sp>
    </p:spTree>
    <p:extLst>
      <p:ext uri="{BB962C8B-B14F-4D97-AF65-F5344CB8AC3E}">
        <p14:creationId xmlns:p14="http://schemas.microsoft.com/office/powerpoint/2010/main" val="606761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Two">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defRPr sz="2400"/>
            </a:lvl1pPr>
          </a:lstStyle>
          <a:p>
            <a:r>
              <a:rPr lang="en-US" noProof="0" smtClean="0"/>
              <a:t>Click to edit Master title style</a:t>
            </a:r>
            <a:endParaRPr lang="en-US" noProof="0" dirty="0"/>
          </a:p>
        </p:txBody>
      </p:sp>
      <p:cxnSp>
        <p:nvCxnSpPr>
          <p:cNvPr id="62" name="Shape 61"/>
          <p:cNvCxnSpPr/>
          <p:nvPr/>
        </p:nvCxnSpPr>
        <p:spPr>
          <a:xfrm rot="5400000" flipH="1" flipV="1">
            <a:off x="4423800" y="-3433199"/>
            <a:ext cx="144000"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Content Placeholder 26"/>
          <p:cNvSpPr>
            <a:spLocks noGrp="1"/>
          </p:cNvSpPr>
          <p:nvPr>
            <p:ph sz="quarter" idx="19"/>
          </p:nvPr>
        </p:nvSpPr>
        <p:spPr>
          <a:xfrm>
            <a:off x="533400" y="1762791"/>
            <a:ext cx="3962400" cy="2000548"/>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9" name="Content Placeholder 26"/>
          <p:cNvSpPr>
            <a:spLocks noGrp="1"/>
          </p:cNvSpPr>
          <p:nvPr>
            <p:ph sz="quarter" idx="20"/>
          </p:nvPr>
        </p:nvSpPr>
        <p:spPr>
          <a:xfrm>
            <a:off x="4648200" y="1762791"/>
            <a:ext cx="3962400" cy="2000548"/>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0" name="Slide Number Placeholder 14"/>
          <p:cNvSpPr txBox="1">
            <a:spLocks/>
          </p:cNvSpPr>
          <p:nvPr userDrawn="1"/>
        </p:nvSpPr>
        <p:spPr>
          <a:xfrm>
            <a:off x="7086600" y="6477000"/>
            <a:ext cx="1527048" cy="152400"/>
          </a:xfrm>
          <a:prstGeom prst="rect">
            <a:avLst/>
          </a:prstGeom>
        </p:spPr>
        <p:txBody>
          <a:bodyPr lIns="0" tIns="0" rIns="0" bIns="0" anchor="t" anchorCtr="0">
            <a:noAutofit/>
          </a:bodyPr>
          <a:lstStyle>
            <a:defPPr>
              <a:defRPr lang="en-US"/>
            </a:defPPr>
            <a:lvl1pPr marL="0" algn="r"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EB59224-DFAF-451D-8CBC-9A737B9002FD}" type="slidenum">
              <a:rPr lang="en-US" smtClean="0"/>
              <a:pPr/>
              <a:t>‹#›</a:t>
            </a:fld>
            <a:endParaRPr lang="en-US" dirty="0"/>
          </a:p>
        </p:txBody>
      </p:sp>
      <p:sp>
        <p:nvSpPr>
          <p:cNvPr id="12" name="PwCFirm"/>
          <p:cNvSpPr txBox="1"/>
          <p:nvPr userDrawn="1"/>
        </p:nvSpPr>
        <p:spPr>
          <a:xfrm>
            <a:off x="523208" y="6477001"/>
            <a:ext cx="6563391" cy="152400"/>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Arial"/>
              </a:rPr>
              <a:t>PwC</a:t>
            </a:r>
            <a:r>
              <a:rPr kumimoji="0" lang="en-US" sz="1000" b="1" i="0" u="none" baseline="0" dirty="0" smtClean="0">
                <a:solidFill>
                  <a:schemeClr val="tx2"/>
                </a:solidFill>
                <a:effectLst/>
                <a:latin typeface="Arial"/>
              </a:rPr>
              <a:t> </a:t>
            </a:r>
            <a:r>
              <a:rPr kumimoji="0" lang="en-US" sz="1000" b="0" i="0" u="none" baseline="0" dirty="0" smtClean="0">
                <a:solidFill>
                  <a:schemeClr val="tx2"/>
                </a:solidFill>
                <a:effectLst/>
                <a:latin typeface="Arial"/>
              </a:rPr>
              <a:t>|</a:t>
            </a:r>
            <a:r>
              <a:rPr kumimoji="0" lang="en-US" sz="1000" b="1" i="0" u="none" baseline="0" dirty="0" smtClean="0">
                <a:solidFill>
                  <a:schemeClr val="tx2"/>
                </a:solidFill>
                <a:effectLst/>
                <a:latin typeface="Arial"/>
              </a:rPr>
              <a:t> </a:t>
            </a:r>
            <a:r>
              <a:rPr lang="en-US" sz="1000" dirty="0" smtClean="0"/>
              <a:t>ACCT-GB.6416 – Getting started with data in excel</a:t>
            </a:r>
            <a:endParaRPr kumimoji="0" lang="en-US" sz="1000" b="0" i="0" u="none" baseline="0" dirty="0" smtClean="0">
              <a:effectLst/>
              <a:latin typeface="+mn-lt"/>
            </a:endParaRPr>
          </a:p>
        </p:txBody>
      </p:sp>
    </p:spTree>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Three">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defRPr sz="2400"/>
            </a:lvl1pPr>
          </a:lstStyle>
          <a:p>
            <a:r>
              <a:rPr lang="en-US" noProof="0" smtClean="0"/>
              <a:t>Click to edit Master title style</a:t>
            </a:r>
            <a:endParaRPr lang="en-US" noProof="0" dirty="0"/>
          </a:p>
        </p:txBody>
      </p:sp>
      <p:cxnSp>
        <p:nvCxnSpPr>
          <p:cNvPr id="19" name="Shape 18"/>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Slide Number Placeholder 15"/>
          <p:cNvSpPr>
            <a:spLocks noGrp="1"/>
          </p:cNvSpPr>
          <p:nvPr>
            <p:ph type="sldNum" sz="quarter" idx="18"/>
          </p:nvPr>
        </p:nvSpPr>
        <p:spPr>
          <a:xfrm>
            <a:off x="7086600" y="6477000"/>
            <a:ext cx="1527048" cy="152400"/>
          </a:xfrm>
          <a:prstGeom prst="rect">
            <a:avLst/>
          </a:prstGeom>
        </p:spPr>
        <p:txBody>
          <a:bodyPr/>
          <a:lstStyle/>
          <a:p>
            <a:fld id="{E465B776-1C7C-4667-A0FF-D70E1C83FF5F}" type="slidenum">
              <a:rPr lang="en-US" smtClean="0"/>
              <a:pPr/>
              <a:t>‹#›</a:t>
            </a:fld>
            <a:endParaRPr lang="en-US" dirty="0"/>
          </a:p>
        </p:txBody>
      </p:sp>
      <p:sp>
        <p:nvSpPr>
          <p:cNvPr id="17"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
        <p:nvSpPr>
          <p:cNvPr id="9" name="Content Placeholder 26"/>
          <p:cNvSpPr>
            <a:spLocks noGrp="1"/>
          </p:cNvSpPr>
          <p:nvPr>
            <p:ph sz="quarter" idx="19"/>
          </p:nvPr>
        </p:nvSpPr>
        <p:spPr>
          <a:xfrm>
            <a:off x="533400" y="1762790"/>
            <a:ext cx="2590800" cy="2308324"/>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0" name="Content Placeholder 26"/>
          <p:cNvSpPr>
            <a:spLocks noGrp="1"/>
          </p:cNvSpPr>
          <p:nvPr>
            <p:ph sz="quarter" idx="20"/>
          </p:nvPr>
        </p:nvSpPr>
        <p:spPr>
          <a:xfrm>
            <a:off x="3278778" y="1762790"/>
            <a:ext cx="2590800" cy="2308324"/>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2" name="Content Placeholder 26"/>
          <p:cNvSpPr>
            <a:spLocks noGrp="1"/>
          </p:cNvSpPr>
          <p:nvPr>
            <p:ph sz="quarter" idx="21"/>
          </p:nvPr>
        </p:nvSpPr>
        <p:spPr>
          <a:xfrm>
            <a:off x="6019800" y="1762790"/>
            <a:ext cx="2590800" cy="2308324"/>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cSld>
  <p:clrMapOvr>
    <a:masterClrMapping/>
  </p:clrMapOvr>
  <p:hf hdr="0"/>
  <p:extLst mod="1">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Two under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indent="0">
              <a:spcBef>
                <a:spcPts val="0"/>
              </a:spcBef>
              <a:spcAft>
                <a:spcPts val="0"/>
              </a:spcAft>
              <a:defRPr sz="2400"/>
            </a:lvl1pPr>
          </a:lstStyle>
          <a:p>
            <a:r>
              <a:rPr lang="en-US" noProof="0" smtClean="0"/>
              <a:t>Click to edit Master title style</a:t>
            </a:r>
            <a:endParaRPr lang="en-US" noProof="0" dirty="0"/>
          </a:p>
        </p:txBody>
      </p:sp>
      <p:sp>
        <p:nvSpPr>
          <p:cNvPr id="13" name="Text Placeholder 12"/>
          <p:cNvSpPr>
            <a:spLocks noGrp="1"/>
          </p:cNvSpPr>
          <p:nvPr>
            <p:ph type="body" sz="quarter" idx="16"/>
          </p:nvPr>
        </p:nvSpPr>
        <p:spPr>
          <a:xfrm>
            <a:off x="533400" y="1762791"/>
            <a:ext cx="8077200" cy="307777"/>
          </a:xfrm>
        </p:spPr>
        <p:txBody>
          <a:bodyPr>
            <a:spAutoFit/>
          </a:bodyPr>
          <a:lstStyle>
            <a:lvl1pPr indent="0">
              <a:spcBef>
                <a:spcPts val="0"/>
              </a:spcBef>
              <a:spcAft>
                <a:spcPts val="900"/>
              </a:spcAft>
              <a:defRPr sz="2000"/>
            </a:lvl1pPr>
          </a:lstStyle>
          <a:p>
            <a:pPr lvl="0"/>
            <a:r>
              <a:rPr lang="en-US" noProof="0" smtClean="0"/>
              <a:t>Click to edit Master text styles</a:t>
            </a:r>
          </a:p>
        </p:txBody>
      </p:sp>
      <p:cxnSp>
        <p:nvCxnSpPr>
          <p:cNvPr id="14" name="Shape 13"/>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Slide Number Placeholder 17"/>
          <p:cNvSpPr>
            <a:spLocks noGrp="1"/>
          </p:cNvSpPr>
          <p:nvPr>
            <p:ph type="sldNum" sz="quarter" idx="19"/>
          </p:nvPr>
        </p:nvSpPr>
        <p:spPr>
          <a:xfrm>
            <a:off x="7086600" y="6477000"/>
            <a:ext cx="1527048" cy="152400"/>
          </a:xfrm>
          <a:prstGeom prst="rect">
            <a:avLst/>
          </a:prstGeom>
        </p:spPr>
        <p:txBody>
          <a:bodyPr/>
          <a:lstStyle/>
          <a:p>
            <a:fld id="{8E128734-4B17-4637-8727-62E713AB0BD2}" type="slidenum">
              <a:rPr lang="en-US" smtClean="0"/>
              <a:pPr/>
              <a:t>‹#›</a:t>
            </a:fld>
            <a:endParaRPr lang="en-US" dirty="0"/>
          </a:p>
        </p:txBody>
      </p:sp>
      <p:sp>
        <p:nvSpPr>
          <p:cNvPr id="19"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
        <p:nvSpPr>
          <p:cNvPr id="9" name="Content Placeholder 26"/>
          <p:cNvSpPr>
            <a:spLocks noGrp="1"/>
          </p:cNvSpPr>
          <p:nvPr>
            <p:ph sz="quarter" idx="20"/>
          </p:nvPr>
        </p:nvSpPr>
        <p:spPr>
          <a:xfrm>
            <a:off x="533400" y="3352800"/>
            <a:ext cx="3962400" cy="2000548"/>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0" name="Content Placeholder 26"/>
          <p:cNvSpPr>
            <a:spLocks noGrp="1"/>
          </p:cNvSpPr>
          <p:nvPr>
            <p:ph sz="quarter" idx="21"/>
          </p:nvPr>
        </p:nvSpPr>
        <p:spPr>
          <a:xfrm>
            <a:off x="4648200" y="3352800"/>
            <a:ext cx="3962400" cy="2000548"/>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Two and Left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indent="0">
              <a:spcBef>
                <a:spcPts val="0"/>
              </a:spcBef>
              <a:spcAft>
                <a:spcPts val="0"/>
              </a:spcAft>
              <a:defRPr sz="2400"/>
            </a:lvl1pPr>
          </a:lstStyle>
          <a:p>
            <a:r>
              <a:rPr lang="en-US" noProof="0" smtClean="0"/>
              <a:t>Click to edit Master title style</a:t>
            </a:r>
            <a:endParaRPr lang="en-US" noProof="0" dirty="0"/>
          </a:p>
        </p:txBody>
      </p:sp>
      <p:sp>
        <p:nvSpPr>
          <p:cNvPr id="28" name="Content Placeholder 26"/>
          <p:cNvSpPr>
            <a:spLocks noGrp="1"/>
          </p:cNvSpPr>
          <p:nvPr>
            <p:ph sz="quarter" idx="14"/>
          </p:nvPr>
        </p:nvSpPr>
        <p:spPr>
          <a:xfrm>
            <a:off x="6019800" y="1762791"/>
            <a:ext cx="2590800" cy="615553"/>
          </a:xfrm>
        </p:spPr>
        <p:txBody>
          <a:bodyPr>
            <a:spAutoFit/>
          </a:bodyPr>
          <a:lstStyle>
            <a:lvl1pPr indent="0">
              <a:spcBef>
                <a:spcPts val="0"/>
              </a:spcBef>
              <a:spcAft>
                <a:spcPts val="900"/>
              </a:spcAft>
              <a:defRPr sz="2000"/>
            </a:lvl1pPr>
          </a:lstStyle>
          <a:p>
            <a:pPr lvl="0"/>
            <a:r>
              <a:rPr lang="en-US" noProof="0" smtClean="0"/>
              <a:t>Click to edit Master text styles</a:t>
            </a:r>
          </a:p>
        </p:txBody>
      </p:sp>
      <p:sp>
        <p:nvSpPr>
          <p:cNvPr id="31" name="Content Placeholder 26"/>
          <p:cNvSpPr>
            <a:spLocks noGrp="1"/>
          </p:cNvSpPr>
          <p:nvPr>
            <p:ph sz="quarter" idx="15"/>
          </p:nvPr>
        </p:nvSpPr>
        <p:spPr>
          <a:xfrm>
            <a:off x="6019800" y="4038600"/>
            <a:ext cx="2590800" cy="615553"/>
          </a:xfrm>
        </p:spPr>
        <p:txBody>
          <a:bodyPr>
            <a:spAutoFit/>
          </a:bodyPr>
          <a:lstStyle>
            <a:lvl1pPr indent="0">
              <a:spcBef>
                <a:spcPts val="0"/>
              </a:spcBef>
              <a:spcAft>
                <a:spcPts val="900"/>
              </a:spcAft>
              <a:defRPr sz="2000"/>
            </a:lvl1pPr>
          </a:lstStyle>
          <a:p>
            <a:pPr lvl="0"/>
            <a:r>
              <a:rPr lang="en-US" noProof="0" smtClean="0"/>
              <a:t>Click to edit Master text styles</a:t>
            </a:r>
          </a:p>
        </p:txBody>
      </p:sp>
      <p:sp>
        <p:nvSpPr>
          <p:cNvPr id="13" name="Text Placeholder 12"/>
          <p:cNvSpPr>
            <a:spLocks noGrp="1"/>
          </p:cNvSpPr>
          <p:nvPr>
            <p:ph type="body" sz="quarter" idx="16"/>
          </p:nvPr>
        </p:nvSpPr>
        <p:spPr>
          <a:xfrm>
            <a:off x="533400" y="1762791"/>
            <a:ext cx="5334000" cy="307777"/>
          </a:xfrm>
        </p:spPr>
        <p:txBody>
          <a:bodyPr>
            <a:spAutoFit/>
          </a:bodyPr>
          <a:lstStyle>
            <a:lvl1pPr indent="0">
              <a:spcBef>
                <a:spcPts val="0"/>
              </a:spcBef>
              <a:spcAft>
                <a:spcPts val="900"/>
              </a:spcAft>
              <a:defRPr sz="2000"/>
            </a:lvl1pPr>
          </a:lstStyle>
          <a:p>
            <a:pPr lvl="0"/>
            <a:r>
              <a:rPr lang="en-US" noProof="0" smtClean="0"/>
              <a:t>Click to edit Master text styles</a:t>
            </a:r>
          </a:p>
        </p:txBody>
      </p:sp>
      <p:cxnSp>
        <p:nvCxnSpPr>
          <p:cNvPr id="14" name="Shape 13"/>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Slide Number Placeholder 17"/>
          <p:cNvSpPr>
            <a:spLocks noGrp="1"/>
          </p:cNvSpPr>
          <p:nvPr>
            <p:ph type="sldNum" sz="quarter" idx="19"/>
          </p:nvPr>
        </p:nvSpPr>
        <p:spPr>
          <a:xfrm>
            <a:off x="7086600" y="6477000"/>
            <a:ext cx="1527048" cy="152400"/>
          </a:xfrm>
          <a:prstGeom prst="rect">
            <a:avLst/>
          </a:prstGeom>
        </p:spPr>
        <p:txBody>
          <a:bodyPr/>
          <a:lstStyle/>
          <a:p>
            <a:fld id="{C36D5406-9C10-4C6D-A43E-9271D2A90095}" type="slidenum">
              <a:rPr lang="en-US" smtClean="0"/>
              <a:pPr/>
              <a:t>‹#›</a:t>
            </a:fld>
            <a:endParaRPr lang="en-US" dirty="0"/>
          </a:p>
        </p:txBody>
      </p:sp>
      <p:sp>
        <p:nvSpPr>
          <p:cNvPr id="19" name="PwCFirm"/>
          <p:cNvSpPr txBox="1"/>
          <p:nvPr userDrawn="1"/>
        </p:nvSpPr>
        <p:spPr>
          <a:xfrm>
            <a:off x="523208" y="6477000"/>
            <a:ext cx="6671675"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Two and Right Text">
    <p:spTree>
      <p:nvGrpSpPr>
        <p:cNvPr id="1" name=""/>
        <p:cNvGrpSpPr/>
        <p:nvPr/>
      </p:nvGrpSpPr>
      <p:grpSpPr>
        <a:xfrm>
          <a:off x="0" y="0"/>
          <a:ext cx="0" cy="0"/>
          <a:chOff x="0" y="0"/>
          <a:chExt cx="0" cy="0"/>
        </a:xfrm>
      </p:grpSpPr>
      <p:sp>
        <p:nvSpPr>
          <p:cNvPr id="28" name="Content Placeholder 26"/>
          <p:cNvSpPr>
            <a:spLocks noGrp="1"/>
          </p:cNvSpPr>
          <p:nvPr>
            <p:ph sz="quarter" idx="14"/>
          </p:nvPr>
        </p:nvSpPr>
        <p:spPr>
          <a:xfrm>
            <a:off x="533400" y="1762791"/>
            <a:ext cx="2590800" cy="615553"/>
          </a:xfrm>
        </p:spPr>
        <p:txBody>
          <a:bodyPr>
            <a:spAutoFit/>
          </a:bodyPr>
          <a:lstStyle>
            <a:lvl1pPr indent="0">
              <a:spcBef>
                <a:spcPts val="0"/>
              </a:spcBef>
              <a:spcAft>
                <a:spcPts val="900"/>
              </a:spcAft>
              <a:defRPr sz="2000"/>
            </a:lvl1pPr>
          </a:lstStyle>
          <a:p>
            <a:pPr lvl="0"/>
            <a:r>
              <a:rPr lang="en-US" noProof="0" smtClean="0"/>
              <a:t>Click to edit Master text styles</a:t>
            </a:r>
          </a:p>
        </p:txBody>
      </p:sp>
      <p:sp>
        <p:nvSpPr>
          <p:cNvPr id="2" name="Title 1"/>
          <p:cNvSpPr>
            <a:spLocks noGrp="1"/>
          </p:cNvSpPr>
          <p:nvPr>
            <p:ph type="title"/>
          </p:nvPr>
        </p:nvSpPr>
        <p:spPr>
          <a:xfrm>
            <a:off x="533400" y="690562"/>
            <a:ext cx="8077200" cy="369332"/>
          </a:xfrm>
        </p:spPr>
        <p:txBody>
          <a:bodyPr>
            <a:spAutoFit/>
          </a:bodyPr>
          <a:lstStyle>
            <a:lvl1pPr indent="0">
              <a:spcBef>
                <a:spcPts val="0"/>
              </a:spcBef>
              <a:spcAft>
                <a:spcPts val="0"/>
              </a:spcAft>
              <a:defRPr sz="2400"/>
            </a:lvl1pPr>
          </a:lstStyle>
          <a:p>
            <a:r>
              <a:rPr lang="en-US" noProof="0" smtClean="0"/>
              <a:t>Click to edit Master title style</a:t>
            </a:r>
            <a:endParaRPr lang="en-US" noProof="0" dirty="0"/>
          </a:p>
        </p:txBody>
      </p:sp>
      <p:sp>
        <p:nvSpPr>
          <p:cNvPr id="31" name="Content Placeholder 26"/>
          <p:cNvSpPr>
            <a:spLocks noGrp="1"/>
          </p:cNvSpPr>
          <p:nvPr>
            <p:ph sz="quarter" idx="15"/>
          </p:nvPr>
        </p:nvSpPr>
        <p:spPr>
          <a:xfrm>
            <a:off x="533400" y="4038600"/>
            <a:ext cx="2590800" cy="615553"/>
          </a:xfrm>
        </p:spPr>
        <p:txBody>
          <a:bodyPr>
            <a:spAutoFit/>
          </a:bodyPr>
          <a:lstStyle>
            <a:lvl1pPr indent="0">
              <a:spcBef>
                <a:spcPts val="0"/>
              </a:spcBef>
              <a:spcAft>
                <a:spcPts val="900"/>
              </a:spcAft>
              <a:defRPr sz="2000"/>
            </a:lvl1pPr>
          </a:lstStyle>
          <a:p>
            <a:pPr lvl="0"/>
            <a:r>
              <a:rPr lang="en-US" noProof="0" smtClean="0"/>
              <a:t>Click to edit Master text styles</a:t>
            </a:r>
          </a:p>
        </p:txBody>
      </p:sp>
      <p:sp>
        <p:nvSpPr>
          <p:cNvPr id="13" name="Text Placeholder 12"/>
          <p:cNvSpPr>
            <a:spLocks noGrp="1"/>
          </p:cNvSpPr>
          <p:nvPr>
            <p:ph type="body" sz="quarter" idx="16"/>
          </p:nvPr>
        </p:nvSpPr>
        <p:spPr>
          <a:xfrm>
            <a:off x="3276600" y="1762791"/>
            <a:ext cx="5334000" cy="307777"/>
          </a:xfrm>
        </p:spPr>
        <p:txBody>
          <a:bodyPr>
            <a:spAutoFit/>
          </a:bodyPr>
          <a:lstStyle>
            <a:lvl1pPr indent="0">
              <a:spcBef>
                <a:spcPts val="0"/>
              </a:spcBef>
              <a:spcAft>
                <a:spcPts val="900"/>
              </a:spcAft>
              <a:defRPr sz="2000"/>
            </a:lvl1pPr>
          </a:lstStyle>
          <a:p>
            <a:pPr lvl="0"/>
            <a:r>
              <a:rPr lang="en-US" noProof="0" smtClean="0"/>
              <a:t>Click to edit Master text styles</a:t>
            </a:r>
          </a:p>
        </p:txBody>
      </p:sp>
      <p:cxnSp>
        <p:nvCxnSpPr>
          <p:cNvPr id="14" name="Shape 13"/>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Slide Number Placeholder 17"/>
          <p:cNvSpPr>
            <a:spLocks noGrp="1"/>
          </p:cNvSpPr>
          <p:nvPr>
            <p:ph type="sldNum" sz="quarter" idx="19"/>
          </p:nvPr>
        </p:nvSpPr>
        <p:spPr>
          <a:xfrm>
            <a:off x="7086600" y="6477000"/>
            <a:ext cx="1527048" cy="152400"/>
          </a:xfrm>
          <a:prstGeom prst="rect">
            <a:avLst/>
          </a:prstGeom>
        </p:spPr>
        <p:txBody>
          <a:bodyPr/>
          <a:lstStyle/>
          <a:p>
            <a:fld id="{2377E250-C228-4C84-9F8D-24AC6678393B}" type="slidenum">
              <a:rPr lang="en-US" smtClean="0"/>
              <a:pPr/>
              <a:t>‹#›</a:t>
            </a:fld>
            <a:endParaRPr lang="en-US" dirty="0"/>
          </a:p>
        </p:txBody>
      </p:sp>
      <p:sp>
        <p:nvSpPr>
          <p:cNvPr id="19"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One with Impact">
    <p:spTree>
      <p:nvGrpSpPr>
        <p:cNvPr id="1" name=""/>
        <p:cNvGrpSpPr/>
        <p:nvPr/>
      </p:nvGrpSpPr>
      <p:grpSpPr>
        <a:xfrm>
          <a:off x="0" y="0"/>
          <a:ext cx="0" cy="0"/>
          <a:chOff x="0" y="0"/>
          <a:chExt cx="0" cy="0"/>
        </a:xfrm>
      </p:grpSpPr>
      <p:sp>
        <p:nvSpPr>
          <p:cNvPr id="2" name="Title 1"/>
          <p:cNvSpPr>
            <a:spLocks noGrp="1"/>
          </p:cNvSpPr>
          <p:nvPr>
            <p:ph type="title"/>
          </p:nvPr>
        </p:nvSpPr>
        <p:spPr>
          <a:xfrm>
            <a:off x="3276600" y="691356"/>
            <a:ext cx="5334000" cy="369332"/>
          </a:xfrm>
        </p:spPr>
        <p:txBody>
          <a:bodyPr>
            <a:spAutoFit/>
          </a:bodyPr>
          <a:lstStyle>
            <a:lvl1pPr>
              <a:defRPr sz="2400"/>
            </a:lvl1pPr>
          </a:lstStyle>
          <a:p>
            <a:r>
              <a:rPr lang="en-US" noProof="1" smtClean="0"/>
              <a:t>Click to edit Master title style</a:t>
            </a:r>
            <a:endParaRPr lang="en-US" noProof="1"/>
          </a:p>
        </p:txBody>
      </p:sp>
      <p:sp>
        <p:nvSpPr>
          <p:cNvPr id="12" name="Text Placeholder 11"/>
          <p:cNvSpPr>
            <a:spLocks noGrp="1"/>
          </p:cNvSpPr>
          <p:nvPr>
            <p:ph type="body" sz="quarter" idx="16"/>
          </p:nvPr>
        </p:nvSpPr>
        <p:spPr>
          <a:xfrm>
            <a:off x="533400" y="1762791"/>
            <a:ext cx="2590800" cy="677108"/>
          </a:xfrm>
        </p:spPr>
        <p:txBody>
          <a:bodyPr>
            <a:spAutoFit/>
          </a:bodyPr>
          <a:lstStyle>
            <a:lvl1pPr indent="0">
              <a:defRPr sz="2200" b="1" i="1" baseline="0">
                <a:solidFill>
                  <a:schemeClr val="tx2"/>
                </a:solidFill>
              </a:defRPr>
            </a:lvl1pPr>
          </a:lstStyle>
          <a:p>
            <a:pPr lvl="0"/>
            <a:r>
              <a:rPr lang="en-US" noProof="1" smtClean="0"/>
              <a:t>Click to edit Master text styles</a:t>
            </a:r>
          </a:p>
        </p:txBody>
      </p:sp>
      <p:cxnSp>
        <p:nvCxnSpPr>
          <p:cNvPr id="13" name="Shape 12"/>
          <p:cNvCxnSpPr/>
          <p:nvPr userDrawn="1"/>
        </p:nvCxnSpPr>
        <p:spPr>
          <a:xfrm rot="5400000" flipH="1" flipV="1">
            <a:off x="5794248" y="-2060447"/>
            <a:ext cx="146304" cy="54864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Slide Number Placeholder 16"/>
          <p:cNvSpPr>
            <a:spLocks noGrp="1"/>
          </p:cNvSpPr>
          <p:nvPr>
            <p:ph type="sldNum" sz="quarter" idx="19"/>
          </p:nvPr>
        </p:nvSpPr>
        <p:spPr>
          <a:xfrm>
            <a:off x="7086600" y="6477000"/>
            <a:ext cx="1527048" cy="152400"/>
          </a:xfrm>
          <a:prstGeom prst="rect">
            <a:avLst/>
          </a:prstGeom>
        </p:spPr>
        <p:txBody>
          <a:bodyPr/>
          <a:lstStyle/>
          <a:p>
            <a:fld id="{EA9D55CA-63F3-47D3-AC4C-F64D0814D69E}" type="slidenum">
              <a:rPr lang="en-US" smtClean="0"/>
              <a:pPr/>
              <a:t>‹#›</a:t>
            </a:fld>
            <a:endParaRPr lang="en-US" dirty="0"/>
          </a:p>
        </p:txBody>
      </p:sp>
      <p:sp>
        <p:nvSpPr>
          <p:cNvPr id="18"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
        <p:nvSpPr>
          <p:cNvPr id="9" name="Content Placeholder 26"/>
          <p:cNvSpPr>
            <a:spLocks noGrp="1"/>
          </p:cNvSpPr>
          <p:nvPr>
            <p:ph sz="quarter" idx="21"/>
          </p:nvPr>
        </p:nvSpPr>
        <p:spPr>
          <a:xfrm>
            <a:off x="3276600" y="1762791"/>
            <a:ext cx="5334000" cy="2000548"/>
          </a:xfrm>
        </p:spPr>
        <p:txBody>
          <a:bodyPr wrap="square">
            <a:spAutoFit/>
          </a:bodyPr>
          <a:lstStyle>
            <a:lvl1pPr marL="0" indent="0">
              <a:spcAft>
                <a:spcPts val="900"/>
              </a:spcAft>
              <a:defRPr sz="2000" baseline="0"/>
            </a:lvl1pPr>
            <a:lvl2pPr marL="225425" indent="-225425">
              <a:spcAft>
                <a:spcPts val="900"/>
              </a:spcAft>
              <a:defRPr sz="2000"/>
            </a:lvl2pPr>
            <a:lvl3pPr marL="457200" indent="-228600">
              <a:spcAft>
                <a:spcPts val="900"/>
              </a:spcAft>
              <a:defRPr sz="2000"/>
            </a:lvl3pPr>
            <a:lvl4pPr marL="688975" indent="-227013">
              <a:spcAft>
                <a:spcPts val="900"/>
              </a:spcAft>
              <a:defRPr sz="2000"/>
            </a:lvl4pPr>
            <a:lvl5pPr marL="914400" indent="-228600">
              <a:spcAft>
                <a:spcPts val="900"/>
              </a:spcAft>
              <a:defRPr sz="200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ver Only">
    <p:spTree>
      <p:nvGrpSpPr>
        <p:cNvPr id="1" name=""/>
        <p:cNvGrpSpPr/>
        <p:nvPr/>
      </p:nvGrpSpPr>
      <p:grpSpPr>
        <a:xfrm>
          <a:off x="0" y="0"/>
          <a:ext cx="0" cy="0"/>
          <a:chOff x="0" y="0"/>
          <a:chExt cx="0" cy="0"/>
        </a:xfrm>
      </p:grpSpPr>
      <p:sp>
        <p:nvSpPr>
          <p:cNvPr id="2" name="Title 1"/>
          <p:cNvSpPr>
            <a:spLocks noGrp="1"/>
          </p:cNvSpPr>
          <p:nvPr>
            <p:ph type="title"/>
          </p:nvPr>
        </p:nvSpPr>
        <p:spPr>
          <a:xfrm>
            <a:off x="533400" y="690562"/>
            <a:ext cx="8077200" cy="369332"/>
          </a:xfrm>
        </p:spPr>
        <p:txBody>
          <a:bodyPr>
            <a:spAutoFit/>
          </a:bodyPr>
          <a:lstStyle>
            <a:lvl1pPr>
              <a:defRPr sz="2400"/>
            </a:lvl1pPr>
          </a:lstStyle>
          <a:p>
            <a:r>
              <a:rPr lang="en-US" noProof="0" smtClean="0"/>
              <a:t>Click to edit Master title style</a:t>
            </a:r>
            <a:endParaRPr lang="en-US" noProof="0" dirty="0"/>
          </a:p>
        </p:txBody>
      </p:sp>
      <p:cxnSp>
        <p:nvCxnSpPr>
          <p:cNvPr id="10" name="Shape 9"/>
          <p:cNvCxnSpPr/>
          <p:nvPr/>
        </p:nvCxnSpPr>
        <p:spPr>
          <a:xfrm rot="5400000" flipH="1" flipV="1">
            <a:off x="4422648" y="-3432047"/>
            <a:ext cx="146304" cy="8229600"/>
          </a:xfrm>
          <a:prstGeom prst="bentConnector2">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Slide Number Placeholder 13"/>
          <p:cNvSpPr>
            <a:spLocks noGrp="1"/>
          </p:cNvSpPr>
          <p:nvPr>
            <p:ph type="sldNum" sz="quarter" idx="12"/>
          </p:nvPr>
        </p:nvSpPr>
        <p:spPr>
          <a:xfrm>
            <a:off x="7086600" y="6477000"/>
            <a:ext cx="1527048" cy="152400"/>
          </a:xfrm>
          <a:prstGeom prst="rect">
            <a:avLst/>
          </a:prstGeom>
        </p:spPr>
        <p:txBody>
          <a:bodyPr/>
          <a:lstStyle/>
          <a:p>
            <a:fld id="{A96507C1-7AAC-4258-B4A6-0AD71D34F312}" type="slidenum">
              <a:rPr lang="en-US" smtClean="0"/>
              <a:pPr/>
              <a:t>‹#›</a:t>
            </a:fld>
            <a:endParaRPr lang="en-US" dirty="0"/>
          </a:p>
        </p:txBody>
      </p:sp>
      <p:sp>
        <p:nvSpPr>
          <p:cNvPr id="15" name="PwCFirm"/>
          <p:cNvSpPr txBox="1"/>
          <p:nvPr userDrawn="1"/>
        </p:nvSpPr>
        <p:spPr>
          <a:xfrm>
            <a:off x="523208" y="6477000"/>
            <a:ext cx="6563391"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r>
              <a:rPr kumimoji="0" lang="en-US" sz="1000" b="1" i="0" u="none" baseline="0" dirty="0" smtClean="0">
                <a:effectLst/>
                <a:latin typeface="+mn-lt"/>
              </a:rPr>
              <a:t>PwC</a:t>
            </a:r>
            <a:r>
              <a:rPr kumimoji="0" lang="en-US" sz="1000" b="1" i="0" u="none" baseline="0" dirty="0" smtClean="0">
                <a:solidFill>
                  <a:schemeClr val="tx2"/>
                </a:solidFill>
                <a:effectLst/>
                <a:latin typeface="+mn-lt"/>
              </a:rPr>
              <a:t> | </a:t>
            </a:r>
            <a:r>
              <a:rPr kumimoji="0" lang="en-US" sz="1000" b="0" i="0" u="none" baseline="0" dirty="0" smtClean="0">
                <a:effectLst/>
                <a:latin typeface="+mn-lt"/>
              </a:rPr>
              <a:t>Title</a:t>
            </a:r>
          </a:p>
        </p:txBody>
      </p:sp>
    </p:spTree>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3400" y="685800"/>
            <a:ext cx="8077201" cy="369332"/>
          </a:xfrm>
          <a:prstGeom prst="rect">
            <a:avLst/>
          </a:prstGeom>
        </p:spPr>
        <p:txBody>
          <a:bodyPr vert="horz" lIns="0" tIns="0" rIns="0" bIns="0" rtlCol="0" anchor="t" anchorCtr="0">
            <a:spAutoFit/>
          </a:bodyPr>
          <a:lstStyle/>
          <a:p>
            <a:r>
              <a:rPr lang="en-US" noProof="0" smtClean="0"/>
              <a:t>Click to edit Master title style</a:t>
            </a:r>
            <a:endParaRPr lang="en-US" noProof="0" dirty="0"/>
          </a:p>
        </p:txBody>
      </p:sp>
      <p:sp>
        <p:nvSpPr>
          <p:cNvPr id="3" name="Text Placeholder 2"/>
          <p:cNvSpPr>
            <a:spLocks noGrp="1"/>
          </p:cNvSpPr>
          <p:nvPr>
            <p:ph type="body" idx="1"/>
          </p:nvPr>
        </p:nvSpPr>
        <p:spPr>
          <a:xfrm>
            <a:off x="533401" y="1762130"/>
            <a:ext cx="8077199" cy="2000548"/>
          </a:xfrm>
          <a:prstGeom prst="rect">
            <a:avLst/>
          </a:prstGeom>
        </p:spPr>
        <p:txBody>
          <a:bodyPr vert="horz" wrap="square" lIns="0" tIns="0" rIns="0" bIns="0" rtlCol="0">
            <a:spAutoFit/>
          </a:body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p>
        </p:txBody>
      </p:sp>
      <p:sp>
        <p:nvSpPr>
          <p:cNvPr id="5" name="Footer Placeholder 4"/>
          <p:cNvSpPr>
            <a:spLocks noGrp="1"/>
          </p:cNvSpPr>
          <p:nvPr>
            <p:ph type="ftr" sz="quarter" idx="3"/>
          </p:nvPr>
        </p:nvSpPr>
        <p:spPr>
          <a:xfrm>
            <a:off x="530352" y="6324600"/>
            <a:ext cx="5260848" cy="150876"/>
          </a:xfrm>
          <a:prstGeom prst="rect">
            <a:avLst/>
          </a:prstGeom>
        </p:spPr>
        <p:txBody>
          <a:bodyPr vert="horz" lIns="0" tIns="0" rIns="0" bIns="0" anchor="b" anchorCtr="0">
            <a:noAutofit/>
          </a:bodyPr>
          <a:lstStyle>
            <a:lvl1pPr algn="l">
              <a:defRPr sz="1000">
                <a:solidFill>
                  <a:schemeClr val="tx1"/>
                </a:solidFill>
                <a:latin typeface="Arial" pitchFamily="34" charset="0"/>
                <a:cs typeface="Arial" pitchFamily="34" charset="0"/>
              </a:defRPr>
            </a:lvl1pPr>
          </a:lstStyle>
          <a:p>
            <a:endParaRPr lang="en-GB"/>
          </a:p>
        </p:txBody>
      </p:sp>
      <p:sp>
        <p:nvSpPr>
          <p:cNvPr id="6" name="Date Placeholder 3"/>
          <p:cNvSpPr>
            <a:spLocks noGrp="1"/>
          </p:cNvSpPr>
          <p:nvPr>
            <p:ph type="dt" sz="half" idx="2"/>
          </p:nvPr>
        </p:nvSpPr>
        <p:spPr>
          <a:xfrm>
            <a:off x="7086600" y="6324600"/>
            <a:ext cx="1524000" cy="152400"/>
          </a:xfrm>
          <a:prstGeom prst="rect">
            <a:avLst/>
          </a:prstGeom>
        </p:spPr>
        <p:txBody>
          <a:bodyPr lIns="0" tIns="0" rIns="0" bIns="0" anchor="t" anchorCtr="0">
            <a:noAutofit/>
          </a:bodyPr>
          <a:lstStyle>
            <a:lvl1pPr algn="r">
              <a:defRPr sz="1000">
                <a:solidFill>
                  <a:schemeClr val="tx1"/>
                </a:solidFill>
                <a:latin typeface="Arial" pitchFamily="34" charset="0"/>
                <a:cs typeface="Arial" pitchFamily="34" charset="0"/>
              </a:defRPr>
            </a:lvl1pPr>
          </a:lstStyle>
          <a:p>
            <a:endParaRPr lang="en-GB" dirty="0"/>
          </a:p>
        </p:txBody>
      </p:sp>
      <p:sp>
        <p:nvSpPr>
          <p:cNvPr id="7" name="Slide Number Placeholder 5"/>
          <p:cNvSpPr>
            <a:spLocks noGrp="1"/>
          </p:cNvSpPr>
          <p:nvPr>
            <p:ph type="sldNum" sz="quarter" idx="4"/>
          </p:nvPr>
        </p:nvSpPr>
        <p:spPr>
          <a:xfrm>
            <a:off x="7086600" y="6477000"/>
            <a:ext cx="1527048" cy="152400"/>
          </a:xfrm>
          <a:prstGeom prst="rect">
            <a:avLst/>
          </a:prstGeom>
        </p:spPr>
        <p:txBody>
          <a:bodyPr lIns="0" tIns="0" rIns="0" bIns="0" anchor="t" anchorCtr="0">
            <a:noAutofit/>
          </a:bodyPr>
          <a:lstStyle>
            <a:lvl1pPr algn="r">
              <a:defRPr sz="1000">
                <a:solidFill>
                  <a:schemeClr val="tx1"/>
                </a:solidFill>
                <a:latin typeface="Arial" pitchFamily="34" charset="0"/>
                <a:cs typeface="Arial" pitchFamily="34" charset="0"/>
              </a:defRPr>
            </a:lvl1pPr>
          </a:lstStyle>
          <a:p>
            <a:fld id="{F4144712-BE7D-42D0-82FB-893C73CFD192}"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52" r:id="rId1"/>
    <p:sldLayoutId id="214748367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51" r:id="rId18"/>
    <p:sldLayoutId id="2147483668" r:id="rId19"/>
    <p:sldLayoutId id="2147483669" r:id="rId20"/>
    <p:sldLayoutId id="2147483670" r:id="rId21"/>
    <p:sldLayoutId id="2147483671" r:id="rId22"/>
    <p:sldLayoutId id="2147483673" r:id="rId23"/>
  </p:sldLayoutIdLst>
  <p:hf hdr="0"/>
  <p:txStyles>
    <p:titleStyle>
      <a:lvl1pPr algn="l" defTabSz="914400" rtl="0" eaLnBrk="1" latinLnBrk="0" hangingPunct="1">
        <a:lnSpc>
          <a:spcPct val="100000"/>
        </a:lnSpc>
        <a:spcBef>
          <a:spcPct val="0"/>
        </a:spcBef>
        <a:buNone/>
        <a:defRPr sz="2400" b="1" i="1" kern="1200">
          <a:solidFill>
            <a:schemeClr val="tx1"/>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900"/>
        </a:spcAft>
        <a:buClr>
          <a:schemeClr val="tx1"/>
        </a:buClr>
        <a:buSzTx/>
        <a:buFontTx/>
        <a:buNone/>
        <a:tabLst/>
        <a:defRPr sz="2000" kern="1200">
          <a:solidFill>
            <a:schemeClr val="tx1"/>
          </a:solidFill>
          <a:latin typeface="Georgia" pitchFamily="18" charset="0"/>
          <a:ea typeface="+mn-ea"/>
          <a:cs typeface="+mn-cs"/>
        </a:defRPr>
      </a:lvl1pPr>
      <a:lvl2pPr marL="228600" indent="-22860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457200" indent="-22860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685800" indent="-22860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914400" indent="-22860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34.emf"/><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45.emf"/><Relationship Id="rId4" Type="http://schemas.openxmlformats.org/officeDocument/2006/relationships/image" Target="../media/image44.emf"/></Relationships>
</file>

<file path=ppt/slides/_rels/slide51.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47.emf"/></Relationships>
</file>

<file path=ppt/slides/_rels/slide5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53.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55.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54.emf"/></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59.xml"/><Relationship Id="rId1" Type="http://schemas.openxmlformats.org/officeDocument/2006/relationships/slideLayout" Target="../slideLayouts/slideLayout2.xml"/><Relationship Id="rId5" Type="http://schemas.openxmlformats.org/officeDocument/2006/relationships/image" Target="../media/image58.emf"/><Relationship Id="rId4" Type="http://schemas.openxmlformats.org/officeDocument/2006/relationships/image" Target="../media/image57.emf"/></Relationships>
</file>

<file path=ppt/slides/_rels/slide62.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62.emf"/></Relationships>
</file>

<file path=ppt/slides/_rels/slide6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63.xml"/><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66.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68.emf"/></Relationships>
</file>

<file path=ppt/slides/_rels/slide67.xml.rels><?xml version="1.0" encoding="UTF-8" standalone="yes"?>
<Relationships xmlns="http://schemas.openxmlformats.org/package/2006/relationships"><Relationship Id="rId3" Type="http://schemas.openxmlformats.org/officeDocument/2006/relationships/image" Target="../media/image69.emf"/><Relationship Id="rId7" Type="http://schemas.openxmlformats.org/officeDocument/2006/relationships/image" Target="../media/image73.emf"/><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70.emf"/></Relationships>
</file>

<file path=ppt/slides/_rels/slide68.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notesSlide" Target="../notesSlides/notesSlide66.xml"/><Relationship Id="rId1" Type="http://schemas.openxmlformats.org/officeDocument/2006/relationships/slideLayout" Target="../slideLayouts/slideLayout2.xml"/><Relationship Id="rId6" Type="http://schemas.openxmlformats.org/officeDocument/2006/relationships/image" Target="../media/image77.emf"/><Relationship Id="rId5" Type="http://schemas.openxmlformats.org/officeDocument/2006/relationships/image" Target="../media/image76.emf"/><Relationship Id="rId4" Type="http://schemas.openxmlformats.org/officeDocument/2006/relationships/image" Target="../media/image75.emf"/></Relationships>
</file>

<file path=ppt/slides/_rels/slide69.xml.rels><?xml version="1.0" encoding="UTF-8" standalone="yes"?>
<Relationships xmlns="http://schemas.openxmlformats.org/package/2006/relationships"><Relationship Id="rId3" Type="http://schemas.openxmlformats.org/officeDocument/2006/relationships/image" Target="../media/image78.emf"/><Relationship Id="rId7" Type="http://schemas.openxmlformats.org/officeDocument/2006/relationships/image" Target="../media/image82.emf"/><Relationship Id="rId2" Type="http://schemas.openxmlformats.org/officeDocument/2006/relationships/notesSlide" Target="../notesSlides/notesSlide67.xml"/><Relationship Id="rId1" Type="http://schemas.openxmlformats.org/officeDocument/2006/relationships/slideLayout" Target="../slideLayouts/slideLayout2.xml"/><Relationship Id="rId6" Type="http://schemas.openxmlformats.org/officeDocument/2006/relationships/image" Target="../media/image81.emf"/><Relationship Id="rId5" Type="http://schemas.openxmlformats.org/officeDocument/2006/relationships/image" Target="../media/image80.emf"/><Relationship Id="rId4" Type="http://schemas.openxmlformats.org/officeDocument/2006/relationships/image" Target="../media/image79.emf"/></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8" Type="http://schemas.openxmlformats.org/officeDocument/2006/relationships/image" Target="../media/image88.emf"/><Relationship Id="rId3" Type="http://schemas.openxmlformats.org/officeDocument/2006/relationships/image" Target="../media/image83.emf"/><Relationship Id="rId7" Type="http://schemas.openxmlformats.org/officeDocument/2006/relationships/image" Target="../media/image87.emf"/><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image" Target="../media/image86.png"/><Relationship Id="rId5" Type="http://schemas.openxmlformats.org/officeDocument/2006/relationships/image" Target="../media/image85.png"/><Relationship Id="rId4" Type="http://schemas.openxmlformats.org/officeDocument/2006/relationships/image" Target="../media/image84.emf"/><Relationship Id="rId9" Type="http://schemas.openxmlformats.org/officeDocument/2006/relationships/image" Target="../media/image89.emf"/></Relationships>
</file>

<file path=ppt/slides/_rels/slide71.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91.emf"/></Relationships>
</file>

<file path=ppt/slides/_rels/slide72.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93.emf"/></Relationships>
</file>

<file path=ppt/slides/_rels/slide73.xml.rels><?xml version="1.0" encoding="UTF-8" standalone="yes"?>
<Relationships xmlns="http://schemas.openxmlformats.org/package/2006/relationships"><Relationship Id="rId3" Type="http://schemas.openxmlformats.org/officeDocument/2006/relationships/image" Target="../media/image94.emf"/><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95.emf"/></Relationships>
</file>

<file path=ppt/slides/_rels/slide74.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7.emf"/><Relationship Id="rId2" Type="http://schemas.openxmlformats.org/officeDocument/2006/relationships/notesSlide" Target="../notesSlides/notesSlide75.xml"/><Relationship Id="rId1" Type="http://schemas.openxmlformats.org/officeDocument/2006/relationships/slideLayout" Target="../slideLayouts/slideLayout2.xml"/><Relationship Id="rId5" Type="http://schemas.openxmlformats.org/officeDocument/2006/relationships/image" Target="../media/image99.emf"/><Relationship Id="rId4" Type="http://schemas.openxmlformats.org/officeDocument/2006/relationships/image" Target="../media/image98.emf"/></Relationships>
</file>

<file path=ppt/slides/_rels/slide78.xml.rels><?xml version="1.0" encoding="UTF-8" standalone="yes"?>
<Relationships xmlns="http://schemas.openxmlformats.org/package/2006/relationships"><Relationship Id="rId3" Type="http://schemas.openxmlformats.org/officeDocument/2006/relationships/image" Target="../media/image100.emf"/><Relationship Id="rId2" Type="http://schemas.openxmlformats.org/officeDocument/2006/relationships/notesSlide" Target="../notesSlides/notesSlide76.xml"/><Relationship Id="rId1" Type="http://schemas.openxmlformats.org/officeDocument/2006/relationships/slideLayout" Target="../slideLayouts/slideLayout2.xml"/><Relationship Id="rId5" Type="http://schemas.openxmlformats.org/officeDocument/2006/relationships/image" Target="../media/image102.emf"/><Relationship Id="rId4" Type="http://schemas.openxmlformats.org/officeDocument/2006/relationships/image" Target="../media/image101.emf"/></Relationships>
</file>

<file path=ppt/slides/_rels/slide79.x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04.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106.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5.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93.xml"/><Relationship Id="rId1" Type="http://schemas.openxmlformats.org/officeDocument/2006/relationships/slideLayout" Target="../slideLayouts/slideLayout2.xml"/><Relationship Id="rId4" Type="http://schemas.openxmlformats.org/officeDocument/2006/relationships/image" Target="../media/image112.png"/></Relationships>
</file>

<file path=ppt/slides/_rels/slide96.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117.png"/><Relationship Id="rId4" Type="http://schemas.openxmlformats.org/officeDocument/2006/relationships/image" Target="../media/image116.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895475" y="374904"/>
            <a:ext cx="4105656" cy="169277"/>
          </a:xfrm>
        </p:spPr>
        <p:txBody>
          <a:bodyPr wrap="square" lIns="0" tIns="0" rIns="0" bIns="0" anchor="t">
            <a:spAutoFit/>
          </a:bodyPr>
          <a:lstStyle/>
          <a:p>
            <a:r>
              <a:rPr lang="en-US" noProof="1" smtClean="0"/>
              <a:t>www.pwc.com</a:t>
            </a:r>
            <a:endParaRPr lang="en-US" noProof="1"/>
          </a:p>
        </p:txBody>
      </p:sp>
      <p:sp>
        <p:nvSpPr>
          <p:cNvPr id="2" name="Title 1"/>
          <p:cNvSpPr>
            <a:spLocks noGrp="1"/>
          </p:cNvSpPr>
          <p:nvPr>
            <p:ph type="ctrTitle"/>
          </p:nvPr>
        </p:nvSpPr>
        <p:spPr>
          <a:xfrm>
            <a:off x="1895475" y="838200"/>
            <a:ext cx="5343525" cy="886397"/>
          </a:xfrm>
        </p:spPr>
        <p:txBody>
          <a:bodyPr wrap="square" lIns="0" tIns="0" rIns="0" bIns="0" anchor="t">
            <a:spAutoFit/>
          </a:bodyPr>
          <a:lstStyle/>
          <a:p>
            <a:r>
              <a:rPr lang="en-US" dirty="0" smtClean="0"/>
              <a:t>Getting </a:t>
            </a:r>
            <a:r>
              <a:rPr lang="en-US" dirty="0"/>
              <a:t>started with data </a:t>
            </a:r>
            <a:r>
              <a:rPr lang="en-US" dirty="0" smtClean="0"/>
              <a:t>in excel</a:t>
            </a:r>
            <a:endParaRPr lang="en-US" dirty="0"/>
          </a:p>
        </p:txBody>
      </p:sp>
    </p:spTree>
    <p:extLst>
      <p:ext uri="{BB962C8B-B14F-4D97-AF65-F5344CB8AC3E}">
        <p14:creationId xmlns:p14="http://schemas.microsoft.com/office/powerpoint/2010/main" val="5195000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Cell references </a:t>
            </a:r>
            <a:r>
              <a:rPr lang="en-US" sz="2200" b="0" dirty="0"/>
              <a:t>(</a:t>
            </a:r>
            <a:r>
              <a:rPr lang="en-US" sz="2200" b="0" dirty="0" smtClean="0"/>
              <a:t>continued)</a:t>
            </a:r>
            <a:endParaRPr lang="en-US" sz="2200" b="0" dirty="0"/>
          </a:p>
        </p:txBody>
      </p:sp>
      <p:sp>
        <p:nvSpPr>
          <p:cNvPr id="3" name="Content Placeholder 2"/>
          <p:cNvSpPr>
            <a:spLocks noGrp="1"/>
          </p:cNvSpPr>
          <p:nvPr>
            <p:ph sz="quarter" idx="15"/>
          </p:nvPr>
        </p:nvSpPr>
        <p:spPr>
          <a:xfrm>
            <a:off x="533400" y="1762791"/>
            <a:ext cx="8077200" cy="3747180"/>
          </a:xfrm>
        </p:spPr>
        <p:txBody>
          <a:bodyPr/>
          <a:lstStyle/>
          <a:p>
            <a:r>
              <a:rPr lang="en-GB" sz="1600" dirty="0"/>
              <a:t>Inputs within functions can be either a single cell reference or a block of cells referred to as a range.</a:t>
            </a:r>
          </a:p>
          <a:p>
            <a:r>
              <a:rPr lang="en-GB" sz="1600" dirty="0"/>
              <a:t>The two example below provide the same result:</a:t>
            </a:r>
          </a:p>
          <a:p>
            <a:pPr>
              <a:tabLst>
                <a:tab pos="2147888" algn="l"/>
              </a:tabLst>
            </a:pPr>
            <a:r>
              <a:rPr lang="en-GB" sz="1600" dirty="0"/>
              <a:t>=SUM(C1,C2,C3) 	</a:t>
            </a:r>
            <a:r>
              <a:rPr lang="en-GB" sz="1600" dirty="0">
                <a:solidFill>
                  <a:schemeClr val="tx2"/>
                </a:solidFill>
              </a:rPr>
              <a:t>Single cells selection – </a:t>
            </a:r>
          </a:p>
          <a:p>
            <a:pPr>
              <a:tabLst>
                <a:tab pos="2147888" algn="l"/>
              </a:tabLst>
            </a:pPr>
            <a:r>
              <a:rPr lang="en-GB" sz="1600" dirty="0">
                <a:solidFill>
                  <a:schemeClr val="tx2"/>
                </a:solidFill>
              </a:rPr>
              <a:t>	use the Ctrl Key</a:t>
            </a:r>
          </a:p>
          <a:p>
            <a:pPr>
              <a:spcBef>
                <a:spcPts val="900"/>
              </a:spcBef>
              <a:tabLst>
                <a:tab pos="2147888" algn="l"/>
              </a:tabLst>
            </a:pPr>
            <a:r>
              <a:rPr lang="en-GB" sz="1600" dirty="0" smtClean="0"/>
              <a:t>=</a:t>
            </a:r>
            <a:r>
              <a:rPr lang="en-GB" sz="1600" dirty="0"/>
              <a:t>SUM(C1:C3) 	</a:t>
            </a:r>
            <a:r>
              <a:rPr lang="en-GB" sz="1600" dirty="0">
                <a:solidFill>
                  <a:schemeClr val="tx2"/>
                </a:solidFill>
              </a:rPr>
              <a:t>Range selection – </a:t>
            </a:r>
          </a:p>
          <a:p>
            <a:pPr>
              <a:tabLst>
                <a:tab pos="2147888" algn="l"/>
              </a:tabLst>
            </a:pPr>
            <a:r>
              <a:rPr lang="en-GB" sz="1600" dirty="0">
                <a:solidFill>
                  <a:schemeClr val="tx2"/>
                </a:solidFill>
              </a:rPr>
              <a:t>	use Shift Key or Drag with </a:t>
            </a:r>
            <a:r>
              <a:rPr lang="en-GB" sz="1600" dirty="0" smtClean="0">
                <a:solidFill>
                  <a:schemeClr val="tx2"/>
                </a:solidFill>
              </a:rPr>
              <a:t/>
            </a:r>
            <a:br>
              <a:rPr lang="en-GB" sz="1600" dirty="0" smtClean="0">
                <a:solidFill>
                  <a:schemeClr val="tx2"/>
                </a:solidFill>
              </a:rPr>
            </a:br>
            <a:r>
              <a:rPr lang="en-GB" sz="1600" dirty="0" smtClean="0">
                <a:solidFill>
                  <a:schemeClr val="tx2"/>
                </a:solidFill>
              </a:rPr>
              <a:t>	mouse</a:t>
            </a:r>
            <a:endParaRPr lang="en-GB" sz="1600" dirty="0">
              <a:solidFill>
                <a:schemeClr val="tx2"/>
              </a:solidFill>
            </a:endParaRPr>
          </a:p>
          <a:p>
            <a:pPr>
              <a:spcBef>
                <a:spcPts val="900"/>
              </a:spcBef>
            </a:pPr>
            <a:r>
              <a:rPr lang="en-GB" sz="1600" dirty="0" smtClean="0"/>
              <a:t>Note</a:t>
            </a:r>
            <a:r>
              <a:rPr lang="en-GB" sz="1600" dirty="0"/>
              <a:t>: should a row be inserted between C1 and C3, then example 1 will still provide the same results, however example two will extend to add 4 cells.</a:t>
            </a:r>
          </a:p>
          <a:p>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10</a:t>
            </a:fld>
            <a:endParaRPr lang="en-US" dirty="0"/>
          </a:p>
        </p:txBody>
      </p:sp>
      <p:pic>
        <p:nvPicPr>
          <p:cNvPr id="5" name="Picture 4"/>
          <p:cNvPicPr>
            <a:picLocks noChangeAspect="1" noChangeArrowheads="1"/>
          </p:cNvPicPr>
          <p:nvPr/>
        </p:nvPicPr>
        <p:blipFill>
          <a:blip r:embed="rId3" cstate="print"/>
          <a:srcRect/>
          <a:stretch>
            <a:fillRect/>
          </a:stretch>
        </p:blipFill>
        <p:spPr bwMode="auto">
          <a:xfrm>
            <a:off x="5604654" y="2425322"/>
            <a:ext cx="1930465" cy="818572"/>
          </a:xfrm>
          <a:prstGeom prst="rect">
            <a:avLst/>
          </a:prstGeom>
          <a:noFill/>
          <a:ln w="6350">
            <a:solidFill>
              <a:srgbClr val="968C6D"/>
            </a:solidFill>
            <a:miter lim="800000"/>
            <a:headEnd/>
            <a:tailEnd/>
          </a:ln>
        </p:spPr>
      </p:pic>
      <p:pic>
        <p:nvPicPr>
          <p:cNvPr id="6" name="Picture 2"/>
          <p:cNvPicPr>
            <a:picLocks noChangeAspect="1" noChangeArrowheads="1"/>
          </p:cNvPicPr>
          <p:nvPr/>
        </p:nvPicPr>
        <p:blipFill>
          <a:blip r:embed="rId4" cstate="print"/>
          <a:srcRect/>
          <a:stretch>
            <a:fillRect/>
          </a:stretch>
        </p:blipFill>
        <p:spPr bwMode="auto">
          <a:xfrm>
            <a:off x="5604654" y="3400150"/>
            <a:ext cx="1953614" cy="821484"/>
          </a:xfrm>
          <a:prstGeom prst="rect">
            <a:avLst/>
          </a:prstGeom>
          <a:noFill/>
          <a:ln w="6350">
            <a:solidFill>
              <a:srgbClr val="968C6D"/>
            </a:solidFill>
            <a:miter lim="800000"/>
            <a:headEnd/>
            <a:tailEnd/>
          </a:ln>
        </p:spPr>
      </p:pic>
    </p:spTree>
    <p:extLst>
      <p:ext uri="{BB962C8B-B14F-4D97-AF65-F5344CB8AC3E}">
        <p14:creationId xmlns:p14="http://schemas.microsoft.com/office/powerpoint/2010/main" val="428834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Absolute cell references</a:t>
            </a:r>
          </a:p>
        </p:txBody>
      </p:sp>
      <p:sp>
        <p:nvSpPr>
          <p:cNvPr id="3" name="Content Placeholder 2"/>
          <p:cNvSpPr>
            <a:spLocks noGrp="1"/>
          </p:cNvSpPr>
          <p:nvPr>
            <p:ph sz="quarter" idx="15"/>
          </p:nvPr>
        </p:nvSpPr>
        <p:spPr>
          <a:xfrm>
            <a:off x="533400" y="1762791"/>
            <a:ext cx="8077200" cy="492443"/>
          </a:xfrm>
        </p:spPr>
        <p:txBody>
          <a:bodyPr/>
          <a:lstStyle/>
          <a:p>
            <a:r>
              <a:rPr lang="en-US" sz="1600" dirty="0"/>
              <a:t>Absolute referencing is a way of referring to cells within formulas so that once copied, the cell reference remains fixed to a particular </a:t>
            </a:r>
            <a:r>
              <a:rPr lang="en-US" sz="1600" dirty="0" smtClean="0"/>
              <a:t>cell</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11</a:t>
            </a:fld>
            <a:endParaRPr lang="en-US" dirty="0"/>
          </a:p>
        </p:txBody>
      </p:sp>
      <p:pic>
        <p:nvPicPr>
          <p:cNvPr id="5" name="Picture 5"/>
          <p:cNvPicPr>
            <a:picLocks noChangeAspect="1" noChangeArrowheads="1"/>
          </p:cNvPicPr>
          <p:nvPr/>
        </p:nvPicPr>
        <p:blipFill>
          <a:blip r:embed="rId3" cstate="print"/>
          <a:srcRect/>
          <a:stretch>
            <a:fillRect/>
          </a:stretch>
        </p:blipFill>
        <p:spPr bwMode="auto">
          <a:xfrm>
            <a:off x="548569" y="2422109"/>
            <a:ext cx="3653847" cy="1213778"/>
          </a:xfrm>
          <a:prstGeom prst="rect">
            <a:avLst/>
          </a:prstGeom>
          <a:noFill/>
          <a:ln w="6350">
            <a:solidFill>
              <a:srgbClr val="968C6D"/>
            </a:solidFill>
          </a:ln>
        </p:spPr>
      </p:pic>
      <p:pic>
        <p:nvPicPr>
          <p:cNvPr id="6" name="Picture 6"/>
          <p:cNvPicPr>
            <a:picLocks noChangeAspect="1" noChangeArrowheads="1"/>
          </p:cNvPicPr>
          <p:nvPr/>
        </p:nvPicPr>
        <p:blipFill>
          <a:blip r:embed="rId4" cstate="print"/>
          <a:srcRect/>
          <a:stretch>
            <a:fillRect/>
          </a:stretch>
        </p:blipFill>
        <p:spPr bwMode="auto">
          <a:xfrm>
            <a:off x="548570" y="3934277"/>
            <a:ext cx="3591281" cy="1576660"/>
          </a:xfrm>
          <a:prstGeom prst="rect">
            <a:avLst/>
          </a:prstGeom>
          <a:noFill/>
          <a:ln w="6350">
            <a:solidFill>
              <a:srgbClr val="968C6D"/>
            </a:solidFill>
          </a:ln>
        </p:spPr>
      </p:pic>
      <p:sp>
        <p:nvSpPr>
          <p:cNvPr id="7" name="Right Arrow 6"/>
          <p:cNvSpPr/>
          <p:nvPr/>
        </p:nvSpPr>
        <p:spPr bwMode="ltGray">
          <a:xfrm>
            <a:off x="2852826" y="2854157"/>
            <a:ext cx="504056" cy="216024"/>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8" name="Right Arrow 7"/>
          <p:cNvSpPr/>
          <p:nvPr/>
        </p:nvSpPr>
        <p:spPr bwMode="ltGray">
          <a:xfrm>
            <a:off x="2852826" y="3070181"/>
            <a:ext cx="504056" cy="216024"/>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9" name="Right Arrow 8"/>
          <p:cNvSpPr/>
          <p:nvPr/>
        </p:nvSpPr>
        <p:spPr bwMode="ltGray">
          <a:xfrm>
            <a:off x="2852826" y="3286205"/>
            <a:ext cx="504056" cy="216024"/>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10" name="Right Arrow 9"/>
          <p:cNvSpPr/>
          <p:nvPr/>
        </p:nvSpPr>
        <p:spPr bwMode="ltGray">
          <a:xfrm rot="18883936">
            <a:off x="1589974" y="4821915"/>
            <a:ext cx="1149826" cy="167701"/>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11" name="Right Arrow 10"/>
          <p:cNvSpPr/>
          <p:nvPr/>
        </p:nvSpPr>
        <p:spPr bwMode="ltGray">
          <a:xfrm rot="19798154">
            <a:off x="1728591" y="4941524"/>
            <a:ext cx="1186701" cy="145744"/>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12" name="Right Arrow 11"/>
          <p:cNvSpPr/>
          <p:nvPr/>
        </p:nvSpPr>
        <p:spPr bwMode="ltGray">
          <a:xfrm rot="20546606">
            <a:off x="1847337" y="5033654"/>
            <a:ext cx="1111736" cy="189065"/>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13" name="Content Placeholder 2"/>
          <p:cNvSpPr txBox="1">
            <a:spLocks/>
          </p:cNvSpPr>
          <p:nvPr/>
        </p:nvSpPr>
        <p:spPr>
          <a:xfrm>
            <a:off x="4350861" y="2424669"/>
            <a:ext cx="4248472" cy="1080120"/>
          </a:xfrm>
          <a:prstGeom prst="rect">
            <a:avLst/>
          </a:prstGeom>
        </p:spPr>
        <p:txBody>
          <a:bodyPr vert="horz" lIns="0" tIns="0" rIns="0" bIns="0" rtlCol="0">
            <a:noAutofit/>
          </a:bodyPr>
          <a:lstStyle/>
          <a:p>
            <a:pPr marL="0" marR="0" lvl="0" indent="-274320" algn="l" defTabSz="914400" rtl="0" eaLnBrk="1" fontAlgn="auto" latinLnBrk="0" hangingPunct="1">
              <a:lnSpc>
                <a:spcPct val="100000"/>
              </a:lnSpc>
              <a:spcBef>
                <a:spcPct val="50000"/>
              </a:spcBef>
              <a:spcAft>
                <a:spcPts val="900"/>
              </a:spcAft>
              <a:buClr>
                <a:schemeClr val="tx1"/>
              </a:buClr>
              <a:buSzTx/>
              <a:buFontTx/>
              <a:buNone/>
              <a:tabLst/>
              <a:defRPr/>
            </a:pPr>
            <a:r>
              <a:rPr kumimoji="0" lang="en-GB" sz="1600" b="1" i="0" u="none" strike="noStrike" kern="1200" cap="none" spc="0" normalizeH="0" baseline="0" noProof="0" dirty="0" smtClean="0">
                <a:ln>
                  <a:noFill/>
                </a:ln>
                <a:solidFill>
                  <a:schemeClr val="tx1"/>
                </a:solidFill>
                <a:effectLst/>
                <a:uLnTx/>
                <a:uFillTx/>
                <a:latin typeface="+mj-lt"/>
                <a:cs typeface="Arial" pitchFamily="34" charset="0"/>
              </a:rPr>
              <a:t>Relative referencing</a:t>
            </a:r>
          </a:p>
          <a:p>
            <a:pPr marL="0" marR="0" lvl="0" algn="l" defTabSz="914400" rtl="0" eaLnBrk="1" fontAlgn="auto" latinLnBrk="0" hangingPunct="1">
              <a:lnSpc>
                <a:spcPct val="100000"/>
              </a:lnSpc>
              <a:spcAft>
                <a:spcPts val="900"/>
              </a:spcAft>
              <a:buClr>
                <a:schemeClr val="tx1"/>
              </a:buClr>
              <a:buSzTx/>
              <a:buFontTx/>
              <a:buNone/>
              <a:tabLst/>
              <a:defRPr/>
            </a:pPr>
            <a:r>
              <a:rPr lang="en-GB" sz="1600" dirty="0" smtClean="0">
                <a:latin typeface="+mj-lt"/>
                <a:cs typeface="Arial" pitchFamily="34" charset="0"/>
              </a:rPr>
              <a:t>As a formula is copied along, the row/column numbers adjust accordingly</a:t>
            </a:r>
            <a:endParaRPr kumimoji="0" lang="en-GB" sz="1600" b="0" i="0" u="none" strike="noStrike" kern="1200" cap="none" spc="0" normalizeH="0" baseline="0" noProof="0" dirty="0" smtClean="0">
              <a:ln>
                <a:noFill/>
              </a:ln>
              <a:solidFill>
                <a:schemeClr val="tx1"/>
              </a:solidFill>
              <a:effectLst/>
              <a:uLnTx/>
              <a:uFillTx/>
              <a:latin typeface="+mj-lt"/>
              <a:cs typeface="Arial" pitchFamily="34" charset="0"/>
            </a:endParaRPr>
          </a:p>
        </p:txBody>
      </p:sp>
      <p:sp>
        <p:nvSpPr>
          <p:cNvPr id="14" name="Content Placeholder 2"/>
          <p:cNvSpPr txBox="1">
            <a:spLocks/>
          </p:cNvSpPr>
          <p:nvPr/>
        </p:nvSpPr>
        <p:spPr>
          <a:xfrm>
            <a:off x="4350861" y="3936837"/>
            <a:ext cx="4248472" cy="1080120"/>
          </a:xfrm>
          <a:prstGeom prst="rect">
            <a:avLst/>
          </a:prstGeom>
        </p:spPr>
        <p:txBody>
          <a:bodyPr vert="horz" lIns="0" tIns="0" rIns="0" bIns="0" rtlCol="0">
            <a:noAutofit/>
          </a:bodyPr>
          <a:lstStyle/>
          <a:p>
            <a:pPr marL="0" marR="0" lvl="0" indent="-274320" algn="l" defTabSz="914400" rtl="0" eaLnBrk="1" fontAlgn="auto" latinLnBrk="0" hangingPunct="1">
              <a:lnSpc>
                <a:spcPct val="100000"/>
              </a:lnSpc>
              <a:spcBef>
                <a:spcPct val="50000"/>
              </a:spcBef>
              <a:spcAft>
                <a:spcPts val="900"/>
              </a:spcAft>
              <a:buClr>
                <a:schemeClr val="tx1"/>
              </a:buClr>
              <a:buSzTx/>
              <a:buFontTx/>
              <a:buNone/>
              <a:tabLst/>
              <a:defRPr/>
            </a:pPr>
            <a:r>
              <a:rPr kumimoji="0" lang="en-GB" sz="1600" b="1" i="0" u="none" strike="noStrike" kern="1200" cap="none" spc="0" normalizeH="0" baseline="0" noProof="0" dirty="0" smtClean="0">
                <a:ln>
                  <a:noFill/>
                </a:ln>
                <a:solidFill>
                  <a:schemeClr val="tx1"/>
                </a:solidFill>
                <a:effectLst/>
                <a:uLnTx/>
                <a:uFillTx/>
                <a:latin typeface="+mj-lt"/>
                <a:cs typeface="Arial" pitchFamily="34" charset="0"/>
              </a:rPr>
              <a:t>Absolute referencing</a:t>
            </a:r>
          </a:p>
          <a:p>
            <a:pPr marL="0" marR="0" lvl="0" algn="l" defTabSz="914400" rtl="0" eaLnBrk="1" fontAlgn="auto" latinLnBrk="0" hangingPunct="1">
              <a:lnSpc>
                <a:spcPct val="100000"/>
              </a:lnSpc>
              <a:spcAft>
                <a:spcPts val="900"/>
              </a:spcAft>
              <a:buClr>
                <a:schemeClr val="tx1"/>
              </a:buClr>
              <a:buSzTx/>
              <a:buFontTx/>
              <a:buNone/>
              <a:tabLst/>
              <a:defRPr/>
            </a:pPr>
            <a:r>
              <a:rPr lang="en-GB" sz="1600" dirty="0" smtClean="0">
                <a:latin typeface="+mj-lt"/>
                <a:cs typeface="Arial" pitchFamily="34" charset="0"/>
              </a:rPr>
              <a:t>As a formula is copied along, it continues to refer to the same cell as before</a:t>
            </a:r>
            <a:endParaRPr kumimoji="0" lang="en-GB" sz="1600" b="0" i="0" u="none" strike="noStrike" kern="1200" cap="none" spc="0" normalizeH="0" baseline="0" noProof="0" dirty="0" smtClean="0">
              <a:ln>
                <a:noFill/>
              </a:ln>
              <a:solidFill>
                <a:schemeClr val="tx1"/>
              </a:solidFill>
              <a:effectLst/>
              <a:uLnTx/>
              <a:uFillTx/>
              <a:latin typeface="+mj-lt"/>
              <a:cs typeface="Arial" pitchFamily="34" charset="0"/>
            </a:endParaRPr>
          </a:p>
        </p:txBody>
      </p:sp>
    </p:spTree>
    <p:extLst>
      <p:ext uri="{BB962C8B-B14F-4D97-AF65-F5344CB8AC3E}">
        <p14:creationId xmlns:p14="http://schemas.microsoft.com/office/powerpoint/2010/main" val="3823693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Absolute cell referencing</a:t>
            </a:r>
            <a:endParaRPr lang="en-GB" dirty="0"/>
          </a:p>
        </p:txBody>
      </p:sp>
      <p:sp>
        <p:nvSpPr>
          <p:cNvPr id="3" name="Content Placeholder 2"/>
          <p:cNvSpPr>
            <a:spLocks noGrp="1"/>
          </p:cNvSpPr>
          <p:nvPr>
            <p:ph sz="quarter" idx="15"/>
          </p:nvPr>
        </p:nvSpPr>
        <p:spPr>
          <a:xfrm>
            <a:off x="533400" y="1760410"/>
            <a:ext cx="8077200" cy="2508379"/>
          </a:xfrm>
        </p:spPr>
        <p:txBody>
          <a:bodyPr/>
          <a:lstStyle/>
          <a:p>
            <a:pPr>
              <a:spcAft>
                <a:spcPts val="600"/>
              </a:spcAft>
            </a:pPr>
            <a:r>
              <a:rPr lang="en-US" dirty="0">
                <a:latin typeface="+mj-lt"/>
              </a:rPr>
              <a:t>With absolute cell referencing, a dollar sign ($) appears in the cell reference:</a:t>
            </a:r>
          </a:p>
          <a:p>
            <a:pPr>
              <a:spcAft>
                <a:spcPts val="600"/>
              </a:spcAft>
            </a:pPr>
            <a:r>
              <a:rPr lang="en-US" dirty="0" smtClean="0">
                <a:latin typeface="+mj-lt"/>
              </a:rPr>
              <a:t>=B4 Refers </a:t>
            </a:r>
            <a:r>
              <a:rPr lang="en-US" dirty="0">
                <a:latin typeface="+mj-lt"/>
              </a:rPr>
              <a:t>to column B and row 4,</a:t>
            </a:r>
          </a:p>
          <a:p>
            <a:pPr>
              <a:spcAft>
                <a:spcPts val="600"/>
              </a:spcAft>
            </a:pPr>
            <a:r>
              <a:rPr lang="en-US" dirty="0" smtClean="0">
                <a:latin typeface="+mj-lt"/>
              </a:rPr>
              <a:t>but </a:t>
            </a:r>
            <a:r>
              <a:rPr lang="en-US" dirty="0">
                <a:latin typeface="+mj-lt"/>
              </a:rPr>
              <a:t>this will vary if the formula is copied across a range of cells</a:t>
            </a:r>
          </a:p>
          <a:p>
            <a:pPr>
              <a:spcAft>
                <a:spcPts val="600"/>
              </a:spcAft>
            </a:pPr>
            <a:r>
              <a:rPr lang="en-US" dirty="0" smtClean="0">
                <a:latin typeface="+mj-lt"/>
              </a:rPr>
              <a:t>(</a:t>
            </a:r>
            <a:r>
              <a:rPr lang="en-US" dirty="0">
                <a:latin typeface="+mj-lt"/>
              </a:rPr>
              <a:t>relative reference)</a:t>
            </a:r>
          </a:p>
          <a:p>
            <a:pPr>
              <a:spcAft>
                <a:spcPts val="600"/>
              </a:spcAft>
            </a:pPr>
            <a:r>
              <a:rPr lang="en-US" dirty="0" smtClean="0">
                <a:latin typeface="+mj-lt"/>
              </a:rPr>
              <a:t>=$B4 Will </a:t>
            </a:r>
            <a:r>
              <a:rPr lang="en-US" dirty="0">
                <a:latin typeface="+mj-lt"/>
              </a:rPr>
              <a:t>always refer to column B, but row reference can vary</a:t>
            </a:r>
          </a:p>
          <a:p>
            <a:pPr>
              <a:spcAft>
                <a:spcPts val="600"/>
              </a:spcAft>
            </a:pPr>
            <a:r>
              <a:rPr lang="en-US" dirty="0" smtClean="0">
                <a:latin typeface="+mj-lt"/>
              </a:rPr>
              <a:t>=B$4 Will </a:t>
            </a:r>
            <a:r>
              <a:rPr lang="en-US" dirty="0">
                <a:latin typeface="+mj-lt"/>
              </a:rPr>
              <a:t>always refer to row 4, but column reference can vary</a:t>
            </a:r>
          </a:p>
          <a:p>
            <a:pPr>
              <a:spcAft>
                <a:spcPts val="600"/>
              </a:spcAft>
            </a:pPr>
            <a:r>
              <a:rPr lang="en-US" dirty="0" smtClean="0">
                <a:latin typeface="+mj-lt"/>
              </a:rPr>
              <a:t>=$B$4 Will </a:t>
            </a:r>
            <a:r>
              <a:rPr lang="en-US" dirty="0">
                <a:latin typeface="+mj-lt"/>
              </a:rPr>
              <a:t>always refer to column B and row 4</a:t>
            </a:r>
          </a:p>
          <a:p>
            <a:pPr>
              <a:spcAft>
                <a:spcPts val="600"/>
              </a:spcAft>
            </a:pPr>
            <a:r>
              <a:rPr lang="en-US" dirty="0" smtClean="0">
                <a:latin typeface="+mj-lt"/>
              </a:rPr>
              <a:t>(</a:t>
            </a:r>
            <a:r>
              <a:rPr lang="en-US" dirty="0">
                <a:latin typeface="+mj-lt"/>
              </a:rPr>
              <a:t>absolute reference</a:t>
            </a:r>
            <a:r>
              <a:rPr lang="en-US" dirty="0" smtClean="0">
                <a:latin typeface="+mj-lt"/>
              </a:rPr>
              <a:t>)</a:t>
            </a:r>
            <a:endParaRPr lang="en-US" dirty="0">
              <a:latin typeface="+mj-lt"/>
            </a:endParaRPr>
          </a:p>
        </p:txBody>
      </p:sp>
      <p:sp>
        <p:nvSpPr>
          <p:cNvPr id="6" name="Content Placeholder 2"/>
          <p:cNvSpPr txBox="1">
            <a:spLocks/>
          </p:cNvSpPr>
          <p:nvPr/>
        </p:nvSpPr>
        <p:spPr>
          <a:xfrm>
            <a:off x="540554" y="4335439"/>
            <a:ext cx="8077200" cy="425333"/>
          </a:xfrm>
          <a:prstGeom prst="rect">
            <a:avLst/>
          </a:prstGeom>
        </p:spPr>
        <p:txBody>
          <a:bodyPr vert="horz" lIns="0" tIns="0" rIns="0" bIns="0" rtlCol="0">
            <a:no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r>
              <a:rPr lang="en-GB" sz="1600" dirty="0" smtClean="0"/>
              <a:t>Keyboard shortcut F4 </a:t>
            </a:r>
            <a:r>
              <a:rPr lang="en-GB" sz="1600" dirty="0"/>
              <a:t>c</a:t>
            </a:r>
            <a:r>
              <a:rPr lang="en-GB" sz="1600" dirty="0" smtClean="0"/>
              <a:t>ycles through the four absolute cell reference options</a:t>
            </a:r>
          </a:p>
        </p:txBody>
      </p:sp>
      <p:sp>
        <p:nvSpPr>
          <p:cNvPr id="7" name="Slide Number Placeholder 5"/>
          <p:cNvSpPr>
            <a:spLocks noGrp="1"/>
          </p:cNvSpPr>
          <p:nvPr>
            <p:ph type="sldNum" sz="quarter" idx="18"/>
          </p:nvPr>
        </p:nvSpPr>
        <p:spPr>
          <a:xfrm>
            <a:off x="7086600" y="6477000"/>
            <a:ext cx="1527048" cy="152400"/>
          </a:xfrm>
        </p:spPr>
        <p:txBody>
          <a:bodyPr/>
          <a:lstStyle/>
          <a:p>
            <a:r>
              <a:rPr lang="en-US" dirty="0" smtClean="0"/>
              <a:t>12</a:t>
            </a:r>
            <a:endParaRPr lang="en-US" dirty="0"/>
          </a:p>
        </p:txBody>
      </p:sp>
    </p:spTree>
    <p:extLst>
      <p:ext uri="{BB962C8B-B14F-4D97-AF65-F5344CB8AC3E}">
        <p14:creationId xmlns:p14="http://schemas.microsoft.com/office/powerpoint/2010/main" val="2281799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Formulas</a:t>
            </a:r>
            <a:endParaRPr lang="en-GB" b="0" i="0" dirty="0"/>
          </a:p>
        </p:txBody>
      </p:sp>
      <p:sp>
        <p:nvSpPr>
          <p:cNvPr id="3" name="Content Placeholder 2"/>
          <p:cNvSpPr>
            <a:spLocks noGrp="1"/>
          </p:cNvSpPr>
          <p:nvPr>
            <p:ph sz="quarter" idx="15"/>
          </p:nvPr>
        </p:nvSpPr>
        <p:spPr>
          <a:xfrm>
            <a:off x="533400" y="1760410"/>
            <a:ext cx="8077200" cy="2662267"/>
          </a:xfrm>
        </p:spPr>
        <p:txBody>
          <a:bodyPr/>
          <a:lstStyle/>
          <a:p>
            <a:pPr lvl="1">
              <a:buFont typeface="Arial" panose="020B0604020202020204" pitchFamily="34" charset="0"/>
              <a:buChar char="•"/>
            </a:pPr>
            <a:r>
              <a:rPr lang="en-GB" sz="1600" dirty="0" smtClean="0"/>
              <a:t>Excel calculations are specified with formulas in each cell</a:t>
            </a:r>
          </a:p>
          <a:p>
            <a:pPr lvl="1">
              <a:buFont typeface="Arial" panose="020B0604020202020204" pitchFamily="34" charset="0"/>
              <a:buChar char="•"/>
            </a:pPr>
            <a:r>
              <a:rPr lang="en-GB" sz="1600" dirty="0" smtClean="0"/>
              <a:t>To create a formula, type an equals sign (=) followed by the function and required arguments</a:t>
            </a:r>
            <a:endParaRPr lang="en-GB" sz="1600" dirty="0" smtClean="0">
              <a:solidFill>
                <a:schemeClr val="tx2"/>
              </a:solidFill>
            </a:endParaRPr>
          </a:p>
          <a:p>
            <a:r>
              <a:rPr lang="en-GB" sz="1600" dirty="0" smtClean="0"/>
              <a:t>Order of operations:</a:t>
            </a:r>
          </a:p>
          <a:p>
            <a:pPr marL="228600" indent="-228600">
              <a:buFont typeface="Arial" pitchFamily="34" charset="0"/>
              <a:buChar char="•"/>
            </a:pPr>
            <a:r>
              <a:rPr lang="en-GB" sz="1600" dirty="0" smtClean="0"/>
              <a:t>Brackets 		(	)</a:t>
            </a:r>
          </a:p>
          <a:p>
            <a:pPr marL="228600" indent="-228600">
              <a:buFont typeface="Arial" pitchFamily="34" charset="0"/>
              <a:buChar char="•"/>
            </a:pPr>
            <a:r>
              <a:rPr lang="en-GB" sz="1600" dirty="0" smtClean="0"/>
              <a:t>Exponent		^</a:t>
            </a:r>
          </a:p>
          <a:p>
            <a:pPr marL="228600" indent="-228600">
              <a:buFont typeface="Arial" pitchFamily="34" charset="0"/>
              <a:buChar char="•"/>
            </a:pPr>
            <a:r>
              <a:rPr lang="en-GB" sz="1600" dirty="0" smtClean="0"/>
              <a:t>Division/Multiplication	/	*</a:t>
            </a:r>
          </a:p>
          <a:p>
            <a:pPr marL="228600" indent="-228600">
              <a:buFont typeface="Arial" pitchFamily="34" charset="0"/>
              <a:buChar char="•"/>
            </a:pPr>
            <a:r>
              <a:rPr lang="en-GB" sz="1600" dirty="0" smtClean="0"/>
              <a:t>Addition/Subtraction	+	-</a:t>
            </a:r>
          </a:p>
        </p:txBody>
      </p:sp>
      <p:pic>
        <p:nvPicPr>
          <p:cNvPr id="2049" name="Picture 1"/>
          <p:cNvPicPr>
            <a:picLocks noChangeAspect="1" noChangeArrowheads="1"/>
          </p:cNvPicPr>
          <p:nvPr/>
        </p:nvPicPr>
        <p:blipFill>
          <a:blip r:embed="rId3" cstate="print"/>
          <a:srcRect/>
          <a:stretch>
            <a:fillRect/>
          </a:stretch>
        </p:blipFill>
        <p:spPr bwMode="auto">
          <a:xfrm>
            <a:off x="4659775" y="2637323"/>
            <a:ext cx="3942975" cy="3119443"/>
          </a:xfrm>
          <a:prstGeom prst="rect">
            <a:avLst/>
          </a:prstGeom>
          <a:noFill/>
          <a:ln w="6350">
            <a:solidFill>
              <a:srgbClr val="968C6D"/>
            </a:solidFill>
            <a:miter lim="800000"/>
            <a:headEnd/>
            <a:tailEnd/>
          </a:ln>
        </p:spPr>
      </p:pic>
      <p:sp>
        <p:nvSpPr>
          <p:cNvPr id="6" name="Slide Number Placeholder 5"/>
          <p:cNvSpPr>
            <a:spLocks noGrp="1"/>
          </p:cNvSpPr>
          <p:nvPr>
            <p:ph type="sldNum" sz="quarter" idx="18"/>
          </p:nvPr>
        </p:nvSpPr>
        <p:spPr>
          <a:xfrm>
            <a:off x="7086600" y="6477000"/>
            <a:ext cx="1527048" cy="152400"/>
          </a:xfrm>
        </p:spPr>
        <p:txBody>
          <a:bodyPr/>
          <a:lstStyle/>
          <a:p>
            <a:r>
              <a:rPr lang="en-US" dirty="0" smtClean="0"/>
              <a:t>13</a:t>
            </a:r>
            <a:endParaRPr lang="en-US" dirty="0"/>
          </a:p>
        </p:txBody>
      </p:sp>
    </p:spTree>
    <p:extLst>
      <p:ext uri="{BB962C8B-B14F-4D97-AF65-F5344CB8AC3E}">
        <p14:creationId xmlns:p14="http://schemas.microsoft.com/office/powerpoint/2010/main" val="1424042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Functions</a:t>
            </a:r>
            <a:endParaRPr lang="en-GB" dirty="0"/>
          </a:p>
        </p:txBody>
      </p:sp>
      <p:sp>
        <p:nvSpPr>
          <p:cNvPr id="20" name="Slide Number Placeholder 4"/>
          <p:cNvSpPr>
            <a:spLocks noGrp="1"/>
          </p:cNvSpPr>
          <p:nvPr>
            <p:ph type="sldNum" sz="quarter" idx="18"/>
          </p:nvPr>
        </p:nvSpPr>
        <p:spPr/>
        <p:txBody>
          <a:bodyPr/>
          <a:lstStyle/>
          <a:p>
            <a:fld id="{9EBD5762-3BDC-484D-9503-7EA6D5A9A8CE}" type="slidenum">
              <a:rPr lang="en-GB" smtClean="0"/>
              <a:pPr/>
              <a:t>14</a:t>
            </a:fld>
            <a:endParaRPr lang="en-GB" dirty="0"/>
          </a:p>
        </p:txBody>
      </p:sp>
      <p:sp>
        <p:nvSpPr>
          <p:cNvPr id="3" name="Content Placeholder 2"/>
          <p:cNvSpPr>
            <a:spLocks noGrp="1"/>
          </p:cNvSpPr>
          <p:nvPr>
            <p:ph sz="quarter" idx="15"/>
          </p:nvPr>
        </p:nvSpPr>
        <p:spPr>
          <a:xfrm>
            <a:off x="533400" y="1760410"/>
            <a:ext cx="8077200" cy="246221"/>
          </a:xfrm>
        </p:spPr>
        <p:txBody>
          <a:bodyPr/>
          <a:lstStyle/>
          <a:p>
            <a:pPr marL="228600" indent="-228600">
              <a:buFont typeface="Arial" panose="020B0604020202020204" pitchFamily="34" charset="0"/>
              <a:buChar char="•"/>
            </a:pPr>
            <a:r>
              <a:rPr lang="en-GB" sz="1600" dirty="0" smtClean="0"/>
              <a:t>The </a:t>
            </a:r>
            <a:r>
              <a:rPr lang="en-GB" sz="1600" b="1" i="1" dirty="0" err="1" smtClean="0"/>
              <a:t>fx</a:t>
            </a:r>
            <a:r>
              <a:rPr lang="en-GB" sz="1600" dirty="0" smtClean="0"/>
              <a:t> button to the left of the formula bar opens a list of all available functions</a:t>
            </a:r>
            <a:endParaRPr lang="en-GB" sz="1600" dirty="0"/>
          </a:p>
        </p:txBody>
      </p:sp>
      <p:pic>
        <p:nvPicPr>
          <p:cNvPr id="4100" name="Picture 4"/>
          <p:cNvPicPr>
            <a:picLocks noChangeAspect="1" noChangeArrowheads="1"/>
          </p:cNvPicPr>
          <p:nvPr/>
        </p:nvPicPr>
        <p:blipFill>
          <a:blip r:embed="rId3" cstate="print"/>
          <a:srcRect/>
          <a:stretch>
            <a:fillRect/>
          </a:stretch>
        </p:blipFill>
        <p:spPr bwMode="auto">
          <a:xfrm>
            <a:off x="924744" y="3054035"/>
            <a:ext cx="1733550" cy="1285875"/>
          </a:xfrm>
          <a:prstGeom prst="rect">
            <a:avLst/>
          </a:prstGeom>
          <a:noFill/>
          <a:ln w="6350">
            <a:solidFill>
              <a:srgbClr val="968C6D"/>
            </a:solidFill>
            <a:miter lim="800000"/>
            <a:headEnd/>
            <a:tailEnd/>
          </a:ln>
        </p:spPr>
      </p:pic>
      <p:sp>
        <p:nvSpPr>
          <p:cNvPr id="12" name="Right Arrow 11"/>
          <p:cNvSpPr/>
          <p:nvPr/>
        </p:nvSpPr>
        <p:spPr bwMode="ltGray">
          <a:xfrm>
            <a:off x="3136546" y="3558091"/>
            <a:ext cx="936104" cy="43204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pic>
        <p:nvPicPr>
          <p:cNvPr id="3074" name="Picture 2"/>
          <p:cNvPicPr>
            <a:picLocks noChangeAspect="1" noChangeArrowheads="1"/>
          </p:cNvPicPr>
          <p:nvPr/>
        </p:nvPicPr>
        <p:blipFill>
          <a:blip r:embed="rId4" cstate="print"/>
          <a:srcRect/>
          <a:stretch>
            <a:fillRect/>
          </a:stretch>
        </p:blipFill>
        <p:spPr bwMode="auto">
          <a:xfrm>
            <a:off x="4525144" y="2364425"/>
            <a:ext cx="3741043" cy="3201555"/>
          </a:xfrm>
          <a:prstGeom prst="rect">
            <a:avLst/>
          </a:prstGeom>
          <a:noFill/>
          <a:ln w="6350">
            <a:solidFill>
              <a:srgbClr val="968C6D"/>
            </a:solidFill>
            <a:miter lim="800000"/>
            <a:headEnd/>
            <a:tailEnd/>
          </a:ln>
        </p:spPr>
      </p:pic>
    </p:spTree>
    <p:extLst>
      <p:ext uri="{BB962C8B-B14F-4D97-AF65-F5344CB8AC3E}">
        <p14:creationId xmlns:p14="http://schemas.microsoft.com/office/powerpoint/2010/main" val="16438731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Function arguments</a:t>
            </a:r>
            <a:endParaRPr lang="en-GB" dirty="0"/>
          </a:p>
        </p:txBody>
      </p:sp>
      <p:sp>
        <p:nvSpPr>
          <p:cNvPr id="40" name="Slide Number Placeholder 4"/>
          <p:cNvSpPr>
            <a:spLocks noGrp="1"/>
          </p:cNvSpPr>
          <p:nvPr>
            <p:ph type="sldNum" sz="quarter" idx="18"/>
          </p:nvPr>
        </p:nvSpPr>
        <p:spPr/>
        <p:txBody>
          <a:bodyPr/>
          <a:lstStyle/>
          <a:p>
            <a:fld id="{9EBD5762-3BDC-484D-9503-7EA6D5A9A8CE}" type="slidenum">
              <a:rPr lang="en-GB" smtClean="0"/>
              <a:pPr/>
              <a:t>15</a:t>
            </a:fld>
            <a:endParaRPr lang="en-GB" dirty="0"/>
          </a:p>
        </p:txBody>
      </p:sp>
      <p:sp>
        <p:nvSpPr>
          <p:cNvPr id="6" name="Text Placeholder 5"/>
          <p:cNvSpPr>
            <a:spLocks noGrp="1"/>
          </p:cNvSpPr>
          <p:nvPr>
            <p:ph type="body" sz="quarter" idx="15"/>
          </p:nvPr>
        </p:nvSpPr>
        <p:spPr>
          <a:xfrm>
            <a:off x="533400" y="1760410"/>
            <a:ext cx="8077200" cy="2054409"/>
          </a:xfrm>
        </p:spPr>
        <p:txBody>
          <a:bodyPr/>
          <a:lstStyle/>
          <a:p>
            <a:r>
              <a:rPr lang="en-GB" dirty="0" smtClean="0"/>
              <a:t>Functions take zero or more inputs or arguments</a:t>
            </a:r>
          </a:p>
          <a:p>
            <a:r>
              <a:rPr lang="en-GB" dirty="0" smtClean="0"/>
              <a:t> =FUNCTION</a:t>
            </a:r>
            <a:r>
              <a:rPr lang="en-GB" i="1" dirty="0" smtClean="0">
                <a:solidFill>
                  <a:schemeClr val="accent1"/>
                </a:solidFill>
              </a:rPr>
              <a:t>(Input1,Input2,...)</a:t>
            </a:r>
          </a:p>
          <a:p>
            <a:r>
              <a:rPr lang="en-GB" dirty="0" smtClean="0"/>
              <a:t>Arguments can be:</a:t>
            </a:r>
          </a:p>
          <a:p>
            <a:r>
              <a:rPr lang="en-GB" dirty="0" smtClean="0"/>
              <a:t>Values 		1, 2, 3 or 1.2, 3.6, 2.1 or “x”, “y”, “z” or TRUE, FALSE</a:t>
            </a:r>
          </a:p>
          <a:p>
            <a:r>
              <a:rPr lang="en-GB" dirty="0" smtClean="0"/>
              <a:t>Cell References 	B91, A452, C3</a:t>
            </a:r>
          </a:p>
          <a:p>
            <a:endParaRPr lang="en-GB" dirty="0"/>
          </a:p>
        </p:txBody>
      </p:sp>
      <p:sp>
        <p:nvSpPr>
          <p:cNvPr id="21" name="Rectangle 20"/>
          <p:cNvSpPr/>
          <p:nvPr/>
        </p:nvSpPr>
        <p:spPr bwMode="ltGray">
          <a:xfrm>
            <a:off x="2547556" y="5445525"/>
            <a:ext cx="972000" cy="720011"/>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schemeClr val="bg1"/>
                </a:solidFill>
                <a:latin typeface="Georgia" pitchFamily="18" charset="0"/>
              </a:rPr>
              <a:t>1</a:t>
            </a:r>
          </a:p>
          <a:p>
            <a:pPr algn="ctr"/>
            <a:r>
              <a:rPr lang="en-GB" sz="1400" dirty="0" smtClean="0">
                <a:solidFill>
                  <a:schemeClr val="bg1"/>
                </a:solidFill>
                <a:latin typeface="Georgia" pitchFamily="18" charset="0"/>
              </a:rPr>
              <a:t>2</a:t>
            </a:r>
          </a:p>
          <a:p>
            <a:pPr algn="ctr"/>
            <a:r>
              <a:rPr lang="en-GB" sz="1400" dirty="0" smtClean="0">
                <a:solidFill>
                  <a:schemeClr val="bg1"/>
                </a:solidFill>
                <a:latin typeface="Georgia" pitchFamily="18" charset="0"/>
              </a:rPr>
              <a:t>3</a:t>
            </a:r>
          </a:p>
        </p:txBody>
      </p:sp>
      <p:sp>
        <p:nvSpPr>
          <p:cNvPr id="22" name="Rectangle 21"/>
          <p:cNvSpPr/>
          <p:nvPr/>
        </p:nvSpPr>
        <p:spPr bwMode="ltGray">
          <a:xfrm>
            <a:off x="4124256" y="5445530"/>
            <a:ext cx="1223436" cy="7200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i="1" dirty="0" smtClean="0">
                <a:solidFill>
                  <a:schemeClr val="bg1"/>
                </a:solidFill>
                <a:latin typeface="Georgia" pitchFamily="18" charset="0"/>
              </a:rPr>
              <a:t>SUM(1,2,3)</a:t>
            </a:r>
          </a:p>
        </p:txBody>
      </p:sp>
      <p:sp>
        <p:nvSpPr>
          <p:cNvPr id="23" name="Rectangle 22"/>
          <p:cNvSpPr/>
          <p:nvPr/>
        </p:nvSpPr>
        <p:spPr bwMode="ltGray">
          <a:xfrm>
            <a:off x="5952390" y="5445530"/>
            <a:ext cx="972000" cy="720000"/>
          </a:xfrm>
          <a:prstGeom prst="rect">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i="1" dirty="0" smtClean="0">
                <a:solidFill>
                  <a:schemeClr val="bg1"/>
                </a:solidFill>
                <a:latin typeface="Georgia" pitchFamily="18" charset="0"/>
              </a:rPr>
              <a:t>6</a:t>
            </a:r>
          </a:p>
        </p:txBody>
      </p:sp>
      <p:sp>
        <p:nvSpPr>
          <p:cNvPr id="24" name="Right Arrow 23"/>
          <p:cNvSpPr/>
          <p:nvPr/>
        </p:nvSpPr>
        <p:spPr bwMode="ltGray">
          <a:xfrm>
            <a:off x="3605882" y="5661514"/>
            <a:ext cx="432048" cy="288032"/>
          </a:xfrm>
          <a:prstGeom prst="rightArrow">
            <a:avLst/>
          </a:prstGeom>
          <a:solidFill>
            <a:schemeClr val="tx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err="1" smtClean="0">
              <a:solidFill>
                <a:schemeClr val="bg1"/>
              </a:solidFill>
              <a:latin typeface="Georgia" pitchFamily="18" charset="0"/>
            </a:endParaRPr>
          </a:p>
        </p:txBody>
      </p:sp>
      <p:sp>
        <p:nvSpPr>
          <p:cNvPr id="25" name="Right Arrow 24"/>
          <p:cNvSpPr/>
          <p:nvPr/>
        </p:nvSpPr>
        <p:spPr bwMode="ltGray">
          <a:xfrm>
            <a:off x="5434018" y="5661514"/>
            <a:ext cx="432048" cy="288032"/>
          </a:xfrm>
          <a:prstGeom prst="rightArrow">
            <a:avLst/>
          </a:prstGeom>
          <a:solidFill>
            <a:schemeClr val="tx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err="1" smtClean="0">
              <a:solidFill>
                <a:schemeClr val="bg1"/>
              </a:solidFill>
              <a:latin typeface="Georgia" pitchFamily="18" charset="0"/>
            </a:endParaRPr>
          </a:p>
        </p:txBody>
      </p:sp>
      <p:pic>
        <p:nvPicPr>
          <p:cNvPr id="1030" name="Picture 6"/>
          <p:cNvPicPr>
            <a:picLocks noChangeAspect="1" noChangeArrowheads="1"/>
          </p:cNvPicPr>
          <p:nvPr/>
        </p:nvPicPr>
        <p:blipFill>
          <a:blip r:embed="rId3" cstate="print"/>
          <a:srcRect/>
          <a:stretch>
            <a:fillRect/>
          </a:stretch>
        </p:blipFill>
        <p:spPr bwMode="auto">
          <a:xfrm>
            <a:off x="2849813" y="3532302"/>
            <a:ext cx="3721690" cy="1365939"/>
          </a:xfrm>
          <a:prstGeom prst="rect">
            <a:avLst/>
          </a:prstGeom>
          <a:noFill/>
          <a:ln w="6350">
            <a:solidFill>
              <a:srgbClr val="968C6D"/>
            </a:solidFill>
            <a:miter lim="800000"/>
            <a:headEnd/>
            <a:tailEnd/>
          </a:ln>
        </p:spPr>
      </p:pic>
      <p:sp>
        <p:nvSpPr>
          <p:cNvPr id="28" name="Rectangle 27"/>
          <p:cNvSpPr/>
          <p:nvPr/>
        </p:nvSpPr>
        <p:spPr>
          <a:xfrm>
            <a:off x="4064143" y="5086140"/>
            <a:ext cx="835165" cy="215444"/>
          </a:xfrm>
          <a:prstGeom prst="rect">
            <a:avLst/>
          </a:prstGeom>
        </p:spPr>
        <p:txBody>
          <a:bodyPr wrap="none" lIns="0" tIns="0" rIns="0" bIns="0">
            <a:spAutoFit/>
          </a:bodyPr>
          <a:lstStyle/>
          <a:p>
            <a:pPr algn="ctr"/>
            <a:r>
              <a:rPr lang="en-GB" sz="1400" b="1" dirty="0" smtClean="0">
                <a:solidFill>
                  <a:schemeClr val="accent2"/>
                </a:solidFill>
                <a:latin typeface="Georgia" pitchFamily="18" charset="0"/>
              </a:rPr>
              <a:t>Function</a:t>
            </a:r>
          </a:p>
        </p:txBody>
      </p:sp>
      <p:sp>
        <p:nvSpPr>
          <p:cNvPr id="29" name="Rectangle 28"/>
          <p:cNvSpPr/>
          <p:nvPr/>
        </p:nvSpPr>
        <p:spPr>
          <a:xfrm>
            <a:off x="5952390" y="5096958"/>
            <a:ext cx="654025" cy="215444"/>
          </a:xfrm>
          <a:prstGeom prst="rect">
            <a:avLst/>
          </a:prstGeom>
        </p:spPr>
        <p:txBody>
          <a:bodyPr wrap="none" lIns="0" tIns="0" rIns="0" bIns="0">
            <a:spAutoFit/>
          </a:bodyPr>
          <a:lstStyle/>
          <a:p>
            <a:r>
              <a:rPr lang="en-GB" sz="1400" b="1" dirty="0" smtClean="0">
                <a:solidFill>
                  <a:schemeClr val="accent3"/>
                </a:solidFill>
                <a:latin typeface="Georgia" pitchFamily="18" charset="0"/>
              </a:rPr>
              <a:t>Output</a:t>
            </a:r>
            <a:endParaRPr lang="en-GB" sz="1400" b="1" dirty="0">
              <a:solidFill>
                <a:schemeClr val="accent3"/>
              </a:solidFill>
            </a:endParaRPr>
          </a:p>
        </p:txBody>
      </p:sp>
      <p:sp>
        <p:nvSpPr>
          <p:cNvPr id="30" name="Rectangle 29"/>
          <p:cNvSpPr/>
          <p:nvPr/>
        </p:nvSpPr>
        <p:spPr>
          <a:xfrm>
            <a:off x="2511488" y="5086140"/>
            <a:ext cx="516168" cy="215444"/>
          </a:xfrm>
          <a:prstGeom prst="rect">
            <a:avLst/>
          </a:prstGeom>
        </p:spPr>
        <p:txBody>
          <a:bodyPr wrap="none" lIns="0" tIns="0" rIns="0" bIns="0">
            <a:spAutoFit/>
          </a:bodyPr>
          <a:lstStyle/>
          <a:p>
            <a:pPr algn="ctr"/>
            <a:r>
              <a:rPr lang="en-GB" sz="1400" b="1" dirty="0" smtClean="0">
                <a:solidFill>
                  <a:schemeClr val="tx2"/>
                </a:solidFill>
                <a:latin typeface="Georgia" pitchFamily="18" charset="0"/>
              </a:rPr>
              <a:t>Input</a:t>
            </a:r>
          </a:p>
        </p:txBody>
      </p:sp>
    </p:spTree>
    <p:extLst>
      <p:ext uri="{BB962C8B-B14F-4D97-AF65-F5344CB8AC3E}">
        <p14:creationId xmlns:p14="http://schemas.microsoft.com/office/powerpoint/2010/main" val="5780121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p:cNvSpPr>
            <a:spLocks noGrp="1"/>
          </p:cNvSpPr>
          <p:nvPr>
            <p:ph type="title"/>
          </p:nvPr>
        </p:nvSpPr>
        <p:spPr/>
        <p:txBody>
          <a:bodyPr/>
          <a:lstStyle/>
          <a:p>
            <a:r>
              <a:rPr lang="en-GB" smtClean="0"/>
              <a:t>Navigation shortcuts (Windows)</a:t>
            </a:r>
            <a:endParaRPr lang="en-GB" dirty="0"/>
          </a:p>
        </p:txBody>
      </p:sp>
      <p:sp>
        <p:nvSpPr>
          <p:cNvPr id="5" name="Slide Number Placeholder 4"/>
          <p:cNvSpPr>
            <a:spLocks noGrp="1"/>
          </p:cNvSpPr>
          <p:nvPr>
            <p:ph type="sldNum" sz="quarter" idx="18"/>
          </p:nvPr>
        </p:nvSpPr>
        <p:spPr/>
        <p:txBody>
          <a:bodyPr/>
          <a:lstStyle/>
          <a:p>
            <a:fld id="{9EBD5762-3BDC-484D-9503-7EA6D5A9A8CE}" type="slidenum">
              <a:rPr lang="en-GB" smtClean="0"/>
              <a:pPr/>
              <a:t>16</a:t>
            </a:fld>
            <a:endParaRPr lang="en-GB" dirty="0"/>
          </a:p>
        </p:txBody>
      </p:sp>
      <p:sp>
        <p:nvSpPr>
          <p:cNvPr id="18" name="Content Placeholder 2"/>
          <p:cNvSpPr>
            <a:spLocks noGrp="1"/>
          </p:cNvSpPr>
          <p:nvPr>
            <p:ph sz="quarter" idx="15"/>
          </p:nvPr>
        </p:nvSpPr>
        <p:spPr>
          <a:xfrm>
            <a:off x="533400" y="1760410"/>
            <a:ext cx="8077200" cy="969496"/>
          </a:xfrm>
        </p:spPr>
        <p:txBody>
          <a:bodyPr/>
          <a:lstStyle/>
          <a:p>
            <a:r>
              <a:rPr lang="en-GB" dirty="0" smtClean="0"/>
              <a:t>Ctrl + </a:t>
            </a:r>
            <a:r>
              <a:rPr lang="en-GB" dirty="0">
                <a:latin typeface="Bahnschrift" panose="020B0502040204020203" pitchFamily="34" charset="0"/>
              </a:rPr>
              <a:t> </a:t>
            </a:r>
            <a:r>
              <a:rPr lang="en-GB" dirty="0" smtClean="0">
                <a:latin typeface="Bahnschrift" panose="020B0502040204020203" pitchFamily="34" charset="0"/>
              </a:rPr>
              <a:t>         </a:t>
            </a:r>
            <a:r>
              <a:rPr lang="en-GB" dirty="0" smtClean="0"/>
              <a:t>(                 ) 	navigate to last non-empty cell in that direction</a:t>
            </a:r>
          </a:p>
          <a:p>
            <a:pPr>
              <a:spcBef>
                <a:spcPts val="900"/>
              </a:spcBef>
            </a:pPr>
            <a:r>
              <a:rPr lang="en-GB" dirty="0" smtClean="0"/>
              <a:t>Ctrl + Shift +        (               ) 	select block of cells to last non-empty cell in 			 	that direction	</a:t>
            </a:r>
          </a:p>
        </p:txBody>
      </p:sp>
      <p:sp>
        <p:nvSpPr>
          <p:cNvPr id="19" name="Right Arrow 18"/>
          <p:cNvSpPr/>
          <p:nvPr/>
        </p:nvSpPr>
        <p:spPr bwMode="ltGray">
          <a:xfrm>
            <a:off x="1126015" y="1864327"/>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0" name="Right Arrow 19"/>
          <p:cNvSpPr/>
          <p:nvPr/>
        </p:nvSpPr>
        <p:spPr bwMode="ltGray">
          <a:xfrm flipH="1">
            <a:off x="1529524" y="1877027"/>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1" name="Right Arrow 20"/>
          <p:cNvSpPr/>
          <p:nvPr/>
        </p:nvSpPr>
        <p:spPr bwMode="ltGray">
          <a:xfrm rot="5400000" flipH="1">
            <a:off x="1883022" y="1893706"/>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2" name="Right Arrow 21"/>
          <p:cNvSpPr/>
          <p:nvPr/>
        </p:nvSpPr>
        <p:spPr bwMode="ltGray">
          <a:xfrm rot="16200000" flipH="1">
            <a:off x="2152643" y="1896077"/>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3" name="Right Arrow 22"/>
          <p:cNvSpPr/>
          <p:nvPr/>
        </p:nvSpPr>
        <p:spPr bwMode="ltGray">
          <a:xfrm>
            <a:off x="1753257" y="2336810"/>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4" name="Right Arrow 23"/>
          <p:cNvSpPr/>
          <p:nvPr/>
        </p:nvSpPr>
        <p:spPr bwMode="ltGray">
          <a:xfrm flipH="1">
            <a:off x="2156766" y="2353488"/>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5" name="Right Arrow 24"/>
          <p:cNvSpPr/>
          <p:nvPr/>
        </p:nvSpPr>
        <p:spPr bwMode="ltGray">
          <a:xfrm rot="5400000" flipH="1">
            <a:off x="2465814" y="2353488"/>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6" name="Right Arrow 25"/>
          <p:cNvSpPr/>
          <p:nvPr/>
        </p:nvSpPr>
        <p:spPr bwMode="ltGray">
          <a:xfrm rot="16200000" flipH="1">
            <a:off x="2748135" y="2353489"/>
            <a:ext cx="234108" cy="7200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sp>
        <p:nvSpPr>
          <p:cNvPr id="27" name="Content Placeholder 2"/>
          <p:cNvSpPr txBox="1">
            <a:spLocks/>
          </p:cNvSpPr>
          <p:nvPr/>
        </p:nvSpPr>
        <p:spPr>
          <a:xfrm>
            <a:off x="533400" y="2826215"/>
            <a:ext cx="8077200" cy="610500"/>
          </a:xfrm>
          <a:prstGeom prst="rect">
            <a:avLst/>
          </a:prstGeom>
        </p:spPr>
        <p:txBody>
          <a:bodyPr vert="horz" lIns="0" tIns="0" rIns="0" bIns="0" rtlCol="0">
            <a:no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a:spcBef>
                <a:spcPts val="900"/>
              </a:spcBef>
            </a:pPr>
            <a:r>
              <a:rPr lang="en-GB" sz="1600" dirty="0" smtClean="0"/>
              <a:t>Ctrl + Space		select the entire column of the cell you have selected</a:t>
            </a:r>
          </a:p>
          <a:p>
            <a:pPr>
              <a:spcBef>
                <a:spcPts val="900"/>
              </a:spcBef>
            </a:pPr>
            <a:r>
              <a:rPr lang="en-GB" sz="1600" dirty="0" smtClean="0"/>
              <a:t>Shift + Space		select the entire row of the cell you have selected</a:t>
            </a:r>
          </a:p>
        </p:txBody>
      </p:sp>
    </p:spTree>
    <p:extLst>
      <p:ext uri="{BB962C8B-B14F-4D97-AF65-F5344CB8AC3E}">
        <p14:creationId xmlns:p14="http://schemas.microsoft.com/office/powerpoint/2010/main" val="28444397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Acquire data</a:t>
            </a:r>
            <a:endParaRPr lang="en-US" dirty="0"/>
          </a:p>
        </p:txBody>
      </p:sp>
      <p:sp>
        <p:nvSpPr>
          <p:cNvPr id="5" name="Slide Number Placeholder 4"/>
          <p:cNvSpPr>
            <a:spLocks noGrp="1"/>
          </p:cNvSpPr>
          <p:nvPr>
            <p:ph type="sldNum" sz="quarter" idx="12"/>
          </p:nvPr>
        </p:nvSpPr>
        <p:spPr/>
        <p:txBody>
          <a:bodyPr/>
          <a:lstStyle/>
          <a:p>
            <a:fld id="{9EBD5762-3BDC-484D-9503-7EA6D5A9A8CE}" type="slidenum">
              <a:rPr lang="en-GB" smtClean="0"/>
              <a:pPr/>
              <a:t>17</a:t>
            </a:fld>
            <a:endParaRPr lang="en-GB"/>
          </a:p>
        </p:txBody>
      </p:sp>
    </p:spTree>
    <p:extLst>
      <p:ext uri="{BB962C8B-B14F-4D97-AF65-F5344CB8AC3E}">
        <p14:creationId xmlns:p14="http://schemas.microsoft.com/office/powerpoint/2010/main" val="27130478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Getting data into excel</a:t>
            </a:r>
            <a:endParaRPr lang="en-GB" dirty="0"/>
          </a:p>
        </p:txBody>
      </p:sp>
      <p:sp>
        <p:nvSpPr>
          <p:cNvPr id="5" name="Slide Number Placeholder 4"/>
          <p:cNvSpPr>
            <a:spLocks noGrp="1"/>
          </p:cNvSpPr>
          <p:nvPr>
            <p:ph type="sldNum" sz="quarter" idx="18"/>
          </p:nvPr>
        </p:nvSpPr>
        <p:spPr>
          <a:xfrm>
            <a:off x="7086600" y="6477000"/>
            <a:ext cx="1527175" cy="152400"/>
          </a:xfrm>
        </p:spPr>
        <p:txBody>
          <a:bodyPr/>
          <a:lstStyle/>
          <a:p>
            <a:fld id="{9EBD5762-3BDC-484D-9503-7EA6D5A9A8CE}" type="slidenum">
              <a:rPr lang="en-GB" smtClean="0"/>
              <a:pPr/>
              <a:t>18</a:t>
            </a:fld>
            <a:endParaRPr lang="en-GB" dirty="0"/>
          </a:p>
        </p:txBody>
      </p:sp>
      <p:sp>
        <p:nvSpPr>
          <p:cNvPr id="3" name="Content Placeholder 2"/>
          <p:cNvSpPr>
            <a:spLocks noGrp="1"/>
          </p:cNvSpPr>
          <p:nvPr>
            <p:ph sz="quarter" idx="15"/>
          </p:nvPr>
        </p:nvSpPr>
        <p:spPr>
          <a:xfrm>
            <a:off x="533400" y="1760410"/>
            <a:ext cx="8077200" cy="3747180"/>
          </a:xfrm>
        </p:spPr>
        <p:txBody>
          <a:bodyPr wrap="square" lIns="0" tIns="0" rIns="0" bIns="0" anchor="t">
            <a:spAutoFit/>
          </a:bodyPr>
          <a:lstStyle/>
          <a:p>
            <a:pPr lvl="1"/>
            <a:r>
              <a:rPr lang="en-US" dirty="0" smtClean="0"/>
              <a:t>Excel files have the extension .</a:t>
            </a:r>
            <a:r>
              <a:rPr lang="en-US" dirty="0" err="1" smtClean="0"/>
              <a:t>xlsx</a:t>
            </a:r>
            <a:r>
              <a:rPr lang="en-US" dirty="0" smtClean="0"/>
              <a:t> or .</a:t>
            </a:r>
            <a:r>
              <a:rPr lang="en-US" dirty="0" err="1" smtClean="0"/>
              <a:t>xls</a:t>
            </a:r>
            <a:r>
              <a:rPr lang="en-US" dirty="0" smtClean="0"/>
              <a:t> (older versions)</a:t>
            </a:r>
          </a:p>
          <a:p>
            <a:pPr lvl="1"/>
            <a:r>
              <a:rPr lang="en-US" dirty="0" smtClean="0"/>
              <a:t>Excel can also import data from delimited text files</a:t>
            </a:r>
          </a:p>
          <a:p>
            <a:pPr lvl="2"/>
            <a:r>
              <a:rPr lang="en-US" dirty="0" smtClean="0"/>
              <a:t>Some comma-separated values files can be opened directly by Excel</a:t>
            </a:r>
          </a:p>
          <a:p>
            <a:pPr lvl="2"/>
            <a:r>
              <a:rPr lang="en-US" dirty="0" smtClean="0"/>
              <a:t>Tab-separated values can be copy-and-pasted directly into an Excel worksheet</a:t>
            </a:r>
          </a:p>
          <a:p>
            <a:pPr lvl="2"/>
            <a:r>
              <a:rPr lang="en-US" dirty="0" smtClean="0"/>
              <a:t>Delimited text can also be copy-and-pasted into Excel and then separated with text-to-columns</a:t>
            </a:r>
            <a:endParaRPr lang="en-GB" dirty="0" smtClean="0"/>
          </a:p>
          <a:p>
            <a:endParaRPr lang="en-GB" dirty="0" smtClean="0"/>
          </a:p>
          <a:p>
            <a:endParaRPr lang="en-GB" dirty="0" smtClean="0"/>
          </a:p>
          <a:p>
            <a:endParaRPr lang="en-GB" dirty="0" smtClean="0"/>
          </a:p>
          <a:p>
            <a:endParaRPr lang="en-GB" dirty="0" smtClean="0"/>
          </a:p>
          <a:p>
            <a:endParaRPr lang="en-GB" dirty="0" smtClean="0"/>
          </a:p>
        </p:txBody>
      </p:sp>
      <p:pic>
        <p:nvPicPr>
          <p:cNvPr id="7" name="Picture 6"/>
          <p:cNvPicPr>
            <a:picLocks noChangeAspect="1"/>
          </p:cNvPicPr>
          <p:nvPr/>
        </p:nvPicPr>
        <p:blipFill>
          <a:blip r:embed="rId3"/>
          <a:stretch>
            <a:fillRect/>
          </a:stretch>
        </p:blipFill>
        <p:spPr>
          <a:xfrm>
            <a:off x="533400" y="3841270"/>
            <a:ext cx="6817295" cy="2103736"/>
          </a:xfrm>
          <a:prstGeom prst="rect">
            <a:avLst/>
          </a:prstGeom>
          <a:ln w="6350">
            <a:solidFill>
              <a:srgbClr val="968C6D"/>
            </a:solidFill>
          </a:ln>
        </p:spPr>
      </p:pic>
    </p:spTree>
    <p:extLst>
      <p:ext uri="{BB962C8B-B14F-4D97-AF65-F5344CB8AC3E}">
        <p14:creationId xmlns:p14="http://schemas.microsoft.com/office/powerpoint/2010/main" val="17214522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 Delimited text</a:t>
            </a:r>
            <a:endParaRPr lang="en-US" dirty="0"/>
          </a:p>
        </p:txBody>
      </p:sp>
      <p:sp>
        <p:nvSpPr>
          <p:cNvPr id="4" name="Slide Number Placeholder 3"/>
          <p:cNvSpPr>
            <a:spLocks noGrp="1"/>
          </p:cNvSpPr>
          <p:nvPr>
            <p:ph type="sldNum" sz="quarter" idx="18"/>
          </p:nvPr>
        </p:nvSpPr>
        <p:spPr/>
        <p:txBody>
          <a:bodyPr/>
          <a:lstStyle/>
          <a:p>
            <a:fld id="{9EBD5762-3BDC-484D-9503-7EA6D5A9A8CE}" type="slidenum">
              <a:rPr lang="en-GB" smtClean="0"/>
              <a:pPr/>
              <a:t>19</a:t>
            </a:fld>
            <a:endParaRPr lang="en-GB"/>
          </a:p>
        </p:txBody>
      </p:sp>
      <p:sp>
        <p:nvSpPr>
          <p:cNvPr id="32" name="Content Placeholder 31"/>
          <p:cNvSpPr>
            <a:spLocks noGrp="1"/>
          </p:cNvSpPr>
          <p:nvPr>
            <p:ph sz="quarter" idx="15"/>
          </p:nvPr>
        </p:nvSpPr>
        <p:spPr>
          <a:xfrm>
            <a:off x="533400" y="1760410"/>
            <a:ext cx="8077200" cy="3539430"/>
          </a:xfrm>
        </p:spPr>
        <p:txBody>
          <a:bodyPr/>
          <a:lstStyle/>
          <a:p>
            <a:pPr>
              <a:spcAft>
                <a:spcPts val="0"/>
              </a:spcAft>
            </a:pPr>
            <a:r>
              <a:rPr lang="en-US" sz="1000" dirty="0"/>
              <a:t>DBN,SCHOOL </a:t>
            </a:r>
            <a:r>
              <a:rPr lang="en-US" sz="1000" dirty="0" err="1"/>
              <a:t>NAME,Num</a:t>
            </a:r>
            <a:r>
              <a:rPr lang="en-US" sz="1000" dirty="0"/>
              <a:t> of SAT Test </a:t>
            </a:r>
            <a:r>
              <a:rPr lang="en-US" sz="1000" dirty="0" err="1"/>
              <a:t>Takers,SAT</a:t>
            </a:r>
            <a:r>
              <a:rPr lang="en-US" sz="1000" dirty="0"/>
              <a:t> Critical Reading Avg. </a:t>
            </a:r>
            <a:r>
              <a:rPr lang="en-US" sz="1000" dirty="0" err="1"/>
              <a:t>Score,SAT</a:t>
            </a:r>
            <a:r>
              <a:rPr lang="en-US" sz="1000" dirty="0"/>
              <a:t> Math Avg. </a:t>
            </a:r>
            <a:r>
              <a:rPr lang="en-US" sz="1000" dirty="0" err="1"/>
              <a:t>Score,SAT</a:t>
            </a:r>
            <a:r>
              <a:rPr lang="en-US" sz="1000" dirty="0"/>
              <a:t> Writing Avg. Score</a:t>
            </a:r>
          </a:p>
          <a:p>
            <a:pPr>
              <a:spcAft>
                <a:spcPts val="0"/>
              </a:spcAft>
            </a:pPr>
            <a:r>
              <a:rPr lang="en-US" sz="1000" dirty="0"/>
              <a:t>01M292,HENRY STREET SCHOOL FOR INTERNATIONAL STUDIES,29,355,404,363</a:t>
            </a:r>
          </a:p>
          <a:p>
            <a:pPr>
              <a:spcAft>
                <a:spcPts val="0"/>
              </a:spcAft>
            </a:pPr>
            <a:r>
              <a:rPr lang="en-US" sz="1000" dirty="0"/>
              <a:t>01M448,UNIVERSITY NEIGHBORHOOD HIGH SCHOOL,91,383,423,366</a:t>
            </a:r>
          </a:p>
          <a:p>
            <a:pPr>
              <a:spcAft>
                <a:spcPts val="0"/>
              </a:spcAft>
            </a:pPr>
            <a:r>
              <a:rPr lang="en-US" sz="1000" dirty="0"/>
              <a:t>01M450,EAST SIDE COMMUNITY SCHOOL,70,377,402,370</a:t>
            </a:r>
          </a:p>
          <a:p>
            <a:pPr>
              <a:spcAft>
                <a:spcPts val="0"/>
              </a:spcAft>
            </a:pPr>
            <a:r>
              <a:rPr lang="en-US" sz="1000" dirty="0"/>
              <a:t>01M458,FORSYTH SATELLITE ACADEMY,7,414,401,359</a:t>
            </a:r>
          </a:p>
          <a:p>
            <a:pPr>
              <a:spcAft>
                <a:spcPts val="0"/>
              </a:spcAft>
            </a:pPr>
            <a:r>
              <a:rPr lang="en-US" sz="1000" dirty="0"/>
              <a:t>01M509,MARTA VALLE HIGH SCHOOL,44,390,433,384</a:t>
            </a:r>
          </a:p>
          <a:p>
            <a:pPr>
              <a:spcAft>
                <a:spcPts val="0"/>
              </a:spcAft>
            </a:pPr>
            <a:r>
              <a:rPr lang="en-US" sz="1000" dirty="0"/>
              <a:t>01M515,LOWER EAST SIDE PREPARATORY HIGH SCHOOL,112,332,557,316</a:t>
            </a:r>
          </a:p>
          <a:p>
            <a:pPr>
              <a:spcAft>
                <a:spcPts val="0"/>
              </a:spcAft>
            </a:pPr>
            <a:r>
              <a:rPr lang="en-US" sz="1000" dirty="0"/>
              <a:t>01M539,"NEW EXPLORATIONS INTO SCIENCE, TECHNOLOGY AND MATH HIGH SCHOOL",159,522,574,525</a:t>
            </a:r>
          </a:p>
          <a:p>
            <a:pPr>
              <a:spcAft>
                <a:spcPts val="0"/>
              </a:spcAft>
            </a:pPr>
            <a:r>
              <a:rPr lang="en-US" sz="1000" dirty="0"/>
              <a:t>01M650,CASCADES HIGH SCHOOL,18,417,418,411</a:t>
            </a:r>
          </a:p>
          <a:p>
            <a:pPr>
              <a:spcAft>
                <a:spcPts val="0"/>
              </a:spcAft>
            </a:pPr>
            <a:r>
              <a:rPr lang="en-US" sz="1000" dirty="0"/>
              <a:t>01M696,BARD HIGH SCHOOL EARLY COLLEGE,130,624,604,628</a:t>
            </a:r>
          </a:p>
          <a:p>
            <a:pPr>
              <a:spcAft>
                <a:spcPts val="0"/>
              </a:spcAft>
            </a:pPr>
            <a:r>
              <a:rPr lang="en-US" sz="1000" dirty="0"/>
              <a:t>02M047,47 THE AMERICAN SIGN LANGUAGE AND ENGLISH SECONDARY SCHOOL,16,395,400,387</a:t>
            </a:r>
          </a:p>
          <a:p>
            <a:pPr>
              <a:spcAft>
                <a:spcPts val="0"/>
              </a:spcAft>
            </a:pPr>
            <a:r>
              <a:rPr lang="en-US" sz="1000" dirty="0"/>
              <a:t>02M288,FOOD AND FINANCE HIGH SCHOOL,62,409,393,392</a:t>
            </a:r>
          </a:p>
          <a:p>
            <a:pPr>
              <a:spcAft>
                <a:spcPts val="0"/>
              </a:spcAft>
            </a:pPr>
            <a:r>
              <a:rPr lang="en-US" sz="1000" dirty="0"/>
              <a:t>02M294,ESSEX STREET ACADEMY,53,394,384,378</a:t>
            </a:r>
          </a:p>
          <a:p>
            <a:pPr>
              <a:spcAft>
                <a:spcPts val="0"/>
              </a:spcAft>
            </a:pPr>
            <a:r>
              <a:rPr lang="en-US" sz="1000" dirty="0"/>
              <a:t>02M296,HIGH SCHOOL OF HOSPITALITY MANAGEMENT,58,374,375,362</a:t>
            </a:r>
          </a:p>
          <a:p>
            <a:pPr>
              <a:spcAft>
                <a:spcPts val="0"/>
              </a:spcAft>
            </a:pPr>
            <a:r>
              <a:rPr lang="en-US" sz="1000" dirty="0"/>
              <a:t>02M298,PACE HIGH SCHOOL,85,423,438,432</a:t>
            </a:r>
          </a:p>
          <a:p>
            <a:pPr>
              <a:spcAft>
                <a:spcPts val="0"/>
              </a:spcAft>
            </a:pPr>
            <a:r>
              <a:rPr lang="en-US" sz="1000" dirty="0"/>
              <a:t>02M300,"URBAN ASSEMBLY SCHOOL OF DESIGN AND CONSTRUCTION, THE",48,404,449,416</a:t>
            </a:r>
          </a:p>
          <a:p>
            <a:pPr>
              <a:spcAft>
                <a:spcPts val="0"/>
              </a:spcAft>
            </a:pPr>
            <a:r>
              <a:rPr lang="en-US" sz="1000" dirty="0"/>
              <a:t>02M303,"FACING HISTORY SCHOOL, THE",76,353,358,340</a:t>
            </a:r>
          </a:p>
          <a:p>
            <a:pPr>
              <a:spcAft>
                <a:spcPts val="0"/>
              </a:spcAft>
            </a:pPr>
            <a:r>
              <a:rPr lang="en-US" sz="1000" dirty="0"/>
              <a:t>02M305,"URBAN ASSEMBLY ACADEMY OF GOVERNMENT AND LAW, THE",50,375,388,385</a:t>
            </a:r>
          </a:p>
          <a:p>
            <a:pPr>
              <a:spcAft>
                <a:spcPts val="0"/>
              </a:spcAft>
            </a:pPr>
            <a:r>
              <a:rPr lang="en-US" sz="1000" dirty="0"/>
              <a:t>02M308,LOWER MANHATTAN ARTS ACADEMY,40,403,392,405</a:t>
            </a:r>
          </a:p>
          <a:p>
            <a:pPr>
              <a:spcAft>
                <a:spcPts val="0"/>
              </a:spcAft>
            </a:pPr>
            <a:r>
              <a:rPr lang="en-US" sz="1000" dirty="0"/>
              <a:t>02M313,"JAMES BALDWIN SCHOOL, THE: A SCHOOL FOR EXPEDITIONARY LEARNING",69,408,390,390</a:t>
            </a:r>
          </a:p>
          <a:p>
            <a:pPr>
              <a:spcAft>
                <a:spcPts val="0"/>
              </a:spcAft>
            </a:pPr>
            <a:r>
              <a:rPr lang="en-US" sz="1000" dirty="0"/>
              <a:t>02M316,"URBAN ASSEMBLY SCHOOL OF BUSINESS FOR YOUNG WOMEN, THE",42,373,370,384</a:t>
            </a:r>
          </a:p>
          <a:p>
            <a:pPr>
              <a:spcAft>
                <a:spcPts val="0"/>
              </a:spcAft>
            </a:pPr>
            <a:r>
              <a:rPr lang="en-US" sz="1000" dirty="0"/>
              <a:t>02M374,GRAMERCY ARTS HIGH SCHOOL,60,391,391,394</a:t>
            </a:r>
          </a:p>
          <a:p>
            <a:pPr>
              <a:spcAft>
                <a:spcPts val="0"/>
              </a:spcAft>
            </a:pPr>
            <a:r>
              <a:rPr lang="en-US" sz="1000" dirty="0"/>
              <a:t>02M376,NYC </a:t>
            </a:r>
            <a:r>
              <a:rPr lang="en-US" sz="1000" dirty="0" smtClean="0"/>
              <a:t>ISCHOOL,92,473,483,479</a:t>
            </a:r>
            <a:endParaRPr lang="en-US" sz="1000" dirty="0"/>
          </a:p>
        </p:txBody>
      </p:sp>
      <p:cxnSp>
        <p:nvCxnSpPr>
          <p:cNvPr id="7" name="Straight Connector 6"/>
          <p:cNvCxnSpPr>
            <a:endCxn id="8" idx="1"/>
          </p:cNvCxnSpPr>
          <p:nvPr/>
        </p:nvCxnSpPr>
        <p:spPr>
          <a:xfrm flipV="1">
            <a:off x="4968733" y="1669176"/>
            <a:ext cx="457201" cy="82462"/>
          </a:xfrm>
          <a:prstGeom prst="line">
            <a:avLst/>
          </a:prstGeom>
          <a:ln>
            <a:solidFill>
              <a:schemeClr val="accent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425934" y="1613712"/>
            <a:ext cx="419276" cy="110927"/>
          </a:xfrm>
          <a:prstGeom prst="rect">
            <a:avLst/>
          </a:prstGeom>
          <a:noFill/>
          <a:ln>
            <a:noFill/>
          </a:ln>
        </p:spPr>
        <p:txBody>
          <a:bodyPr wrap="none" lIns="0" tIns="0" rIns="0" bIns="0" rtlCol="0">
            <a:noAutofit/>
          </a:bodyPr>
          <a:lstStyle/>
          <a:p>
            <a:pPr indent="-274320">
              <a:spcAft>
                <a:spcPts val="900"/>
              </a:spcAft>
            </a:pPr>
            <a:r>
              <a:rPr lang="en-US" sz="800" dirty="0" smtClean="0">
                <a:solidFill>
                  <a:schemeClr val="tx2"/>
                </a:solidFill>
                <a:latin typeface="Georgia" pitchFamily="18" charset="0"/>
              </a:rPr>
              <a:t>header</a:t>
            </a:r>
          </a:p>
        </p:txBody>
      </p:sp>
      <p:cxnSp>
        <p:nvCxnSpPr>
          <p:cNvPr id="9" name="Straight Connector 8"/>
          <p:cNvCxnSpPr/>
          <p:nvPr/>
        </p:nvCxnSpPr>
        <p:spPr>
          <a:xfrm>
            <a:off x="4847665" y="2181423"/>
            <a:ext cx="274455" cy="232913"/>
          </a:xfrm>
          <a:prstGeom prst="line">
            <a:avLst/>
          </a:prstGeom>
          <a:ln>
            <a:solidFill>
              <a:schemeClr val="accent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192930" y="2384862"/>
            <a:ext cx="490048" cy="124238"/>
          </a:xfrm>
          <a:prstGeom prst="rect">
            <a:avLst/>
          </a:prstGeom>
          <a:noFill/>
          <a:ln>
            <a:noFill/>
          </a:ln>
        </p:spPr>
        <p:txBody>
          <a:bodyPr wrap="none" lIns="0" tIns="0" rIns="0" bIns="0" rtlCol="0">
            <a:noAutofit/>
          </a:bodyPr>
          <a:lstStyle/>
          <a:p>
            <a:pPr indent="-274320">
              <a:spcAft>
                <a:spcPts val="900"/>
              </a:spcAft>
            </a:pPr>
            <a:r>
              <a:rPr lang="en-US" sz="800" dirty="0" smtClean="0">
                <a:solidFill>
                  <a:schemeClr val="tx2"/>
                </a:solidFill>
                <a:latin typeface="Georgia" pitchFamily="18" charset="0"/>
              </a:rPr>
              <a:t>delimiter</a:t>
            </a:r>
          </a:p>
        </p:txBody>
      </p:sp>
      <p:sp>
        <p:nvSpPr>
          <p:cNvPr id="11" name="TextBox 10"/>
          <p:cNvSpPr txBox="1"/>
          <p:nvPr/>
        </p:nvSpPr>
        <p:spPr>
          <a:xfrm>
            <a:off x="6547813" y="2434537"/>
            <a:ext cx="691188" cy="135044"/>
          </a:xfrm>
          <a:prstGeom prst="rect">
            <a:avLst/>
          </a:prstGeom>
          <a:noFill/>
          <a:ln>
            <a:noFill/>
          </a:ln>
        </p:spPr>
        <p:txBody>
          <a:bodyPr wrap="none" lIns="0" tIns="0" rIns="0" bIns="0" rtlCol="0">
            <a:noAutofit/>
          </a:bodyPr>
          <a:lstStyle/>
          <a:p>
            <a:pPr indent="-274320">
              <a:spcAft>
                <a:spcPts val="900"/>
              </a:spcAft>
            </a:pPr>
            <a:r>
              <a:rPr lang="en-US" sz="800" dirty="0" smtClean="0">
                <a:solidFill>
                  <a:schemeClr val="tx2"/>
                </a:solidFill>
                <a:latin typeface="Georgia" pitchFamily="18" charset="0"/>
              </a:rPr>
              <a:t>text qualifier</a:t>
            </a:r>
          </a:p>
        </p:txBody>
      </p:sp>
      <p:cxnSp>
        <p:nvCxnSpPr>
          <p:cNvPr id="12" name="Straight Connector 11"/>
          <p:cNvCxnSpPr/>
          <p:nvPr/>
        </p:nvCxnSpPr>
        <p:spPr>
          <a:xfrm flipV="1">
            <a:off x="6036185" y="2548837"/>
            <a:ext cx="457200" cy="266700"/>
          </a:xfrm>
          <a:prstGeom prst="line">
            <a:avLst/>
          </a:prstGeom>
          <a:ln>
            <a:solidFill>
              <a:schemeClr val="accent1"/>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72979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objectives</a:t>
            </a:r>
          </a:p>
        </p:txBody>
      </p:sp>
      <p:sp>
        <p:nvSpPr>
          <p:cNvPr id="6" name="Slide Number Placeholder 5"/>
          <p:cNvSpPr>
            <a:spLocks noGrp="1"/>
          </p:cNvSpPr>
          <p:nvPr>
            <p:ph type="sldNum" sz="quarter" idx="18"/>
          </p:nvPr>
        </p:nvSpPr>
        <p:spPr/>
        <p:txBody>
          <a:bodyPr/>
          <a:lstStyle/>
          <a:p>
            <a:fld id="{0EB59224-DFAF-451D-8CBC-9A737B9002FD}" type="slidenum">
              <a:rPr lang="en-US" smtClean="0"/>
              <a:pPr/>
              <a:t>2</a:t>
            </a:fld>
            <a:endParaRPr lang="en-US" dirty="0"/>
          </a:p>
        </p:txBody>
      </p:sp>
      <p:sp>
        <p:nvSpPr>
          <p:cNvPr id="8" name="Content Placeholder 7"/>
          <p:cNvSpPr>
            <a:spLocks noGrp="1"/>
          </p:cNvSpPr>
          <p:nvPr>
            <p:ph sz="quarter" idx="15"/>
          </p:nvPr>
        </p:nvSpPr>
        <p:spPr>
          <a:xfrm>
            <a:off x="533400" y="1760410"/>
            <a:ext cx="8077200" cy="1331134"/>
          </a:xfrm>
        </p:spPr>
        <p:txBody>
          <a:bodyPr/>
          <a:lstStyle/>
          <a:p>
            <a:pPr lvl="1"/>
            <a:r>
              <a:rPr lang="en-US" dirty="0"/>
              <a:t>Demonstrate knowledge of data quality concepts</a:t>
            </a:r>
          </a:p>
          <a:p>
            <a:pPr lvl="1"/>
            <a:r>
              <a:rPr lang="en-US" dirty="0"/>
              <a:t>Demonstrate knowledge of key terms and capabilities in Excel</a:t>
            </a:r>
          </a:p>
          <a:p>
            <a:pPr lvl="1"/>
            <a:r>
              <a:rPr lang="en-US" dirty="0"/>
              <a:t>Demonstrate how to use Excel to acquire, transform, analyze, and visualize data</a:t>
            </a:r>
          </a:p>
          <a:p>
            <a:pPr lvl="1"/>
            <a:r>
              <a:rPr lang="en-US" dirty="0"/>
              <a:t>Demonstrate knowledge of leading practices for presenting findings in Excel</a:t>
            </a:r>
          </a:p>
        </p:txBody>
      </p:sp>
    </p:spTree>
    <p:extLst>
      <p:ext uri="{BB962C8B-B14F-4D97-AF65-F5344CB8AC3E}">
        <p14:creationId xmlns:p14="http://schemas.microsoft.com/office/powerpoint/2010/main" val="9587772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Text to columns</a:t>
            </a:r>
            <a:endParaRPr lang="en-GB" dirty="0"/>
          </a:p>
        </p:txBody>
      </p:sp>
      <p:sp>
        <p:nvSpPr>
          <p:cNvPr id="17" name="Slide Number Placeholder 4"/>
          <p:cNvSpPr>
            <a:spLocks noGrp="1"/>
          </p:cNvSpPr>
          <p:nvPr>
            <p:ph type="sldNum" sz="quarter" idx="18"/>
          </p:nvPr>
        </p:nvSpPr>
        <p:spPr>
          <a:xfrm>
            <a:off x="7086600" y="6477000"/>
            <a:ext cx="1527175" cy="152400"/>
          </a:xfrm>
        </p:spPr>
        <p:txBody>
          <a:bodyPr/>
          <a:lstStyle/>
          <a:p>
            <a:fld id="{9EBD5762-3BDC-484D-9503-7EA6D5A9A8CE}" type="slidenum">
              <a:rPr lang="en-GB" smtClean="0"/>
              <a:pPr/>
              <a:t>20</a:t>
            </a:fld>
            <a:endParaRPr lang="en-GB" dirty="0"/>
          </a:p>
        </p:txBody>
      </p:sp>
      <p:sp>
        <p:nvSpPr>
          <p:cNvPr id="4" name="Content Placeholder 3"/>
          <p:cNvSpPr>
            <a:spLocks noGrp="1"/>
          </p:cNvSpPr>
          <p:nvPr>
            <p:ph sz="quarter" idx="15"/>
          </p:nvPr>
        </p:nvSpPr>
        <p:spPr>
          <a:xfrm>
            <a:off x="533400" y="1760410"/>
            <a:ext cx="8077200" cy="738664"/>
          </a:xfrm>
        </p:spPr>
        <p:txBody>
          <a:bodyPr/>
          <a:lstStyle/>
          <a:p>
            <a:pPr marL="137160" lvl="1" indent="-137160">
              <a:spcAft>
                <a:spcPts val="0"/>
              </a:spcAft>
            </a:pPr>
            <a:r>
              <a:rPr lang="en-GB" dirty="0" smtClean="0"/>
              <a:t>You might have text in one column that should be split across multiple columns, such as “1-Q-Fred” in the example below</a:t>
            </a:r>
          </a:p>
          <a:p>
            <a:pPr marL="137160" lvl="1" indent="-137160">
              <a:spcAft>
                <a:spcPts val="0"/>
              </a:spcAft>
            </a:pPr>
            <a:r>
              <a:rPr lang="en-GB" dirty="0" smtClean="0"/>
              <a:t>You can use the “Text to Columns” wizard to accomplish this</a:t>
            </a:r>
            <a:endParaRPr lang="en-GB" dirty="0"/>
          </a:p>
        </p:txBody>
      </p:sp>
      <p:pic>
        <p:nvPicPr>
          <p:cNvPr id="409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8135" t="4955" r="57365" b="85860"/>
          <a:stretch/>
        </p:blipFill>
        <p:spPr bwMode="auto">
          <a:xfrm>
            <a:off x="627038" y="2636912"/>
            <a:ext cx="1199616" cy="1377337"/>
          </a:xfrm>
          <a:prstGeom prst="rect">
            <a:avLst/>
          </a:prstGeom>
          <a:noFill/>
          <a:ln w="6350">
            <a:solidFill>
              <a:srgbClr val="968C6D"/>
            </a:solidFill>
            <a:miter lim="800000"/>
            <a:headEnd/>
            <a:tailEnd/>
          </a:ln>
          <a:extLst>
            <a:ext uri="{909E8E84-426E-40DD-AFC4-6F175D3DCCD1}">
              <a14:hiddenFill xmlns:a14="http://schemas.microsoft.com/office/drawing/2010/main">
                <a:solidFill>
                  <a:schemeClr val="accent1"/>
                </a:solidFill>
              </a14:hiddenFill>
            </a:ext>
          </a:extLst>
        </p:spPr>
      </p:pic>
      <p:pic>
        <p:nvPicPr>
          <p:cNvPr id="4099"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27190" r="36781" b="43454"/>
          <a:stretch/>
        </p:blipFill>
        <p:spPr bwMode="auto">
          <a:xfrm>
            <a:off x="1920292" y="2636912"/>
            <a:ext cx="3970380" cy="3505122"/>
          </a:xfrm>
          <a:prstGeom prst="rect">
            <a:avLst/>
          </a:prstGeom>
          <a:noFill/>
          <a:ln w="6350">
            <a:solidFill>
              <a:srgbClr val="968C6D"/>
            </a:solidFill>
            <a:miter lim="800000"/>
            <a:headEnd/>
            <a:tailEnd/>
          </a:ln>
          <a:extLst>
            <a:ext uri="{909E8E84-426E-40DD-AFC4-6F175D3DCCD1}">
              <a14:hiddenFill xmlns:a14="http://schemas.microsoft.com/office/drawing/2010/main">
                <a:solidFill>
                  <a:schemeClr val="accent1"/>
                </a:solidFill>
              </a14:hiddenFill>
            </a:ext>
          </a:extLst>
        </p:spPr>
      </p:pic>
      <p:pic>
        <p:nvPicPr>
          <p:cNvPr id="4101" name="Picture 5"/>
          <p:cNvPicPr>
            <a:picLocks noChangeAspect="1" noChangeArrowheads="1"/>
          </p:cNvPicPr>
          <p:nvPr/>
        </p:nvPicPr>
        <p:blipFill rotWithShape="1">
          <a:blip r:embed="rId5">
            <a:extLst>
              <a:ext uri="{28A0092B-C50C-407E-A947-70E740481C1C}">
                <a14:useLocalDpi xmlns:a14="http://schemas.microsoft.com/office/drawing/2010/main" val="0"/>
              </a:ext>
            </a:extLst>
          </a:blip>
          <a:srcRect l="27237" t="6441" r="35714" b="46839"/>
          <a:stretch/>
        </p:blipFill>
        <p:spPr bwMode="auto">
          <a:xfrm>
            <a:off x="4286378" y="3711128"/>
            <a:ext cx="3938984" cy="2794000"/>
          </a:xfrm>
          <a:prstGeom prst="rect">
            <a:avLst/>
          </a:prstGeom>
          <a:noFill/>
          <a:ln w="6350">
            <a:solidFill>
              <a:srgbClr val="968C6D"/>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18348895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References to worksheets and workbooks</a:t>
            </a:r>
            <a:endParaRPr lang="en-GB" dirty="0"/>
          </a:p>
        </p:txBody>
      </p:sp>
      <p:sp>
        <p:nvSpPr>
          <p:cNvPr id="3" name="Content Placeholder 2"/>
          <p:cNvSpPr>
            <a:spLocks noGrp="1"/>
          </p:cNvSpPr>
          <p:nvPr>
            <p:ph sz="quarter" idx="15"/>
          </p:nvPr>
        </p:nvSpPr>
        <p:spPr>
          <a:xfrm>
            <a:off x="533400" y="1760410"/>
            <a:ext cx="8077200" cy="969496"/>
          </a:xfrm>
        </p:spPr>
        <p:txBody>
          <a:bodyPr/>
          <a:lstStyle/>
          <a:p>
            <a:pPr lvl="1"/>
            <a:r>
              <a:rPr lang="en-US" dirty="0" smtClean="0"/>
              <a:t>You can also use data from other worksheets or other workbooks in your formulas</a:t>
            </a:r>
          </a:p>
          <a:p>
            <a:pPr lvl="1"/>
            <a:r>
              <a:rPr lang="en-GB" dirty="0" smtClean="0"/>
              <a:t>Another worksheet in the same workbook is represented by “Sheet!”</a:t>
            </a:r>
          </a:p>
          <a:p>
            <a:pPr lvl="1"/>
            <a:r>
              <a:rPr lang="en-GB" dirty="0" smtClean="0"/>
              <a:t>A worksheet in a different workbook is represented by “[Workbook.xlsx]Sheet!”</a:t>
            </a:r>
          </a:p>
        </p:txBody>
      </p:sp>
      <p:pic>
        <p:nvPicPr>
          <p:cNvPr id="4" name="Picture 3"/>
          <p:cNvPicPr>
            <a:picLocks noChangeAspect="1"/>
          </p:cNvPicPr>
          <p:nvPr/>
        </p:nvPicPr>
        <p:blipFill>
          <a:blip r:embed="rId3"/>
          <a:stretch>
            <a:fillRect/>
          </a:stretch>
        </p:blipFill>
        <p:spPr>
          <a:xfrm>
            <a:off x="533400" y="2992209"/>
            <a:ext cx="2190750" cy="1085850"/>
          </a:xfrm>
          <a:prstGeom prst="rect">
            <a:avLst/>
          </a:prstGeom>
          <a:ln w="12700">
            <a:solidFill>
              <a:srgbClr val="968C6D"/>
            </a:solidFill>
          </a:ln>
        </p:spPr>
      </p:pic>
      <p:pic>
        <p:nvPicPr>
          <p:cNvPr id="6" name="Picture 5"/>
          <p:cNvPicPr>
            <a:picLocks noChangeAspect="1"/>
          </p:cNvPicPr>
          <p:nvPr/>
        </p:nvPicPr>
        <p:blipFill>
          <a:blip r:embed="rId4"/>
          <a:stretch>
            <a:fillRect/>
          </a:stretch>
        </p:blipFill>
        <p:spPr>
          <a:xfrm>
            <a:off x="3132886" y="2992209"/>
            <a:ext cx="3609975" cy="1133475"/>
          </a:xfrm>
          <a:prstGeom prst="rect">
            <a:avLst/>
          </a:prstGeom>
          <a:ln w="12700">
            <a:solidFill>
              <a:srgbClr val="968C6D"/>
            </a:solidFill>
          </a:ln>
        </p:spPr>
      </p:pic>
      <p:sp>
        <p:nvSpPr>
          <p:cNvPr id="9" name="Slide Number Placeholder 4"/>
          <p:cNvSpPr>
            <a:spLocks noGrp="1"/>
          </p:cNvSpPr>
          <p:nvPr>
            <p:ph type="sldNum" sz="quarter" idx="18"/>
          </p:nvPr>
        </p:nvSpPr>
        <p:spPr>
          <a:xfrm>
            <a:off x="7086600" y="6477000"/>
            <a:ext cx="1527175" cy="152400"/>
          </a:xfrm>
        </p:spPr>
        <p:txBody>
          <a:bodyPr/>
          <a:lstStyle/>
          <a:p>
            <a:r>
              <a:rPr lang="en-GB" dirty="0" smtClean="0"/>
              <a:t>21</a:t>
            </a:r>
            <a:endParaRPr lang="en-GB" dirty="0"/>
          </a:p>
        </p:txBody>
      </p:sp>
    </p:spTree>
    <p:extLst>
      <p:ext uri="{BB962C8B-B14F-4D97-AF65-F5344CB8AC3E}">
        <p14:creationId xmlns:p14="http://schemas.microsoft.com/office/powerpoint/2010/main" val="7152306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spreadsheet</a:t>
            </a:r>
            <a:endParaRPr lang="en-US" dirty="0"/>
          </a:p>
        </p:txBody>
      </p:sp>
      <p:sp>
        <p:nvSpPr>
          <p:cNvPr id="4" name="Slide Number Placeholder 3"/>
          <p:cNvSpPr>
            <a:spLocks noGrp="1"/>
          </p:cNvSpPr>
          <p:nvPr>
            <p:ph type="sldNum" sz="quarter" idx="18"/>
          </p:nvPr>
        </p:nvSpPr>
        <p:spPr/>
        <p:txBody>
          <a:bodyPr/>
          <a:lstStyle/>
          <a:p>
            <a:fld id="{9EBD5762-3BDC-484D-9503-7EA6D5A9A8CE}" type="slidenum">
              <a:rPr lang="en-GB" smtClean="0"/>
              <a:pPr/>
              <a:t>22</a:t>
            </a:fld>
            <a:endParaRPr lang="en-GB"/>
          </a:p>
        </p:txBody>
      </p:sp>
      <p:pic>
        <p:nvPicPr>
          <p:cNvPr id="6" name="Picture 5"/>
          <p:cNvPicPr>
            <a:picLocks noChangeAspect="1"/>
          </p:cNvPicPr>
          <p:nvPr/>
        </p:nvPicPr>
        <p:blipFill>
          <a:blip r:embed="rId3"/>
          <a:stretch>
            <a:fillRect/>
          </a:stretch>
        </p:blipFill>
        <p:spPr>
          <a:xfrm>
            <a:off x="562428" y="1821584"/>
            <a:ext cx="8048172" cy="4472372"/>
          </a:xfrm>
          <a:prstGeom prst="rect">
            <a:avLst/>
          </a:prstGeom>
          <a:ln w="6350">
            <a:solidFill>
              <a:srgbClr val="968C6D"/>
            </a:solidFill>
          </a:ln>
        </p:spPr>
      </p:pic>
    </p:spTree>
    <p:extLst>
      <p:ext uri="{BB962C8B-B14F-4D97-AF65-F5344CB8AC3E}">
        <p14:creationId xmlns:p14="http://schemas.microsoft.com/office/powerpoint/2010/main" val="12212683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Sorting</a:t>
            </a:r>
            <a:endParaRPr lang="en-GB" dirty="0"/>
          </a:p>
        </p:txBody>
      </p:sp>
      <p:sp>
        <p:nvSpPr>
          <p:cNvPr id="3" name="Content Placeholder 2"/>
          <p:cNvSpPr>
            <a:spLocks noGrp="1"/>
          </p:cNvSpPr>
          <p:nvPr>
            <p:ph sz="quarter" idx="15"/>
          </p:nvPr>
        </p:nvSpPr>
        <p:spPr>
          <a:xfrm>
            <a:off x="533400" y="1760411"/>
            <a:ext cx="8077200" cy="663476"/>
          </a:xfrm>
        </p:spPr>
        <p:txBody>
          <a:bodyPr/>
          <a:lstStyle/>
          <a:p>
            <a:pPr lvl="1"/>
            <a:r>
              <a:rPr lang="en-GB" dirty="0" smtClean="0"/>
              <a:t>Highlight a range and use the Sort option to order records by one or more columns</a:t>
            </a:r>
          </a:p>
          <a:p>
            <a:pPr lvl="1"/>
            <a:r>
              <a:rPr lang="en-GB" dirty="0" smtClean="0"/>
              <a:t>Make sure to select an entire table to avoid sorting only part of it</a:t>
            </a:r>
          </a:p>
        </p:txBody>
      </p:sp>
      <p:pic>
        <p:nvPicPr>
          <p:cNvPr id="6" name="Picture 2"/>
          <p:cNvPicPr>
            <a:picLocks noChangeAspect="1" noChangeArrowheads="1"/>
          </p:cNvPicPr>
          <p:nvPr/>
        </p:nvPicPr>
        <p:blipFill>
          <a:blip r:embed="rId3" cstate="print"/>
          <a:srcRect/>
          <a:stretch>
            <a:fillRect/>
          </a:stretch>
        </p:blipFill>
        <p:spPr bwMode="auto">
          <a:xfrm>
            <a:off x="552147" y="3289798"/>
            <a:ext cx="1981200" cy="1352550"/>
          </a:xfrm>
          <a:prstGeom prst="rect">
            <a:avLst/>
          </a:prstGeom>
          <a:noFill/>
          <a:ln w="6350">
            <a:solidFill>
              <a:srgbClr val="968C6D"/>
            </a:solidFill>
            <a:miter lim="800000"/>
            <a:headEnd/>
            <a:tailEnd/>
          </a:ln>
          <a:effectLst/>
        </p:spPr>
      </p:pic>
      <p:pic>
        <p:nvPicPr>
          <p:cNvPr id="7" name="Picture 3"/>
          <p:cNvPicPr>
            <a:picLocks noChangeAspect="1" noChangeArrowheads="1"/>
          </p:cNvPicPr>
          <p:nvPr/>
        </p:nvPicPr>
        <p:blipFill>
          <a:blip r:embed="rId4" cstate="print"/>
          <a:srcRect/>
          <a:stretch>
            <a:fillRect/>
          </a:stretch>
        </p:blipFill>
        <p:spPr bwMode="auto">
          <a:xfrm>
            <a:off x="2893859" y="2656385"/>
            <a:ext cx="5715000" cy="2619375"/>
          </a:xfrm>
          <a:prstGeom prst="rect">
            <a:avLst/>
          </a:prstGeom>
          <a:noFill/>
          <a:ln w="6350">
            <a:solidFill>
              <a:srgbClr val="968C6D"/>
            </a:solidFill>
            <a:miter lim="800000"/>
            <a:headEnd/>
            <a:tailEnd/>
          </a:ln>
          <a:effectLst/>
        </p:spPr>
      </p:pic>
      <p:sp>
        <p:nvSpPr>
          <p:cNvPr id="9" name="Slide Number Placeholder 4"/>
          <p:cNvSpPr>
            <a:spLocks noGrp="1"/>
          </p:cNvSpPr>
          <p:nvPr>
            <p:ph type="sldNum" sz="quarter" idx="18"/>
          </p:nvPr>
        </p:nvSpPr>
        <p:spPr>
          <a:xfrm>
            <a:off x="7086600" y="6477000"/>
            <a:ext cx="1527175" cy="152400"/>
          </a:xfrm>
        </p:spPr>
        <p:txBody>
          <a:bodyPr/>
          <a:lstStyle/>
          <a:p>
            <a:r>
              <a:rPr lang="en-GB" dirty="0" smtClean="0"/>
              <a:t>23</a:t>
            </a:r>
            <a:endParaRPr lang="en-GB" dirty="0"/>
          </a:p>
        </p:txBody>
      </p:sp>
    </p:spTree>
    <p:extLst>
      <p:ext uri="{BB962C8B-B14F-4D97-AF65-F5344CB8AC3E}">
        <p14:creationId xmlns:p14="http://schemas.microsoft.com/office/powerpoint/2010/main" val="3429461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Filters</a:t>
            </a:r>
            <a:endParaRPr lang="en-GB" dirty="0"/>
          </a:p>
        </p:txBody>
      </p:sp>
      <p:sp>
        <p:nvSpPr>
          <p:cNvPr id="3" name="Content Placeholder 2"/>
          <p:cNvSpPr>
            <a:spLocks noGrp="1"/>
          </p:cNvSpPr>
          <p:nvPr>
            <p:ph sz="quarter" idx="15"/>
          </p:nvPr>
        </p:nvSpPr>
        <p:spPr>
          <a:xfrm>
            <a:off x="533400" y="1760410"/>
            <a:ext cx="8077200" cy="607859"/>
          </a:xfrm>
        </p:spPr>
        <p:txBody>
          <a:bodyPr/>
          <a:lstStyle/>
          <a:p>
            <a:pPr marL="228600" indent="-228600">
              <a:buFont typeface="Arial" panose="020B0604020202020204" pitchFamily="34" charset="0"/>
              <a:buChar char="•"/>
            </a:pPr>
            <a:r>
              <a:rPr lang="en-GB" sz="1600" smtClean="0"/>
              <a:t>Filtering allows you to hide rows in a range if they don’t match select criteria</a:t>
            </a:r>
          </a:p>
          <a:p>
            <a:pPr marL="228600" indent="-228600">
              <a:buFont typeface="Arial" panose="020B0604020202020204" pitchFamily="34" charset="0"/>
              <a:buChar char="•"/>
            </a:pPr>
            <a:r>
              <a:rPr lang="en-GB" sz="1600" smtClean="0"/>
              <a:t>Highlight the range and click the “Filter” button</a:t>
            </a:r>
            <a:endParaRPr lang="en-GB" sz="1600" dirty="0" smtClean="0"/>
          </a:p>
        </p:txBody>
      </p:sp>
      <p:sp>
        <p:nvSpPr>
          <p:cNvPr id="11" name="AutoShape 10"/>
          <p:cNvSpPr>
            <a:spLocks noChangeArrowheads="1"/>
          </p:cNvSpPr>
          <p:nvPr/>
        </p:nvSpPr>
        <p:spPr bwMode="blackWhite">
          <a:xfrm>
            <a:off x="1939657" y="3447743"/>
            <a:ext cx="721617" cy="768571"/>
          </a:xfrm>
          <a:custGeom>
            <a:avLst/>
            <a:gdLst>
              <a:gd name="G0" fmla="+- 6789 0 0"/>
              <a:gd name="G1" fmla="+- 21600 0 6789"/>
              <a:gd name="G2" fmla="*/ 6789 1 2"/>
              <a:gd name="G3" fmla="+- 21600 0 G2"/>
              <a:gd name="G4" fmla="+/ 6789 21600 2"/>
              <a:gd name="G5" fmla="+/ G1 0 2"/>
              <a:gd name="G6" fmla="*/ 21600 21600 6789"/>
              <a:gd name="G7" fmla="*/ G6 1 2"/>
              <a:gd name="G8" fmla="+- 21600 0 G7"/>
              <a:gd name="G9" fmla="*/ 21600 1 2"/>
              <a:gd name="G10" fmla="+- 6789 0 G9"/>
              <a:gd name="G11" fmla="?: G10 G8 0"/>
              <a:gd name="G12" fmla="?: G10 G7 21600"/>
              <a:gd name="T0" fmla="*/ 18205 w 21600"/>
              <a:gd name="T1" fmla="*/ 10800 h 21600"/>
              <a:gd name="T2" fmla="*/ 10800 w 21600"/>
              <a:gd name="T3" fmla="*/ 21600 h 21600"/>
              <a:gd name="T4" fmla="*/ 3395 w 21600"/>
              <a:gd name="T5" fmla="*/ 10800 h 21600"/>
              <a:gd name="T6" fmla="*/ 10800 w 21600"/>
              <a:gd name="T7" fmla="*/ 0 h 21600"/>
              <a:gd name="T8" fmla="*/ 5195 w 21600"/>
              <a:gd name="T9" fmla="*/ 5195 h 21600"/>
              <a:gd name="T10" fmla="*/ 16405 w 21600"/>
              <a:gd name="T11" fmla="*/ 16405 h 21600"/>
            </a:gdLst>
            <a:ahLst/>
            <a:cxnLst>
              <a:cxn ang="0">
                <a:pos x="T0" y="T1"/>
              </a:cxn>
              <a:cxn ang="0">
                <a:pos x="T2" y="T3"/>
              </a:cxn>
              <a:cxn ang="0">
                <a:pos x="T4" y="T5"/>
              </a:cxn>
              <a:cxn ang="0">
                <a:pos x="T6" y="T7"/>
              </a:cxn>
            </a:cxnLst>
            <a:rect l="T8" t="T9" r="T10" b="T11"/>
            <a:pathLst>
              <a:path w="21600" h="21600">
                <a:moveTo>
                  <a:pt x="0" y="0"/>
                </a:moveTo>
                <a:lnTo>
                  <a:pt x="6789" y="21600"/>
                </a:lnTo>
                <a:lnTo>
                  <a:pt x="14811" y="21600"/>
                </a:lnTo>
                <a:lnTo>
                  <a:pt x="21600" y="0"/>
                </a:lnTo>
                <a:close/>
              </a:path>
            </a:pathLst>
          </a:custGeom>
          <a:noFill/>
          <a:ln w="12700" algn="ctr">
            <a:solidFill>
              <a:srgbClr val="968C6D"/>
            </a:solidFill>
            <a:miter lim="800000"/>
            <a:headEnd/>
            <a:tailEnd/>
          </a:ln>
          <a:effectLst/>
        </p:spPr>
        <p:txBody>
          <a:bodyPr wrap="none" lIns="63500" tIns="0" rIns="64800" bIns="0" anchor="ctr"/>
          <a:lstStyle/>
          <a:p>
            <a:endParaRPr lang="en-GB"/>
          </a:p>
        </p:txBody>
      </p:sp>
      <p:sp>
        <p:nvSpPr>
          <p:cNvPr id="12" name="Text Box 11"/>
          <p:cNvSpPr txBox="1">
            <a:spLocks noChangeArrowheads="1"/>
          </p:cNvSpPr>
          <p:nvPr/>
        </p:nvSpPr>
        <p:spPr bwMode="blackWhite">
          <a:xfrm>
            <a:off x="1955423" y="3647362"/>
            <a:ext cx="701000" cy="369332"/>
          </a:xfrm>
          <a:prstGeom prst="rect">
            <a:avLst/>
          </a:prstGeom>
          <a:noFill/>
          <a:ln w="9525" algn="ctr">
            <a:noFill/>
            <a:miter lim="800000"/>
            <a:headEnd/>
            <a:tailEnd/>
          </a:ln>
          <a:effectLst/>
        </p:spPr>
        <p:txBody>
          <a:bodyPr lIns="63500" tIns="0" rIns="64800" bIns="0">
            <a:spAutoFit/>
          </a:bodyPr>
          <a:lstStyle/>
          <a:p>
            <a:pPr algn="ctr"/>
            <a:r>
              <a:rPr lang="en-GB" sz="800" dirty="0" smtClean="0"/>
              <a:t>Salary</a:t>
            </a:r>
            <a:r>
              <a:rPr lang="en-GB" sz="800" dirty="0"/>
              <a:t/>
            </a:r>
            <a:br>
              <a:rPr lang="en-GB" sz="800" dirty="0"/>
            </a:br>
            <a:r>
              <a:rPr lang="en-GB" sz="800" dirty="0"/>
              <a:t>&gt; </a:t>
            </a:r>
            <a:endParaRPr lang="en-GB" sz="800" dirty="0" smtClean="0"/>
          </a:p>
          <a:p>
            <a:pPr algn="ctr"/>
            <a:r>
              <a:rPr lang="en-GB" sz="800" dirty="0" smtClean="0"/>
              <a:t>10k</a:t>
            </a:r>
            <a:endParaRPr lang="en-GB" sz="800" dirty="0"/>
          </a:p>
        </p:txBody>
      </p:sp>
      <p:grpSp>
        <p:nvGrpSpPr>
          <p:cNvPr id="6" name="Group 5"/>
          <p:cNvGrpSpPr/>
          <p:nvPr/>
        </p:nvGrpSpPr>
        <p:grpSpPr>
          <a:xfrm>
            <a:off x="1933553" y="4315324"/>
            <a:ext cx="793653" cy="301838"/>
            <a:chOff x="1919039" y="4315324"/>
            <a:chExt cx="793653" cy="301838"/>
          </a:xfrm>
          <a:solidFill>
            <a:srgbClr val="968C6D"/>
          </a:solidFill>
        </p:grpSpPr>
        <p:sp>
          <p:nvSpPr>
            <p:cNvPr id="50" name="Oval 30"/>
            <p:cNvSpPr>
              <a:spLocks noChangeArrowheads="1"/>
            </p:cNvSpPr>
            <p:nvPr/>
          </p:nvSpPr>
          <p:spPr bwMode="blackWhite">
            <a:xfrm>
              <a:off x="1919039" y="44910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1" name="Oval 31"/>
            <p:cNvSpPr>
              <a:spLocks noChangeArrowheads="1"/>
            </p:cNvSpPr>
            <p:nvPr/>
          </p:nvSpPr>
          <p:spPr bwMode="blackWhite">
            <a:xfrm>
              <a:off x="2230729" y="4385869"/>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2" name="Oval 32"/>
            <p:cNvSpPr>
              <a:spLocks noChangeArrowheads="1"/>
            </p:cNvSpPr>
            <p:nvPr/>
          </p:nvSpPr>
          <p:spPr bwMode="blackWhite">
            <a:xfrm>
              <a:off x="2367776" y="452572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3" name="Oval 33"/>
            <p:cNvSpPr>
              <a:spLocks noChangeArrowheads="1"/>
            </p:cNvSpPr>
            <p:nvPr/>
          </p:nvSpPr>
          <p:spPr bwMode="blackWhite">
            <a:xfrm>
              <a:off x="2367776" y="4385869"/>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4" name="Oval 34"/>
            <p:cNvSpPr>
              <a:spLocks noChangeArrowheads="1"/>
            </p:cNvSpPr>
            <p:nvPr/>
          </p:nvSpPr>
          <p:spPr bwMode="blackWhite">
            <a:xfrm>
              <a:off x="2484205" y="4420523"/>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5" name="Oval 35"/>
            <p:cNvSpPr>
              <a:spLocks noChangeArrowheads="1"/>
            </p:cNvSpPr>
            <p:nvPr/>
          </p:nvSpPr>
          <p:spPr bwMode="blackWhite">
            <a:xfrm>
              <a:off x="2621252" y="4420523"/>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6" name="Oval 36"/>
            <p:cNvSpPr>
              <a:spLocks noChangeArrowheads="1"/>
            </p:cNvSpPr>
            <p:nvPr/>
          </p:nvSpPr>
          <p:spPr bwMode="blackWhite">
            <a:xfrm>
              <a:off x="2114300" y="4455177"/>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7" name="Oval 37"/>
            <p:cNvSpPr>
              <a:spLocks noChangeArrowheads="1"/>
            </p:cNvSpPr>
            <p:nvPr/>
          </p:nvSpPr>
          <p:spPr bwMode="blackWhite">
            <a:xfrm>
              <a:off x="2114300" y="4315324"/>
              <a:ext cx="91440" cy="91440"/>
            </a:xfrm>
            <a:prstGeom prst="ellipse">
              <a:avLst/>
            </a:prstGeom>
            <a:grpFill/>
            <a:ln w="9525" algn="ctr">
              <a:noFill/>
              <a:round/>
              <a:headEnd/>
              <a:tailEnd/>
            </a:ln>
            <a:effectLst/>
          </p:spPr>
          <p:txBody>
            <a:bodyPr wrap="none" lIns="63500" tIns="0" rIns="64800" bIns="0" anchor="ctr"/>
            <a:lstStyle/>
            <a:p>
              <a:endParaRPr lang="en-GB"/>
            </a:p>
          </p:txBody>
        </p:sp>
      </p:grpSp>
      <p:grpSp>
        <p:nvGrpSpPr>
          <p:cNvPr id="8" name="Group 7"/>
          <p:cNvGrpSpPr/>
          <p:nvPr/>
        </p:nvGrpSpPr>
        <p:grpSpPr>
          <a:xfrm>
            <a:off x="1655861" y="2799672"/>
            <a:ext cx="1429161" cy="632287"/>
            <a:chOff x="1655861" y="2799672"/>
            <a:chExt cx="1429161" cy="632287"/>
          </a:xfrm>
          <a:solidFill>
            <a:srgbClr val="968C6D"/>
          </a:solidFill>
        </p:grpSpPr>
        <p:sp>
          <p:nvSpPr>
            <p:cNvPr id="58" name="Oval 13"/>
            <p:cNvSpPr>
              <a:spLocks noChangeArrowheads="1"/>
            </p:cNvSpPr>
            <p:nvPr/>
          </p:nvSpPr>
          <p:spPr bwMode="blackWhite">
            <a:xfrm>
              <a:off x="2075491" y="304596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59" name="Oval 14"/>
            <p:cNvSpPr>
              <a:spLocks noChangeArrowheads="1"/>
            </p:cNvSpPr>
            <p:nvPr/>
          </p:nvSpPr>
          <p:spPr bwMode="blackWhite">
            <a:xfrm>
              <a:off x="2212538" y="3185814"/>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0" name="Oval 15"/>
            <p:cNvSpPr>
              <a:spLocks noChangeArrowheads="1"/>
            </p:cNvSpPr>
            <p:nvPr/>
          </p:nvSpPr>
          <p:spPr bwMode="blackWhite">
            <a:xfrm>
              <a:off x="2212538" y="304596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1" name="Oval 16"/>
            <p:cNvSpPr>
              <a:spLocks noChangeArrowheads="1"/>
            </p:cNvSpPr>
            <p:nvPr/>
          </p:nvSpPr>
          <p:spPr bwMode="blackWhite">
            <a:xfrm>
              <a:off x="2328967" y="308061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2" name="Oval 17"/>
            <p:cNvSpPr>
              <a:spLocks noChangeArrowheads="1"/>
            </p:cNvSpPr>
            <p:nvPr/>
          </p:nvSpPr>
          <p:spPr bwMode="blackWhite">
            <a:xfrm>
              <a:off x="2466014" y="32204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3" name="Oval 18"/>
            <p:cNvSpPr>
              <a:spLocks noChangeArrowheads="1"/>
            </p:cNvSpPr>
            <p:nvPr/>
          </p:nvSpPr>
          <p:spPr bwMode="blackWhite">
            <a:xfrm>
              <a:off x="2466014" y="308061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4" name="Oval 19"/>
            <p:cNvSpPr>
              <a:spLocks noChangeArrowheads="1"/>
            </p:cNvSpPr>
            <p:nvPr/>
          </p:nvSpPr>
          <p:spPr bwMode="blackWhite">
            <a:xfrm>
              <a:off x="1959062" y="3115269"/>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5" name="Oval 20"/>
            <p:cNvSpPr>
              <a:spLocks noChangeArrowheads="1"/>
            </p:cNvSpPr>
            <p:nvPr/>
          </p:nvSpPr>
          <p:spPr bwMode="blackWhite">
            <a:xfrm>
              <a:off x="1959062" y="297541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6" name="Oval 21"/>
            <p:cNvSpPr>
              <a:spLocks noChangeArrowheads="1"/>
            </p:cNvSpPr>
            <p:nvPr/>
          </p:nvSpPr>
          <p:spPr bwMode="blackWhite">
            <a:xfrm>
              <a:off x="2270752" y="2870217"/>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7" name="Oval 22"/>
            <p:cNvSpPr>
              <a:spLocks noChangeArrowheads="1"/>
            </p:cNvSpPr>
            <p:nvPr/>
          </p:nvSpPr>
          <p:spPr bwMode="blackWhite">
            <a:xfrm>
              <a:off x="2407799" y="3010070"/>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8" name="Oval 23"/>
            <p:cNvSpPr>
              <a:spLocks noChangeArrowheads="1"/>
            </p:cNvSpPr>
            <p:nvPr/>
          </p:nvSpPr>
          <p:spPr bwMode="blackWhite">
            <a:xfrm>
              <a:off x="2407799" y="2870217"/>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69" name="Oval 24"/>
            <p:cNvSpPr>
              <a:spLocks noChangeArrowheads="1"/>
            </p:cNvSpPr>
            <p:nvPr/>
          </p:nvSpPr>
          <p:spPr bwMode="blackWhite">
            <a:xfrm>
              <a:off x="2524228" y="290487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0" name="Oval 25"/>
            <p:cNvSpPr>
              <a:spLocks noChangeArrowheads="1"/>
            </p:cNvSpPr>
            <p:nvPr/>
          </p:nvSpPr>
          <p:spPr bwMode="blackWhite">
            <a:xfrm>
              <a:off x="2661275" y="3044724"/>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1" name="Oval 26"/>
            <p:cNvSpPr>
              <a:spLocks noChangeArrowheads="1"/>
            </p:cNvSpPr>
            <p:nvPr/>
          </p:nvSpPr>
          <p:spPr bwMode="blackWhite">
            <a:xfrm>
              <a:off x="2661275" y="290487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2" name="Oval 27"/>
            <p:cNvSpPr>
              <a:spLocks noChangeArrowheads="1"/>
            </p:cNvSpPr>
            <p:nvPr/>
          </p:nvSpPr>
          <p:spPr bwMode="blackWhite">
            <a:xfrm>
              <a:off x="2154323" y="293952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3" name="Oval 28"/>
            <p:cNvSpPr>
              <a:spLocks noChangeArrowheads="1"/>
            </p:cNvSpPr>
            <p:nvPr/>
          </p:nvSpPr>
          <p:spPr bwMode="blackWhite">
            <a:xfrm>
              <a:off x="2154323" y="279967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4" name="Oval 40"/>
            <p:cNvSpPr>
              <a:spLocks noChangeArrowheads="1"/>
            </p:cNvSpPr>
            <p:nvPr/>
          </p:nvSpPr>
          <p:spPr bwMode="blackWhite">
            <a:xfrm>
              <a:off x="1772290" y="313135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5" name="Oval 41"/>
            <p:cNvSpPr>
              <a:spLocks noChangeArrowheads="1"/>
            </p:cNvSpPr>
            <p:nvPr/>
          </p:nvSpPr>
          <p:spPr bwMode="blackWhite">
            <a:xfrm>
              <a:off x="1909337" y="327121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6" name="Oval 42"/>
            <p:cNvSpPr>
              <a:spLocks noChangeArrowheads="1"/>
            </p:cNvSpPr>
            <p:nvPr/>
          </p:nvSpPr>
          <p:spPr bwMode="blackWhite">
            <a:xfrm>
              <a:off x="1909337" y="313135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7" name="Oval 43"/>
            <p:cNvSpPr>
              <a:spLocks noChangeArrowheads="1"/>
            </p:cNvSpPr>
            <p:nvPr/>
          </p:nvSpPr>
          <p:spPr bwMode="blackWhite">
            <a:xfrm>
              <a:off x="2025766" y="316601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8" name="Oval 44"/>
            <p:cNvSpPr>
              <a:spLocks noChangeArrowheads="1"/>
            </p:cNvSpPr>
            <p:nvPr/>
          </p:nvSpPr>
          <p:spPr bwMode="blackWhite">
            <a:xfrm>
              <a:off x="2162813" y="330586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9" name="Oval 45"/>
            <p:cNvSpPr>
              <a:spLocks noChangeArrowheads="1"/>
            </p:cNvSpPr>
            <p:nvPr/>
          </p:nvSpPr>
          <p:spPr bwMode="blackWhite">
            <a:xfrm>
              <a:off x="2162813" y="316601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0" name="Oval 46"/>
            <p:cNvSpPr>
              <a:spLocks noChangeArrowheads="1"/>
            </p:cNvSpPr>
            <p:nvPr/>
          </p:nvSpPr>
          <p:spPr bwMode="blackWhite">
            <a:xfrm>
              <a:off x="1655861" y="320066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1" name="Oval 47"/>
            <p:cNvSpPr>
              <a:spLocks noChangeArrowheads="1"/>
            </p:cNvSpPr>
            <p:nvPr/>
          </p:nvSpPr>
          <p:spPr bwMode="blackWhite">
            <a:xfrm>
              <a:off x="1655861" y="3060813"/>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2" name="Oval 48"/>
            <p:cNvSpPr>
              <a:spLocks noChangeArrowheads="1"/>
            </p:cNvSpPr>
            <p:nvPr/>
          </p:nvSpPr>
          <p:spPr bwMode="blackWhite">
            <a:xfrm>
              <a:off x="1967551" y="2955614"/>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3" name="Oval 49"/>
            <p:cNvSpPr>
              <a:spLocks noChangeArrowheads="1"/>
            </p:cNvSpPr>
            <p:nvPr/>
          </p:nvSpPr>
          <p:spPr bwMode="blackWhite">
            <a:xfrm>
              <a:off x="2104598" y="3095467"/>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4" name="Oval 50"/>
            <p:cNvSpPr>
              <a:spLocks noChangeArrowheads="1"/>
            </p:cNvSpPr>
            <p:nvPr/>
          </p:nvSpPr>
          <p:spPr bwMode="blackWhite">
            <a:xfrm>
              <a:off x="2104598" y="2955614"/>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5" name="Oval 51"/>
            <p:cNvSpPr>
              <a:spLocks noChangeArrowheads="1"/>
            </p:cNvSpPr>
            <p:nvPr/>
          </p:nvSpPr>
          <p:spPr bwMode="blackWhite">
            <a:xfrm>
              <a:off x="2221027" y="29902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6" name="Oval 52"/>
            <p:cNvSpPr>
              <a:spLocks noChangeArrowheads="1"/>
            </p:cNvSpPr>
            <p:nvPr/>
          </p:nvSpPr>
          <p:spPr bwMode="blackWhite">
            <a:xfrm>
              <a:off x="2358074" y="313012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7" name="Oval 53"/>
            <p:cNvSpPr>
              <a:spLocks noChangeArrowheads="1"/>
            </p:cNvSpPr>
            <p:nvPr/>
          </p:nvSpPr>
          <p:spPr bwMode="blackWhite">
            <a:xfrm>
              <a:off x="2358074" y="29902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8" name="Oval 54"/>
            <p:cNvSpPr>
              <a:spLocks noChangeArrowheads="1"/>
            </p:cNvSpPr>
            <p:nvPr/>
          </p:nvSpPr>
          <p:spPr bwMode="blackWhite">
            <a:xfrm>
              <a:off x="1851122" y="302492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49" name="Oval 55"/>
            <p:cNvSpPr>
              <a:spLocks noChangeArrowheads="1"/>
            </p:cNvSpPr>
            <p:nvPr/>
          </p:nvSpPr>
          <p:spPr bwMode="blackWhite">
            <a:xfrm>
              <a:off x="1851122" y="2885069"/>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17" name="Oval 57"/>
            <p:cNvSpPr>
              <a:spLocks noChangeArrowheads="1"/>
            </p:cNvSpPr>
            <p:nvPr/>
          </p:nvSpPr>
          <p:spPr bwMode="blackWhite">
            <a:xfrm>
              <a:off x="2407798" y="316601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18" name="Oval 58"/>
            <p:cNvSpPr>
              <a:spLocks noChangeArrowheads="1"/>
            </p:cNvSpPr>
            <p:nvPr/>
          </p:nvSpPr>
          <p:spPr bwMode="blackWhite">
            <a:xfrm>
              <a:off x="2544845" y="330586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0" name="Oval 59"/>
            <p:cNvSpPr>
              <a:spLocks noChangeArrowheads="1"/>
            </p:cNvSpPr>
            <p:nvPr/>
          </p:nvSpPr>
          <p:spPr bwMode="blackWhite">
            <a:xfrm>
              <a:off x="2544845" y="316601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1" name="Oval 60"/>
            <p:cNvSpPr>
              <a:spLocks noChangeArrowheads="1"/>
            </p:cNvSpPr>
            <p:nvPr/>
          </p:nvSpPr>
          <p:spPr bwMode="blackWhite">
            <a:xfrm>
              <a:off x="2661274" y="320066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2" name="Oval 61"/>
            <p:cNvSpPr>
              <a:spLocks noChangeArrowheads="1"/>
            </p:cNvSpPr>
            <p:nvPr/>
          </p:nvSpPr>
          <p:spPr bwMode="blackWhite">
            <a:xfrm>
              <a:off x="2798321" y="3340519"/>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3" name="Oval 62"/>
            <p:cNvSpPr>
              <a:spLocks noChangeArrowheads="1"/>
            </p:cNvSpPr>
            <p:nvPr/>
          </p:nvSpPr>
          <p:spPr bwMode="blackWhite">
            <a:xfrm>
              <a:off x="2798321" y="320066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4" name="Oval 63"/>
            <p:cNvSpPr>
              <a:spLocks noChangeArrowheads="1"/>
            </p:cNvSpPr>
            <p:nvPr/>
          </p:nvSpPr>
          <p:spPr bwMode="blackWhite">
            <a:xfrm>
              <a:off x="2291369" y="3235320"/>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5" name="Oval 64"/>
            <p:cNvSpPr>
              <a:spLocks noChangeArrowheads="1"/>
            </p:cNvSpPr>
            <p:nvPr/>
          </p:nvSpPr>
          <p:spPr bwMode="blackWhite">
            <a:xfrm>
              <a:off x="2291369" y="3095467"/>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6" name="Oval 65"/>
            <p:cNvSpPr>
              <a:spLocks noChangeArrowheads="1"/>
            </p:cNvSpPr>
            <p:nvPr/>
          </p:nvSpPr>
          <p:spPr bwMode="blackWhite">
            <a:xfrm>
              <a:off x="2603059" y="29902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7" name="Oval 66"/>
            <p:cNvSpPr>
              <a:spLocks noChangeArrowheads="1"/>
            </p:cNvSpPr>
            <p:nvPr/>
          </p:nvSpPr>
          <p:spPr bwMode="blackWhite">
            <a:xfrm>
              <a:off x="2740106" y="3130121"/>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8" name="Oval 67"/>
            <p:cNvSpPr>
              <a:spLocks noChangeArrowheads="1"/>
            </p:cNvSpPr>
            <p:nvPr/>
          </p:nvSpPr>
          <p:spPr bwMode="blackWhite">
            <a:xfrm>
              <a:off x="2740106" y="2990268"/>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29" name="Oval 68"/>
            <p:cNvSpPr>
              <a:spLocks noChangeArrowheads="1"/>
            </p:cNvSpPr>
            <p:nvPr/>
          </p:nvSpPr>
          <p:spPr bwMode="blackWhite">
            <a:xfrm>
              <a:off x="2856535" y="302492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0" name="Oval 69"/>
            <p:cNvSpPr>
              <a:spLocks noChangeArrowheads="1"/>
            </p:cNvSpPr>
            <p:nvPr/>
          </p:nvSpPr>
          <p:spPr bwMode="blackWhite">
            <a:xfrm>
              <a:off x="2993582" y="3164775"/>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1" name="Oval 70"/>
            <p:cNvSpPr>
              <a:spLocks noChangeArrowheads="1"/>
            </p:cNvSpPr>
            <p:nvPr/>
          </p:nvSpPr>
          <p:spPr bwMode="blackWhite">
            <a:xfrm>
              <a:off x="2993582" y="302492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2" name="Oval 71"/>
            <p:cNvSpPr>
              <a:spLocks noChangeArrowheads="1"/>
            </p:cNvSpPr>
            <p:nvPr/>
          </p:nvSpPr>
          <p:spPr bwMode="blackWhite">
            <a:xfrm>
              <a:off x="2486630" y="305957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33" name="Oval 72"/>
            <p:cNvSpPr>
              <a:spLocks noChangeArrowheads="1"/>
            </p:cNvSpPr>
            <p:nvPr/>
          </p:nvSpPr>
          <p:spPr bwMode="blackWhite">
            <a:xfrm>
              <a:off x="2486630" y="2919723"/>
              <a:ext cx="91440" cy="91440"/>
            </a:xfrm>
            <a:prstGeom prst="ellipse">
              <a:avLst/>
            </a:prstGeom>
            <a:grpFill/>
            <a:ln w="9525" algn="ctr">
              <a:noFill/>
              <a:round/>
              <a:headEnd/>
              <a:tailEnd/>
            </a:ln>
            <a:effectLst/>
          </p:spPr>
          <p:txBody>
            <a:bodyPr wrap="none" lIns="63500" tIns="0" rIns="64800" bIns="0" anchor="ctr"/>
            <a:lstStyle/>
            <a:p>
              <a:endParaRPr lang="en-GB"/>
            </a:p>
          </p:txBody>
        </p:sp>
      </p:grpSp>
      <p:sp>
        <p:nvSpPr>
          <p:cNvPr id="75" name="AutoShape 76"/>
          <p:cNvSpPr>
            <a:spLocks noChangeArrowheads="1"/>
          </p:cNvSpPr>
          <p:nvPr/>
        </p:nvSpPr>
        <p:spPr bwMode="blackWhite">
          <a:xfrm>
            <a:off x="1981575" y="4688343"/>
            <a:ext cx="637546" cy="670370"/>
          </a:xfrm>
          <a:custGeom>
            <a:avLst/>
            <a:gdLst>
              <a:gd name="G0" fmla="+- 6789 0 0"/>
              <a:gd name="G1" fmla="+- 21600 0 6789"/>
              <a:gd name="G2" fmla="*/ 6789 1 2"/>
              <a:gd name="G3" fmla="+- 21600 0 G2"/>
              <a:gd name="G4" fmla="+/ 6789 21600 2"/>
              <a:gd name="G5" fmla="+/ G1 0 2"/>
              <a:gd name="G6" fmla="*/ 21600 21600 6789"/>
              <a:gd name="G7" fmla="*/ G6 1 2"/>
              <a:gd name="G8" fmla="+- 21600 0 G7"/>
              <a:gd name="G9" fmla="*/ 21600 1 2"/>
              <a:gd name="G10" fmla="+- 6789 0 G9"/>
              <a:gd name="G11" fmla="?: G10 G8 0"/>
              <a:gd name="G12" fmla="?: G10 G7 21600"/>
              <a:gd name="T0" fmla="*/ 18205 w 21600"/>
              <a:gd name="T1" fmla="*/ 10800 h 21600"/>
              <a:gd name="T2" fmla="*/ 10800 w 21600"/>
              <a:gd name="T3" fmla="*/ 21600 h 21600"/>
              <a:gd name="T4" fmla="*/ 3395 w 21600"/>
              <a:gd name="T5" fmla="*/ 10800 h 21600"/>
              <a:gd name="T6" fmla="*/ 10800 w 21600"/>
              <a:gd name="T7" fmla="*/ 0 h 21600"/>
              <a:gd name="T8" fmla="*/ 5195 w 21600"/>
              <a:gd name="T9" fmla="*/ 5195 h 21600"/>
              <a:gd name="T10" fmla="*/ 16405 w 21600"/>
              <a:gd name="T11" fmla="*/ 16405 h 21600"/>
            </a:gdLst>
            <a:ahLst/>
            <a:cxnLst>
              <a:cxn ang="0">
                <a:pos x="T0" y="T1"/>
              </a:cxn>
              <a:cxn ang="0">
                <a:pos x="T2" y="T3"/>
              </a:cxn>
              <a:cxn ang="0">
                <a:pos x="T4" y="T5"/>
              </a:cxn>
              <a:cxn ang="0">
                <a:pos x="T6" y="T7"/>
              </a:cxn>
            </a:cxnLst>
            <a:rect l="T8" t="T9" r="T10" b="T11"/>
            <a:pathLst>
              <a:path w="21600" h="21600">
                <a:moveTo>
                  <a:pt x="0" y="0"/>
                </a:moveTo>
                <a:lnTo>
                  <a:pt x="6789" y="21600"/>
                </a:lnTo>
                <a:lnTo>
                  <a:pt x="14811" y="21600"/>
                </a:lnTo>
                <a:lnTo>
                  <a:pt x="21600" y="0"/>
                </a:lnTo>
                <a:close/>
              </a:path>
            </a:pathLst>
          </a:custGeom>
          <a:noFill/>
          <a:ln w="12700" algn="ctr">
            <a:solidFill>
              <a:srgbClr val="968C6D"/>
            </a:solidFill>
            <a:miter lim="800000"/>
            <a:headEnd/>
            <a:tailEnd/>
          </a:ln>
          <a:effectLst/>
        </p:spPr>
        <p:txBody>
          <a:bodyPr wrap="none" lIns="63500" tIns="0" rIns="64800" bIns="0" anchor="ctr"/>
          <a:lstStyle/>
          <a:p>
            <a:endParaRPr lang="en-GB"/>
          </a:p>
        </p:txBody>
      </p:sp>
      <p:sp>
        <p:nvSpPr>
          <p:cNvPr id="76" name="Text Box 77"/>
          <p:cNvSpPr txBox="1">
            <a:spLocks noChangeArrowheads="1"/>
          </p:cNvSpPr>
          <p:nvPr/>
        </p:nvSpPr>
        <p:spPr bwMode="blackWhite">
          <a:xfrm>
            <a:off x="1959073" y="4838862"/>
            <a:ext cx="731838" cy="369332"/>
          </a:xfrm>
          <a:prstGeom prst="rect">
            <a:avLst/>
          </a:prstGeom>
          <a:noFill/>
          <a:ln w="9525" algn="ctr">
            <a:noFill/>
            <a:miter lim="800000"/>
            <a:headEnd/>
            <a:tailEnd/>
          </a:ln>
          <a:effectLst/>
        </p:spPr>
        <p:txBody>
          <a:bodyPr lIns="63500" tIns="0" rIns="64800" bIns="0">
            <a:spAutoFit/>
          </a:bodyPr>
          <a:lstStyle/>
          <a:p>
            <a:pPr algn="ctr">
              <a:spcBef>
                <a:spcPct val="0"/>
              </a:spcBef>
              <a:spcAft>
                <a:spcPct val="0"/>
              </a:spcAft>
            </a:pPr>
            <a:r>
              <a:rPr lang="en-GB" sz="800" dirty="0"/>
              <a:t>Location</a:t>
            </a:r>
          </a:p>
          <a:p>
            <a:pPr algn="ctr">
              <a:spcBef>
                <a:spcPct val="0"/>
              </a:spcBef>
              <a:spcAft>
                <a:spcPct val="0"/>
              </a:spcAft>
            </a:pPr>
            <a:r>
              <a:rPr lang="en-GB" sz="800" dirty="0"/>
              <a:t>=</a:t>
            </a:r>
            <a:br>
              <a:rPr lang="en-GB" sz="800" dirty="0"/>
            </a:br>
            <a:r>
              <a:rPr lang="en-GB" sz="800" dirty="0" smtClean="0"/>
              <a:t>NY</a:t>
            </a:r>
            <a:endParaRPr lang="en-GB" sz="800" dirty="0"/>
          </a:p>
        </p:txBody>
      </p:sp>
      <p:grpSp>
        <p:nvGrpSpPr>
          <p:cNvPr id="4" name="Group 3"/>
          <p:cNvGrpSpPr/>
          <p:nvPr/>
        </p:nvGrpSpPr>
        <p:grpSpPr>
          <a:xfrm>
            <a:off x="2103824" y="5445073"/>
            <a:ext cx="366816" cy="244729"/>
            <a:chOff x="2074796" y="5445073"/>
            <a:chExt cx="366816" cy="244729"/>
          </a:xfrm>
          <a:solidFill>
            <a:srgbClr val="968C6D"/>
          </a:solidFill>
        </p:grpSpPr>
        <p:sp>
          <p:nvSpPr>
            <p:cNvPr id="77" name="Oval 78"/>
            <p:cNvSpPr>
              <a:spLocks noChangeArrowheads="1"/>
            </p:cNvSpPr>
            <p:nvPr/>
          </p:nvSpPr>
          <p:spPr bwMode="blackWhite">
            <a:xfrm>
              <a:off x="2074796" y="5598362"/>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8" name="Oval 79"/>
            <p:cNvSpPr>
              <a:spLocks noChangeArrowheads="1"/>
            </p:cNvSpPr>
            <p:nvPr/>
          </p:nvSpPr>
          <p:spPr bwMode="blackWhite">
            <a:xfrm>
              <a:off x="2350172" y="5506604"/>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79" name="Oval 80"/>
            <p:cNvSpPr>
              <a:spLocks noChangeArrowheads="1"/>
            </p:cNvSpPr>
            <p:nvPr/>
          </p:nvSpPr>
          <p:spPr bwMode="blackWhite">
            <a:xfrm>
              <a:off x="2247308" y="5567056"/>
              <a:ext cx="91440" cy="91440"/>
            </a:xfrm>
            <a:prstGeom prst="ellipse">
              <a:avLst/>
            </a:prstGeom>
            <a:grpFill/>
            <a:ln w="9525" algn="ctr">
              <a:noFill/>
              <a:round/>
              <a:headEnd/>
              <a:tailEnd/>
            </a:ln>
            <a:effectLst/>
          </p:spPr>
          <p:txBody>
            <a:bodyPr wrap="none" lIns="63500" tIns="0" rIns="64800" bIns="0" anchor="ctr"/>
            <a:lstStyle/>
            <a:p>
              <a:endParaRPr lang="en-GB"/>
            </a:p>
          </p:txBody>
        </p:sp>
        <p:sp>
          <p:nvSpPr>
            <p:cNvPr id="80" name="Oval 81"/>
            <p:cNvSpPr>
              <a:spLocks noChangeArrowheads="1"/>
            </p:cNvSpPr>
            <p:nvPr/>
          </p:nvSpPr>
          <p:spPr bwMode="blackWhite">
            <a:xfrm>
              <a:off x="2247308" y="5445073"/>
              <a:ext cx="91440" cy="91440"/>
            </a:xfrm>
            <a:prstGeom prst="ellipse">
              <a:avLst/>
            </a:prstGeom>
            <a:grpFill/>
            <a:ln w="9525" algn="ctr">
              <a:noFill/>
              <a:round/>
              <a:headEnd/>
              <a:tailEnd/>
            </a:ln>
            <a:effectLst/>
          </p:spPr>
          <p:txBody>
            <a:bodyPr wrap="none" lIns="63500" tIns="0" rIns="64800" bIns="0" anchor="ctr"/>
            <a:lstStyle/>
            <a:p>
              <a:endParaRPr lang="en-GB"/>
            </a:p>
          </p:txBody>
        </p:sp>
      </p:grpSp>
      <p:pic>
        <p:nvPicPr>
          <p:cNvPr id="81" name="Picture 2"/>
          <p:cNvPicPr>
            <a:picLocks noChangeAspect="1" noChangeArrowheads="1"/>
          </p:cNvPicPr>
          <p:nvPr/>
        </p:nvPicPr>
        <p:blipFill>
          <a:blip r:embed="rId3" cstate="print"/>
          <a:srcRect/>
          <a:stretch>
            <a:fillRect/>
          </a:stretch>
        </p:blipFill>
        <p:spPr bwMode="auto">
          <a:xfrm>
            <a:off x="4336665" y="2738220"/>
            <a:ext cx="2714972" cy="1576435"/>
          </a:xfrm>
          <a:prstGeom prst="rect">
            <a:avLst/>
          </a:prstGeom>
          <a:noFill/>
          <a:ln w="6350">
            <a:solidFill>
              <a:srgbClr val="968C6D"/>
            </a:solidFill>
            <a:miter lim="800000"/>
            <a:headEnd/>
            <a:tailEnd/>
          </a:ln>
          <a:effectLst/>
        </p:spPr>
      </p:pic>
      <p:pic>
        <p:nvPicPr>
          <p:cNvPr id="82" name="Picture 3"/>
          <p:cNvPicPr>
            <a:picLocks noChangeAspect="1" noChangeArrowheads="1"/>
          </p:cNvPicPr>
          <p:nvPr/>
        </p:nvPicPr>
        <p:blipFill>
          <a:blip r:embed="rId4" cstate="print"/>
          <a:srcRect/>
          <a:stretch>
            <a:fillRect/>
          </a:stretch>
        </p:blipFill>
        <p:spPr bwMode="auto">
          <a:xfrm>
            <a:off x="3821942" y="4448136"/>
            <a:ext cx="4641726" cy="755375"/>
          </a:xfrm>
          <a:prstGeom prst="rect">
            <a:avLst/>
          </a:prstGeom>
          <a:noFill/>
          <a:ln w="6350">
            <a:solidFill>
              <a:srgbClr val="968C6D"/>
            </a:solidFill>
            <a:miter lim="800000"/>
            <a:headEnd/>
            <a:tailEnd/>
          </a:ln>
          <a:effectLst/>
        </p:spPr>
      </p:pic>
      <p:sp>
        <p:nvSpPr>
          <p:cNvPr id="83" name="Slide Number Placeholder 4"/>
          <p:cNvSpPr>
            <a:spLocks noGrp="1"/>
          </p:cNvSpPr>
          <p:nvPr>
            <p:ph type="sldNum" sz="quarter" idx="18"/>
          </p:nvPr>
        </p:nvSpPr>
        <p:spPr>
          <a:xfrm>
            <a:off x="7086600" y="6477000"/>
            <a:ext cx="1527175" cy="152400"/>
          </a:xfrm>
        </p:spPr>
        <p:txBody>
          <a:bodyPr/>
          <a:lstStyle/>
          <a:p>
            <a:r>
              <a:rPr lang="en-GB" dirty="0" smtClean="0"/>
              <a:t>24</a:t>
            </a:r>
            <a:endParaRPr lang="en-GB" dirty="0"/>
          </a:p>
        </p:txBody>
      </p:sp>
    </p:spTree>
    <p:extLst>
      <p:ext uri="{BB962C8B-B14F-4D97-AF65-F5344CB8AC3E}">
        <p14:creationId xmlns:p14="http://schemas.microsoft.com/office/powerpoint/2010/main" val="65613162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0" name="Picture 3"/>
          <p:cNvPicPr>
            <a:picLocks noChangeAspect="1" noChangeArrowheads="1"/>
          </p:cNvPicPr>
          <p:nvPr/>
        </p:nvPicPr>
        <p:blipFill>
          <a:blip r:embed="rId3" cstate="print"/>
          <a:srcRect/>
          <a:stretch>
            <a:fillRect/>
          </a:stretch>
        </p:blipFill>
        <p:spPr bwMode="auto">
          <a:xfrm>
            <a:off x="4468580" y="3311460"/>
            <a:ext cx="2864248" cy="2650498"/>
          </a:xfrm>
          <a:prstGeom prst="rect">
            <a:avLst/>
          </a:prstGeom>
          <a:noFill/>
          <a:ln w="6350">
            <a:solidFill>
              <a:srgbClr val="968C6D"/>
            </a:solidFill>
            <a:miter lim="800000"/>
            <a:headEnd/>
            <a:tailEnd/>
          </a:ln>
          <a:effectLst/>
        </p:spPr>
      </p:pic>
      <p:sp>
        <p:nvSpPr>
          <p:cNvPr id="2" name="Title 1"/>
          <p:cNvSpPr>
            <a:spLocks noGrp="1"/>
          </p:cNvSpPr>
          <p:nvPr>
            <p:ph type="title"/>
          </p:nvPr>
        </p:nvSpPr>
        <p:spPr/>
        <p:txBody>
          <a:bodyPr/>
          <a:lstStyle/>
          <a:p>
            <a:r>
              <a:rPr lang="en-GB" smtClean="0"/>
              <a:t>Custom filters</a:t>
            </a:r>
            <a:endParaRPr lang="en-GB" dirty="0"/>
          </a:p>
        </p:txBody>
      </p:sp>
      <p:sp>
        <p:nvSpPr>
          <p:cNvPr id="212" name="Slide Number Placeholder 4"/>
          <p:cNvSpPr>
            <a:spLocks noGrp="1"/>
          </p:cNvSpPr>
          <p:nvPr>
            <p:ph type="sldNum" sz="quarter" idx="18"/>
          </p:nvPr>
        </p:nvSpPr>
        <p:spPr/>
        <p:txBody>
          <a:bodyPr/>
          <a:lstStyle/>
          <a:p>
            <a:r>
              <a:rPr lang="en-GB" smtClean="0"/>
              <a:t>25</a:t>
            </a:r>
            <a:endParaRPr lang="en-GB" dirty="0"/>
          </a:p>
        </p:txBody>
      </p:sp>
      <p:sp>
        <p:nvSpPr>
          <p:cNvPr id="3" name="Content Placeholder 2"/>
          <p:cNvSpPr>
            <a:spLocks noGrp="1"/>
          </p:cNvSpPr>
          <p:nvPr>
            <p:ph sz="quarter" idx="15"/>
          </p:nvPr>
        </p:nvSpPr>
        <p:spPr>
          <a:xfrm>
            <a:off x="533400" y="1760410"/>
            <a:ext cx="8077200" cy="1215717"/>
          </a:xfrm>
        </p:spPr>
        <p:txBody>
          <a:bodyPr/>
          <a:lstStyle/>
          <a:p>
            <a:pPr marL="228600" indent="-228600">
              <a:spcAft>
                <a:spcPts val="600"/>
              </a:spcAft>
            </a:pPr>
            <a:r>
              <a:rPr lang="en-GB" dirty="0" smtClean="0"/>
              <a:t>Custom filters allow you to use multiple criteria such as AND or </a:t>
            </a:r>
            <a:r>
              <a:rPr lang="en-GB" dirty="0" err="1" smtClean="0"/>
              <a:t>OR</a:t>
            </a:r>
            <a:endParaRPr lang="en-GB" dirty="0" smtClean="0"/>
          </a:p>
          <a:p>
            <a:pPr lvl="1">
              <a:spcAft>
                <a:spcPts val="600"/>
              </a:spcAft>
            </a:pPr>
            <a:r>
              <a:rPr lang="en-GB" dirty="0" smtClean="0"/>
              <a:t>Click on drop down arrow</a:t>
            </a:r>
          </a:p>
          <a:p>
            <a:pPr lvl="1">
              <a:spcAft>
                <a:spcPts val="600"/>
              </a:spcAft>
            </a:pPr>
            <a:r>
              <a:rPr lang="en-GB" dirty="0" smtClean="0"/>
              <a:t>Click “Text Filters”</a:t>
            </a:r>
          </a:p>
          <a:p>
            <a:pPr lvl="1">
              <a:spcAft>
                <a:spcPts val="600"/>
              </a:spcAft>
            </a:pPr>
            <a:r>
              <a:rPr lang="en-GB" dirty="0" smtClean="0"/>
              <a:t>Choose Custom</a:t>
            </a:r>
          </a:p>
        </p:txBody>
      </p:sp>
      <p:sp>
        <p:nvSpPr>
          <p:cNvPr id="83" name="AutoShape 71"/>
          <p:cNvSpPr>
            <a:spLocks noChangeArrowheads="1"/>
          </p:cNvSpPr>
          <p:nvPr/>
        </p:nvSpPr>
        <p:spPr bwMode="blackWhite">
          <a:xfrm>
            <a:off x="913041" y="4116802"/>
            <a:ext cx="792162" cy="808038"/>
          </a:xfrm>
          <a:custGeom>
            <a:avLst/>
            <a:gdLst>
              <a:gd name="G0" fmla="+- 6789 0 0"/>
              <a:gd name="G1" fmla="+- 21600 0 6789"/>
              <a:gd name="G2" fmla="*/ 6789 1 2"/>
              <a:gd name="G3" fmla="+- 21600 0 G2"/>
              <a:gd name="G4" fmla="+/ 6789 21600 2"/>
              <a:gd name="G5" fmla="+/ G1 0 2"/>
              <a:gd name="G6" fmla="*/ 21600 21600 6789"/>
              <a:gd name="G7" fmla="*/ G6 1 2"/>
              <a:gd name="G8" fmla="+- 21600 0 G7"/>
              <a:gd name="G9" fmla="*/ 21600 1 2"/>
              <a:gd name="G10" fmla="+- 6789 0 G9"/>
              <a:gd name="G11" fmla="?: G10 G8 0"/>
              <a:gd name="G12" fmla="?: G10 G7 21600"/>
              <a:gd name="T0" fmla="*/ 18205 w 21600"/>
              <a:gd name="T1" fmla="*/ 10800 h 21600"/>
              <a:gd name="T2" fmla="*/ 10800 w 21600"/>
              <a:gd name="T3" fmla="*/ 21600 h 21600"/>
              <a:gd name="T4" fmla="*/ 3395 w 21600"/>
              <a:gd name="T5" fmla="*/ 10800 h 21600"/>
              <a:gd name="T6" fmla="*/ 10800 w 21600"/>
              <a:gd name="T7" fmla="*/ 0 h 21600"/>
              <a:gd name="T8" fmla="*/ 5195 w 21600"/>
              <a:gd name="T9" fmla="*/ 5195 h 21600"/>
              <a:gd name="T10" fmla="*/ 16405 w 21600"/>
              <a:gd name="T11" fmla="*/ 16405 h 21600"/>
            </a:gdLst>
            <a:ahLst/>
            <a:cxnLst>
              <a:cxn ang="0">
                <a:pos x="T0" y="T1"/>
              </a:cxn>
              <a:cxn ang="0">
                <a:pos x="T2" y="T3"/>
              </a:cxn>
              <a:cxn ang="0">
                <a:pos x="T4" y="T5"/>
              </a:cxn>
              <a:cxn ang="0">
                <a:pos x="T6" y="T7"/>
              </a:cxn>
            </a:cxnLst>
            <a:rect l="T8" t="T9" r="T10" b="T11"/>
            <a:pathLst>
              <a:path w="21600" h="21600">
                <a:moveTo>
                  <a:pt x="0" y="0"/>
                </a:moveTo>
                <a:lnTo>
                  <a:pt x="6789" y="21600"/>
                </a:lnTo>
                <a:lnTo>
                  <a:pt x="14811" y="21600"/>
                </a:lnTo>
                <a:lnTo>
                  <a:pt x="21600" y="0"/>
                </a:lnTo>
                <a:close/>
              </a:path>
            </a:pathLst>
          </a:custGeom>
          <a:noFill/>
          <a:ln w="6350" algn="ctr">
            <a:solidFill>
              <a:srgbClr val="968C6D"/>
            </a:solidFill>
            <a:miter lim="800000"/>
            <a:headEnd/>
            <a:tailEnd/>
          </a:ln>
          <a:effectLst/>
        </p:spPr>
        <p:txBody>
          <a:bodyPr wrap="none" lIns="63500" tIns="0" rIns="64800" bIns="0" anchor="ctr"/>
          <a:lstStyle/>
          <a:p>
            <a:endParaRPr lang="en-GB"/>
          </a:p>
        </p:txBody>
      </p:sp>
      <p:sp>
        <p:nvSpPr>
          <p:cNvPr id="84" name="Text Box 72"/>
          <p:cNvSpPr txBox="1">
            <a:spLocks noChangeArrowheads="1"/>
          </p:cNvSpPr>
          <p:nvPr/>
        </p:nvSpPr>
        <p:spPr bwMode="blackWhite">
          <a:xfrm>
            <a:off x="932091" y="4270590"/>
            <a:ext cx="769937" cy="369332"/>
          </a:xfrm>
          <a:prstGeom prst="rect">
            <a:avLst/>
          </a:prstGeom>
          <a:noFill/>
          <a:ln w="9525" algn="ctr">
            <a:noFill/>
            <a:miter lim="800000"/>
            <a:headEnd/>
            <a:tailEnd/>
          </a:ln>
          <a:effectLst/>
        </p:spPr>
        <p:txBody>
          <a:bodyPr lIns="63500" tIns="0" rIns="64800" bIns="0">
            <a:spAutoFit/>
          </a:bodyPr>
          <a:lstStyle/>
          <a:p>
            <a:pPr algn="ctr"/>
            <a:r>
              <a:rPr lang="en-GB" sz="800" dirty="0"/>
              <a:t>Location </a:t>
            </a:r>
            <a:endParaRPr lang="en-GB" sz="800" dirty="0" smtClean="0"/>
          </a:p>
          <a:p>
            <a:pPr algn="ctr"/>
            <a:r>
              <a:rPr lang="en-GB" sz="800" dirty="0" smtClean="0"/>
              <a:t>= </a:t>
            </a:r>
          </a:p>
          <a:p>
            <a:pPr algn="ctr"/>
            <a:r>
              <a:rPr lang="en-GB" sz="800" dirty="0" smtClean="0"/>
              <a:t>Australia</a:t>
            </a:r>
            <a:endParaRPr lang="en-GB" sz="800" dirty="0"/>
          </a:p>
        </p:txBody>
      </p:sp>
      <p:sp>
        <p:nvSpPr>
          <p:cNvPr id="102" name="Oval 92"/>
          <p:cNvSpPr>
            <a:spLocks noChangeArrowheads="1"/>
          </p:cNvSpPr>
          <p:nvPr/>
        </p:nvSpPr>
        <p:spPr bwMode="blackWhite">
          <a:xfrm>
            <a:off x="1233716" y="510264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3" name="Oval 94"/>
          <p:cNvSpPr>
            <a:spLocks noChangeArrowheads="1"/>
          </p:cNvSpPr>
          <p:nvPr/>
        </p:nvSpPr>
        <p:spPr bwMode="blackWhite">
          <a:xfrm>
            <a:off x="1382941" y="510264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4" name="Oval 98"/>
          <p:cNvSpPr>
            <a:spLocks noChangeArrowheads="1"/>
          </p:cNvSpPr>
          <p:nvPr/>
        </p:nvSpPr>
        <p:spPr bwMode="blackWhite">
          <a:xfrm>
            <a:off x="1105128" y="5029614"/>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grpSp>
        <p:nvGrpSpPr>
          <p:cNvPr id="9" name="Group 8"/>
          <p:cNvGrpSpPr/>
          <p:nvPr/>
        </p:nvGrpSpPr>
        <p:grpSpPr>
          <a:xfrm>
            <a:off x="601891" y="3511964"/>
            <a:ext cx="1560449" cy="660072"/>
            <a:chOff x="601891" y="3511964"/>
            <a:chExt cx="1560449" cy="660072"/>
          </a:xfrm>
        </p:grpSpPr>
        <p:sp>
          <p:nvSpPr>
            <p:cNvPr id="86" name="Oval 74"/>
            <p:cNvSpPr>
              <a:spLocks noChangeArrowheads="1"/>
            </p:cNvSpPr>
            <p:nvPr/>
          </p:nvSpPr>
          <p:spPr bwMode="blackWhite">
            <a:xfrm>
              <a:off x="1063056" y="3770582"/>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87" name="Oval 75"/>
            <p:cNvSpPr>
              <a:spLocks noChangeArrowheads="1"/>
            </p:cNvSpPr>
            <p:nvPr/>
          </p:nvSpPr>
          <p:spPr bwMode="blackWhite">
            <a:xfrm>
              <a:off x="1213476" y="391743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88" name="Oval 76"/>
            <p:cNvSpPr>
              <a:spLocks noChangeArrowheads="1"/>
            </p:cNvSpPr>
            <p:nvPr/>
          </p:nvSpPr>
          <p:spPr bwMode="blackWhite">
            <a:xfrm>
              <a:off x="1213476" y="3770582"/>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89" name="Oval 77"/>
            <p:cNvSpPr>
              <a:spLocks noChangeArrowheads="1"/>
            </p:cNvSpPr>
            <p:nvPr/>
          </p:nvSpPr>
          <p:spPr bwMode="blackWhite">
            <a:xfrm>
              <a:off x="1341266" y="380697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0" name="Oval 78"/>
            <p:cNvSpPr>
              <a:spLocks noChangeArrowheads="1"/>
            </p:cNvSpPr>
            <p:nvPr/>
          </p:nvSpPr>
          <p:spPr bwMode="blackWhite">
            <a:xfrm>
              <a:off x="1491686" y="3953824"/>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1" name="Oval 79"/>
            <p:cNvSpPr>
              <a:spLocks noChangeArrowheads="1"/>
            </p:cNvSpPr>
            <p:nvPr/>
          </p:nvSpPr>
          <p:spPr bwMode="blackWhite">
            <a:xfrm>
              <a:off x="1491686" y="380697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2" name="Oval 80"/>
            <p:cNvSpPr>
              <a:spLocks noChangeArrowheads="1"/>
            </p:cNvSpPr>
            <p:nvPr/>
          </p:nvSpPr>
          <p:spPr bwMode="blackWhite">
            <a:xfrm>
              <a:off x="935266" y="3843359"/>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3" name="Oval 81"/>
            <p:cNvSpPr>
              <a:spLocks noChangeArrowheads="1"/>
            </p:cNvSpPr>
            <p:nvPr/>
          </p:nvSpPr>
          <p:spPr bwMode="blackWhite">
            <a:xfrm>
              <a:off x="935266" y="369650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4" name="Oval 82"/>
            <p:cNvSpPr>
              <a:spLocks noChangeArrowheads="1"/>
            </p:cNvSpPr>
            <p:nvPr/>
          </p:nvSpPr>
          <p:spPr bwMode="blackWhite">
            <a:xfrm>
              <a:off x="1277371" y="358604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5" name="Oval 83"/>
            <p:cNvSpPr>
              <a:spLocks noChangeArrowheads="1"/>
            </p:cNvSpPr>
            <p:nvPr/>
          </p:nvSpPr>
          <p:spPr bwMode="blackWhite">
            <a:xfrm>
              <a:off x="1427791" y="3732894"/>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6" name="Oval 84"/>
            <p:cNvSpPr>
              <a:spLocks noChangeArrowheads="1"/>
            </p:cNvSpPr>
            <p:nvPr/>
          </p:nvSpPr>
          <p:spPr bwMode="blackWhite">
            <a:xfrm>
              <a:off x="1427791" y="358604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7" name="Oval 85"/>
            <p:cNvSpPr>
              <a:spLocks noChangeArrowheads="1"/>
            </p:cNvSpPr>
            <p:nvPr/>
          </p:nvSpPr>
          <p:spPr bwMode="blackWhite">
            <a:xfrm>
              <a:off x="1555581" y="3622429"/>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8" name="Oval 86"/>
            <p:cNvSpPr>
              <a:spLocks noChangeArrowheads="1"/>
            </p:cNvSpPr>
            <p:nvPr/>
          </p:nvSpPr>
          <p:spPr bwMode="blackWhite">
            <a:xfrm>
              <a:off x="1706001" y="3769283"/>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99" name="Oval 87"/>
            <p:cNvSpPr>
              <a:spLocks noChangeArrowheads="1"/>
            </p:cNvSpPr>
            <p:nvPr/>
          </p:nvSpPr>
          <p:spPr bwMode="blackWhite">
            <a:xfrm>
              <a:off x="1706001" y="3622429"/>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0" name="Oval 88"/>
            <p:cNvSpPr>
              <a:spLocks noChangeArrowheads="1"/>
            </p:cNvSpPr>
            <p:nvPr/>
          </p:nvSpPr>
          <p:spPr bwMode="blackWhite">
            <a:xfrm>
              <a:off x="1149581" y="3658818"/>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1" name="Oval 89"/>
            <p:cNvSpPr>
              <a:spLocks noChangeArrowheads="1"/>
            </p:cNvSpPr>
            <p:nvPr/>
          </p:nvSpPr>
          <p:spPr bwMode="blackWhite">
            <a:xfrm>
              <a:off x="1149581" y="3511964"/>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6" name="Oval 100"/>
            <p:cNvSpPr>
              <a:spLocks noChangeArrowheads="1"/>
            </p:cNvSpPr>
            <p:nvPr/>
          </p:nvSpPr>
          <p:spPr bwMode="blackWhite">
            <a:xfrm>
              <a:off x="729681" y="386107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7" name="Oval 101"/>
            <p:cNvSpPr>
              <a:spLocks noChangeArrowheads="1"/>
            </p:cNvSpPr>
            <p:nvPr/>
          </p:nvSpPr>
          <p:spPr bwMode="blackWhite">
            <a:xfrm>
              <a:off x="880101" y="4007924"/>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8" name="Oval 102"/>
            <p:cNvSpPr>
              <a:spLocks noChangeArrowheads="1"/>
            </p:cNvSpPr>
            <p:nvPr/>
          </p:nvSpPr>
          <p:spPr bwMode="blackWhite">
            <a:xfrm>
              <a:off x="880101" y="386107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09" name="Oval 103"/>
            <p:cNvSpPr>
              <a:spLocks noChangeArrowheads="1"/>
            </p:cNvSpPr>
            <p:nvPr/>
          </p:nvSpPr>
          <p:spPr bwMode="blackWhite">
            <a:xfrm>
              <a:off x="1007891" y="3897458"/>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0" name="Oval 104"/>
            <p:cNvSpPr>
              <a:spLocks noChangeArrowheads="1"/>
            </p:cNvSpPr>
            <p:nvPr/>
          </p:nvSpPr>
          <p:spPr bwMode="blackWhite">
            <a:xfrm>
              <a:off x="1158311" y="4044312"/>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1" name="Oval 105"/>
            <p:cNvSpPr>
              <a:spLocks noChangeArrowheads="1"/>
            </p:cNvSpPr>
            <p:nvPr/>
          </p:nvSpPr>
          <p:spPr bwMode="blackWhite">
            <a:xfrm>
              <a:off x="1158311" y="3897458"/>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2" name="Oval 106"/>
            <p:cNvSpPr>
              <a:spLocks noChangeArrowheads="1"/>
            </p:cNvSpPr>
            <p:nvPr/>
          </p:nvSpPr>
          <p:spPr bwMode="blackWhite">
            <a:xfrm>
              <a:off x="601891" y="3933847"/>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3" name="Oval 107"/>
            <p:cNvSpPr>
              <a:spLocks noChangeArrowheads="1"/>
            </p:cNvSpPr>
            <p:nvPr/>
          </p:nvSpPr>
          <p:spPr bwMode="blackWhite">
            <a:xfrm>
              <a:off x="601891" y="3786993"/>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4" name="Oval 108"/>
            <p:cNvSpPr>
              <a:spLocks noChangeArrowheads="1"/>
            </p:cNvSpPr>
            <p:nvPr/>
          </p:nvSpPr>
          <p:spPr bwMode="blackWhite">
            <a:xfrm>
              <a:off x="943996" y="3676528"/>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5" name="Oval 109"/>
            <p:cNvSpPr>
              <a:spLocks noChangeArrowheads="1"/>
            </p:cNvSpPr>
            <p:nvPr/>
          </p:nvSpPr>
          <p:spPr bwMode="blackWhite">
            <a:xfrm>
              <a:off x="1094416" y="3823382"/>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6" name="Oval 110"/>
            <p:cNvSpPr>
              <a:spLocks noChangeArrowheads="1"/>
            </p:cNvSpPr>
            <p:nvPr/>
          </p:nvSpPr>
          <p:spPr bwMode="blackWhite">
            <a:xfrm>
              <a:off x="1094416" y="3676528"/>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7" name="Oval 111"/>
            <p:cNvSpPr>
              <a:spLocks noChangeArrowheads="1"/>
            </p:cNvSpPr>
            <p:nvPr/>
          </p:nvSpPr>
          <p:spPr bwMode="blackWhite">
            <a:xfrm>
              <a:off x="1222206" y="371291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8" name="Oval 112"/>
            <p:cNvSpPr>
              <a:spLocks noChangeArrowheads="1"/>
            </p:cNvSpPr>
            <p:nvPr/>
          </p:nvSpPr>
          <p:spPr bwMode="blackWhite">
            <a:xfrm>
              <a:off x="1372626" y="385977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19" name="Oval 113"/>
            <p:cNvSpPr>
              <a:spLocks noChangeArrowheads="1"/>
            </p:cNvSpPr>
            <p:nvPr/>
          </p:nvSpPr>
          <p:spPr bwMode="blackWhite">
            <a:xfrm>
              <a:off x="1372626" y="371291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0" name="Oval 114"/>
            <p:cNvSpPr>
              <a:spLocks noChangeArrowheads="1"/>
            </p:cNvSpPr>
            <p:nvPr/>
          </p:nvSpPr>
          <p:spPr bwMode="blackWhite">
            <a:xfrm>
              <a:off x="816206" y="3749305"/>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1" name="Oval 115"/>
            <p:cNvSpPr>
              <a:spLocks noChangeArrowheads="1"/>
            </p:cNvSpPr>
            <p:nvPr/>
          </p:nvSpPr>
          <p:spPr bwMode="blackWhite">
            <a:xfrm>
              <a:off x="816206" y="360245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3" name="Oval 117"/>
            <p:cNvSpPr>
              <a:spLocks noChangeArrowheads="1"/>
            </p:cNvSpPr>
            <p:nvPr/>
          </p:nvSpPr>
          <p:spPr bwMode="blackWhite">
            <a:xfrm>
              <a:off x="1426819" y="389679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4" name="Oval 118"/>
            <p:cNvSpPr>
              <a:spLocks noChangeArrowheads="1"/>
            </p:cNvSpPr>
            <p:nvPr/>
          </p:nvSpPr>
          <p:spPr bwMode="blackWhite">
            <a:xfrm>
              <a:off x="1577505" y="404409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5" name="Oval 119"/>
            <p:cNvSpPr>
              <a:spLocks noChangeArrowheads="1"/>
            </p:cNvSpPr>
            <p:nvPr/>
          </p:nvSpPr>
          <p:spPr bwMode="blackWhite">
            <a:xfrm>
              <a:off x="1577505" y="389679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6" name="Oval 120"/>
            <p:cNvSpPr>
              <a:spLocks noChangeArrowheads="1"/>
            </p:cNvSpPr>
            <p:nvPr/>
          </p:nvSpPr>
          <p:spPr bwMode="blackWhite">
            <a:xfrm>
              <a:off x="1705521" y="393329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7" name="Oval 121"/>
            <p:cNvSpPr>
              <a:spLocks noChangeArrowheads="1"/>
            </p:cNvSpPr>
            <p:nvPr/>
          </p:nvSpPr>
          <p:spPr bwMode="blackWhite">
            <a:xfrm>
              <a:off x="1856206" y="408059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8" name="Oval 122"/>
            <p:cNvSpPr>
              <a:spLocks noChangeArrowheads="1"/>
            </p:cNvSpPr>
            <p:nvPr/>
          </p:nvSpPr>
          <p:spPr bwMode="blackWhite">
            <a:xfrm>
              <a:off x="1856206" y="393329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29" name="Oval 123"/>
            <p:cNvSpPr>
              <a:spLocks noChangeArrowheads="1"/>
            </p:cNvSpPr>
            <p:nvPr/>
          </p:nvSpPr>
          <p:spPr bwMode="blackWhite">
            <a:xfrm>
              <a:off x="1298803" y="396979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0" name="Oval 124"/>
            <p:cNvSpPr>
              <a:spLocks noChangeArrowheads="1"/>
            </p:cNvSpPr>
            <p:nvPr/>
          </p:nvSpPr>
          <p:spPr bwMode="blackWhite">
            <a:xfrm>
              <a:off x="1298803" y="382248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1" name="Oval 125"/>
            <p:cNvSpPr>
              <a:spLocks noChangeArrowheads="1"/>
            </p:cNvSpPr>
            <p:nvPr/>
          </p:nvSpPr>
          <p:spPr bwMode="blackWhite">
            <a:xfrm>
              <a:off x="1641513" y="371168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2" name="Oval 126"/>
            <p:cNvSpPr>
              <a:spLocks noChangeArrowheads="1"/>
            </p:cNvSpPr>
            <p:nvPr/>
          </p:nvSpPr>
          <p:spPr bwMode="blackWhite">
            <a:xfrm>
              <a:off x="1792198" y="385898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3" name="Oval 127"/>
            <p:cNvSpPr>
              <a:spLocks noChangeArrowheads="1"/>
            </p:cNvSpPr>
            <p:nvPr/>
          </p:nvSpPr>
          <p:spPr bwMode="blackWhite">
            <a:xfrm>
              <a:off x="1792198" y="371168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4" name="Oval 128"/>
            <p:cNvSpPr>
              <a:spLocks noChangeArrowheads="1"/>
            </p:cNvSpPr>
            <p:nvPr/>
          </p:nvSpPr>
          <p:spPr bwMode="blackWhite">
            <a:xfrm>
              <a:off x="1920214" y="374818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5" name="Oval 129"/>
            <p:cNvSpPr>
              <a:spLocks noChangeArrowheads="1"/>
            </p:cNvSpPr>
            <p:nvPr/>
          </p:nvSpPr>
          <p:spPr bwMode="blackWhite">
            <a:xfrm>
              <a:off x="2070900" y="3895487"/>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6" name="Oval 130"/>
            <p:cNvSpPr>
              <a:spLocks noChangeArrowheads="1"/>
            </p:cNvSpPr>
            <p:nvPr/>
          </p:nvSpPr>
          <p:spPr bwMode="blackWhite">
            <a:xfrm>
              <a:off x="2070900" y="3748181"/>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7" name="Oval 131"/>
            <p:cNvSpPr>
              <a:spLocks noChangeArrowheads="1"/>
            </p:cNvSpPr>
            <p:nvPr/>
          </p:nvSpPr>
          <p:spPr bwMode="blackWhite">
            <a:xfrm>
              <a:off x="1513497" y="3784682"/>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138" name="Oval 132"/>
            <p:cNvSpPr>
              <a:spLocks noChangeArrowheads="1"/>
            </p:cNvSpPr>
            <p:nvPr/>
          </p:nvSpPr>
          <p:spPr bwMode="blackWhite">
            <a:xfrm>
              <a:off x="1513497" y="363737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grpSp>
      <p:sp>
        <p:nvSpPr>
          <p:cNvPr id="139" name="AutoShape 197"/>
          <p:cNvSpPr>
            <a:spLocks noChangeArrowheads="1"/>
          </p:cNvSpPr>
          <p:nvPr/>
        </p:nvSpPr>
        <p:spPr bwMode="blackWhite">
          <a:xfrm>
            <a:off x="2710091" y="4116802"/>
            <a:ext cx="792162" cy="808038"/>
          </a:xfrm>
          <a:custGeom>
            <a:avLst/>
            <a:gdLst>
              <a:gd name="G0" fmla="+- 6789 0 0"/>
              <a:gd name="G1" fmla="+- 21600 0 6789"/>
              <a:gd name="G2" fmla="*/ 6789 1 2"/>
              <a:gd name="G3" fmla="+- 21600 0 G2"/>
              <a:gd name="G4" fmla="+/ 6789 21600 2"/>
              <a:gd name="G5" fmla="+/ G1 0 2"/>
              <a:gd name="G6" fmla="*/ 21600 21600 6789"/>
              <a:gd name="G7" fmla="*/ G6 1 2"/>
              <a:gd name="G8" fmla="+- 21600 0 G7"/>
              <a:gd name="G9" fmla="*/ 21600 1 2"/>
              <a:gd name="G10" fmla="+- 6789 0 G9"/>
              <a:gd name="G11" fmla="?: G10 G8 0"/>
              <a:gd name="G12" fmla="?: G10 G7 21600"/>
              <a:gd name="T0" fmla="*/ 18205 w 21600"/>
              <a:gd name="T1" fmla="*/ 10800 h 21600"/>
              <a:gd name="T2" fmla="*/ 10800 w 21600"/>
              <a:gd name="T3" fmla="*/ 21600 h 21600"/>
              <a:gd name="T4" fmla="*/ 3395 w 21600"/>
              <a:gd name="T5" fmla="*/ 10800 h 21600"/>
              <a:gd name="T6" fmla="*/ 10800 w 21600"/>
              <a:gd name="T7" fmla="*/ 0 h 21600"/>
              <a:gd name="T8" fmla="*/ 5195 w 21600"/>
              <a:gd name="T9" fmla="*/ 5195 h 21600"/>
              <a:gd name="T10" fmla="*/ 16405 w 21600"/>
              <a:gd name="T11" fmla="*/ 16405 h 21600"/>
            </a:gdLst>
            <a:ahLst/>
            <a:cxnLst>
              <a:cxn ang="0">
                <a:pos x="T0" y="T1"/>
              </a:cxn>
              <a:cxn ang="0">
                <a:pos x="T2" y="T3"/>
              </a:cxn>
              <a:cxn ang="0">
                <a:pos x="T4" y="T5"/>
              </a:cxn>
              <a:cxn ang="0">
                <a:pos x="T6" y="T7"/>
              </a:cxn>
            </a:cxnLst>
            <a:rect l="T8" t="T9" r="T10" b="T11"/>
            <a:pathLst>
              <a:path w="21600" h="21600">
                <a:moveTo>
                  <a:pt x="0" y="0"/>
                </a:moveTo>
                <a:lnTo>
                  <a:pt x="6789" y="21600"/>
                </a:lnTo>
                <a:lnTo>
                  <a:pt x="14811" y="21600"/>
                </a:lnTo>
                <a:lnTo>
                  <a:pt x="21600" y="0"/>
                </a:lnTo>
                <a:close/>
              </a:path>
            </a:pathLst>
          </a:custGeom>
          <a:noFill/>
          <a:ln w="6350" algn="ctr">
            <a:solidFill>
              <a:srgbClr val="968C6D"/>
            </a:solidFill>
            <a:miter lim="800000"/>
            <a:headEnd/>
            <a:tailEnd/>
          </a:ln>
          <a:effectLst/>
        </p:spPr>
        <p:txBody>
          <a:bodyPr wrap="none" lIns="63500" tIns="0" rIns="64800" bIns="0" anchor="ctr"/>
          <a:lstStyle/>
          <a:p>
            <a:endParaRPr lang="en-GB"/>
          </a:p>
        </p:txBody>
      </p:sp>
      <p:sp>
        <p:nvSpPr>
          <p:cNvPr id="140" name="Text Box 198"/>
          <p:cNvSpPr txBox="1">
            <a:spLocks noChangeArrowheads="1"/>
          </p:cNvSpPr>
          <p:nvPr/>
        </p:nvSpPr>
        <p:spPr bwMode="blackWhite">
          <a:xfrm>
            <a:off x="2688497" y="4270590"/>
            <a:ext cx="877888" cy="369332"/>
          </a:xfrm>
          <a:prstGeom prst="rect">
            <a:avLst/>
          </a:prstGeom>
          <a:noFill/>
          <a:ln w="9525" algn="ctr">
            <a:noFill/>
            <a:miter lim="800000"/>
            <a:headEnd/>
            <a:tailEnd/>
          </a:ln>
          <a:effectLst/>
        </p:spPr>
        <p:txBody>
          <a:bodyPr lIns="63500" tIns="0" rIns="64800" bIns="0">
            <a:spAutoFit/>
          </a:bodyPr>
          <a:lstStyle/>
          <a:p>
            <a:pPr algn="ctr"/>
            <a:r>
              <a:rPr lang="en-GB" sz="800" dirty="0"/>
              <a:t>Location</a:t>
            </a:r>
            <a:br>
              <a:rPr lang="en-GB" sz="800" dirty="0"/>
            </a:br>
            <a:r>
              <a:rPr lang="en-GB" sz="800" dirty="0"/>
              <a:t> = </a:t>
            </a:r>
            <a:endParaRPr lang="en-GB" sz="800" dirty="0" smtClean="0"/>
          </a:p>
          <a:p>
            <a:pPr algn="ctr"/>
            <a:r>
              <a:rPr lang="en-GB" sz="800" dirty="0" smtClean="0"/>
              <a:t>France</a:t>
            </a:r>
            <a:endParaRPr lang="en-GB" sz="800" dirty="0"/>
          </a:p>
        </p:txBody>
      </p:sp>
      <p:sp>
        <p:nvSpPr>
          <p:cNvPr id="158" name="Oval 217"/>
          <p:cNvSpPr>
            <a:spLocks noChangeArrowheads="1"/>
          </p:cNvSpPr>
          <p:nvPr/>
        </p:nvSpPr>
        <p:spPr bwMode="blackWhite">
          <a:xfrm>
            <a:off x="2686278" y="5213765"/>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159" name="Oval 218"/>
          <p:cNvSpPr>
            <a:spLocks noChangeArrowheads="1"/>
          </p:cNvSpPr>
          <p:nvPr/>
        </p:nvSpPr>
        <p:spPr bwMode="blackWhite">
          <a:xfrm>
            <a:off x="3029178" y="5102640"/>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160" name="Oval 219"/>
          <p:cNvSpPr>
            <a:spLocks noChangeArrowheads="1"/>
          </p:cNvSpPr>
          <p:nvPr/>
        </p:nvSpPr>
        <p:spPr bwMode="blackWhite">
          <a:xfrm>
            <a:off x="3179991" y="5250276"/>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161" name="Oval 220"/>
          <p:cNvSpPr>
            <a:spLocks noChangeArrowheads="1"/>
          </p:cNvSpPr>
          <p:nvPr/>
        </p:nvSpPr>
        <p:spPr bwMode="blackWhite">
          <a:xfrm>
            <a:off x="3179991" y="5102640"/>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162" name="Oval 223"/>
          <p:cNvSpPr>
            <a:spLocks noChangeArrowheads="1"/>
          </p:cNvSpPr>
          <p:nvPr/>
        </p:nvSpPr>
        <p:spPr bwMode="blackWhite">
          <a:xfrm>
            <a:off x="2900591" y="5175665"/>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163" name="Oval 224"/>
          <p:cNvSpPr>
            <a:spLocks noChangeArrowheads="1"/>
          </p:cNvSpPr>
          <p:nvPr/>
        </p:nvSpPr>
        <p:spPr bwMode="blackWhite">
          <a:xfrm>
            <a:off x="2900591" y="5029614"/>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grpSp>
        <p:nvGrpSpPr>
          <p:cNvPr id="10" name="Group 9"/>
          <p:cNvGrpSpPr/>
          <p:nvPr/>
        </p:nvGrpSpPr>
        <p:grpSpPr>
          <a:xfrm>
            <a:off x="2397353" y="3511964"/>
            <a:ext cx="1560675" cy="660072"/>
            <a:chOff x="2397353" y="3511964"/>
            <a:chExt cx="1560675" cy="660072"/>
          </a:xfrm>
        </p:grpSpPr>
        <p:sp>
          <p:nvSpPr>
            <p:cNvPr id="142" name="Oval 200"/>
            <p:cNvSpPr>
              <a:spLocks noChangeArrowheads="1"/>
            </p:cNvSpPr>
            <p:nvPr/>
          </p:nvSpPr>
          <p:spPr bwMode="blackWhite">
            <a:xfrm>
              <a:off x="2858518" y="3770582"/>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3" name="Oval 201"/>
            <p:cNvSpPr>
              <a:spLocks noChangeArrowheads="1"/>
            </p:cNvSpPr>
            <p:nvPr/>
          </p:nvSpPr>
          <p:spPr bwMode="blackWhite">
            <a:xfrm>
              <a:off x="3008938" y="391743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4" name="Oval 202"/>
            <p:cNvSpPr>
              <a:spLocks noChangeArrowheads="1"/>
            </p:cNvSpPr>
            <p:nvPr/>
          </p:nvSpPr>
          <p:spPr bwMode="blackWhite">
            <a:xfrm>
              <a:off x="3008938" y="3770582"/>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5" name="Oval 203"/>
            <p:cNvSpPr>
              <a:spLocks noChangeArrowheads="1"/>
            </p:cNvSpPr>
            <p:nvPr/>
          </p:nvSpPr>
          <p:spPr bwMode="blackWhite">
            <a:xfrm>
              <a:off x="3136728" y="380697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6" name="Oval 204"/>
            <p:cNvSpPr>
              <a:spLocks noChangeArrowheads="1"/>
            </p:cNvSpPr>
            <p:nvPr/>
          </p:nvSpPr>
          <p:spPr bwMode="blackWhite">
            <a:xfrm>
              <a:off x="3287148" y="3953824"/>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7" name="Oval 205"/>
            <p:cNvSpPr>
              <a:spLocks noChangeArrowheads="1"/>
            </p:cNvSpPr>
            <p:nvPr/>
          </p:nvSpPr>
          <p:spPr bwMode="blackWhite">
            <a:xfrm>
              <a:off x="3287148" y="380697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8" name="Oval 206"/>
            <p:cNvSpPr>
              <a:spLocks noChangeArrowheads="1"/>
            </p:cNvSpPr>
            <p:nvPr/>
          </p:nvSpPr>
          <p:spPr bwMode="blackWhite">
            <a:xfrm>
              <a:off x="2730728" y="3843359"/>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49" name="Oval 207"/>
            <p:cNvSpPr>
              <a:spLocks noChangeArrowheads="1"/>
            </p:cNvSpPr>
            <p:nvPr/>
          </p:nvSpPr>
          <p:spPr bwMode="blackWhite">
            <a:xfrm>
              <a:off x="2730728" y="369650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0" name="Oval 208"/>
            <p:cNvSpPr>
              <a:spLocks noChangeArrowheads="1"/>
            </p:cNvSpPr>
            <p:nvPr/>
          </p:nvSpPr>
          <p:spPr bwMode="blackWhite">
            <a:xfrm>
              <a:off x="3072833" y="358604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1" name="Oval 209"/>
            <p:cNvSpPr>
              <a:spLocks noChangeArrowheads="1"/>
            </p:cNvSpPr>
            <p:nvPr/>
          </p:nvSpPr>
          <p:spPr bwMode="blackWhite">
            <a:xfrm>
              <a:off x="3223253" y="3732894"/>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2" name="Oval 210"/>
            <p:cNvSpPr>
              <a:spLocks noChangeArrowheads="1"/>
            </p:cNvSpPr>
            <p:nvPr/>
          </p:nvSpPr>
          <p:spPr bwMode="blackWhite">
            <a:xfrm>
              <a:off x="3223253" y="358604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3" name="Oval 211"/>
            <p:cNvSpPr>
              <a:spLocks noChangeArrowheads="1"/>
            </p:cNvSpPr>
            <p:nvPr/>
          </p:nvSpPr>
          <p:spPr bwMode="blackWhite">
            <a:xfrm>
              <a:off x="3351043" y="3622429"/>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4" name="Oval 212"/>
            <p:cNvSpPr>
              <a:spLocks noChangeArrowheads="1"/>
            </p:cNvSpPr>
            <p:nvPr/>
          </p:nvSpPr>
          <p:spPr bwMode="blackWhite">
            <a:xfrm>
              <a:off x="3501463" y="3769283"/>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5" name="Oval 213"/>
            <p:cNvSpPr>
              <a:spLocks noChangeArrowheads="1"/>
            </p:cNvSpPr>
            <p:nvPr/>
          </p:nvSpPr>
          <p:spPr bwMode="blackWhite">
            <a:xfrm>
              <a:off x="3501463" y="3622429"/>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6" name="Oval 214"/>
            <p:cNvSpPr>
              <a:spLocks noChangeArrowheads="1"/>
            </p:cNvSpPr>
            <p:nvPr/>
          </p:nvSpPr>
          <p:spPr bwMode="blackWhite">
            <a:xfrm>
              <a:off x="2945043" y="3658818"/>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57" name="Oval 215"/>
            <p:cNvSpPr>
              <a:spLocks noChangeArrowheads="1"/>
            </p:cNvSpPr>
            <p:nvPr/>
          </p:nvSpPr>
          <p:spPr bwMode="blackWhite">
            <a:xfrm>
              <a:off x="2945043" y="3511964"/>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65" name="Oval 226"/>
            <p:cNvSpPr>
              <a:spLocks noChangeArrowheads="1"/>
            </p:cNvSpPr>
            <p:nvPr/>
          </p:nvSpPr>
          <p:spPr bwMode="blackWhite">
            <a:xfrm>
              <a:off x="2525369" y="3861070"/>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66" name="Oval 227"/>
            <p:cNvSpPr>
              <a:spLocks noChangeArrowheads="1"/>
            </p:cNvSpPr>
            <p:nvPr/>
          </p:nvSpPr>
          <p:spPr bwMode="blackWhite">
            <a:xfrm>
              <a:off x="2676055" y="4007924"/>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67" name="Oval 228"/>
            <p:cNvSpPr>
              <a:spLocks noChangeArrowheads="1"/>
            </p:cNvSpPr>
            <p:nvPr/>
          </p:nvSpPr>
          <p:spPr bwMode="blackWhite">
            <a:xfrm>
              <a:off x="2676055" y="3861070"/>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68" name="Oval 229"/>
            <p:cNvSpPr>
              <a:spLocks noChangeArrowheads="1"/>
            </p:cNvSpPr>
            <p:nvPr/>
          </p:nvSpPr>
          <p:spPr bwMode="blackWhite">
            <a:xfrm>
              <a:off x="2804071" y="3897458"/>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69" name="Oval 230"/>
            <p:cNvSpPr>
              <a:spLocks noChangeArrowheads="1"/>
            </p:cNvSpPr>
            <p:nvPr/>
          </p:nvSpPr>
          <p:spPr bwMode="blackWhite">
            <a:xfrm>
              <a:off x="2954756" y="4044312"/>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0" name="Oval 231"/>
            <p:cNvSpPr>
              <a:spLocks noChangeArrowheads="1"/>
            </p:cNvSpPr>
            <p:nvPr/>
          </p:nvSpPr>
          <p:spPr bwMode="blackWhite">
            <a:xfrm>
              <a:off x="2954756" y="3897458"/>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1" name="Oval 232"/>
            <p:cNvSpPr>
              <a:spLocks noChangeArrowheads="1"/>
            </p:cNvSpPr>
            <p:nvPr/>
          </p:nvSpPr>
          <p:spPr bwMode="blackWhite">
            <a:xfrm>
              <a:off x="2397353" y="3933847"/>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2" name="Oval 233"/>
            <p:cNvSpPr>
              <a:spLocks noChangeArrowheads="1"/>
            </p:cNvSpPr>
            <p:nvPr/>
          </p:nvSpPr>
          <p:spPr bwMode="blackWhite">
            <a:xfrm>
              <a:off x="2397353" y="3786993"/>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3" name="Oval 234"/>
            <p:cNvSpPr>
              <a:spLocks noChangeArrowheads="1"/>
            </p:cNvSpPr>
            <p:nvPr/>
          </p:nvSpPr>
          <p:spPr bwMode="blackWhite">
            <a:xfrm>
              <a:off x="2740063" y="3676528"/>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4" name="Oval 235"/>
            <p:cNvSpPr>
              <a:spLocks noChangeArrowheads="1"/>
            </p:cNvSpPr>
            <p:nvPr/>
          </p:nvSpPr>
          <p:spPr bwMode="blackWhite">
            <a:xfrm>
              <a:off x="2890748" y="3823382"/>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5" name="Oval 236"/>
            <p:cNvSpPr>
              <a:spLocks noChangeArrowheads="1"/>
            </p:cNvSpPr>
            <p:nvPr/>
          </p:nvSpPr>
          <p:spPr bwMode="blackWhite">
            <a:xfrm>
              <a:off x="2890748" y="3676528"/>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6" name="Oval 237"/>
            <p:cNvSpPr>
              <a:spLocks noChangeArrowheads="1"/>
            </p:cNvSpPr>
            <p:nvPr/>
          </p:nvSpPr>
          <p:spPr bwMode="blackWhite">
            <a:xfrm>
              <a:off x="3018764" y="371291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7" name="Oval 238"/>
            <p:cNvSpPr>
              <a:spLocks noChangeArrowheads="1"/>
            </p:cNvSpPr>
            <p:nvPr/>
          </p:nvSpPr>
          <p:spPr bwMode="blackWhite">
            <a:xfrm>
              <a:off x="3169450" y="3859770"/>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8" name="Oval 239"/>
            <p:cNvSpPr>
              <a:spLocks noChangeArrowheads="1"/>
            </p:cNvSpPr>
            <p:nvPr/>
          </p:nvSpPr>
          <p:spPr bwMode="blackWhite">
            <a:xfrm>
              <a:off x="3169450" y="371291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79" name="Oval 240"/>
            <p:cNvSpPr>
              <a:spLocks noChangeArrowheads="1"/>
            </p:cNvSpPr>
            <p:nvPr/>
          </p:nvSpPr>
          <p:spPr bwMode="blackWhite">
            <a:xfrm>
              <a:off x="2612047" y="3749305"/>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0" name="Oval 241"/>
            <p:cNvSpPr>
              <a:spLocks noChangeArrowheads="1"/>
            </p:cNvSpPr>
            <p:nvPr/>
          </p:nvSpPr>
          <p:spPr bwMode="blackWhite">
            <a:xfrm>
              <a:off x="2612047" y="360245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2" name="Oval 243"/>
            <p:cNvSpPr>
              <a:spLocks noChangeArrowheads="1"/>
            </p:cNvSpPr>
            <p:nvPr/>
          </p:nvSpPr>
          <p:spPr bwMode="blackWhite">
            <a:xfrm>
              <a:off x="3223643" y="3896790"/>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3" name="Oval 244"/>
            <p:cNvSpPr>
              <a:spLocks noChangeArrowheads="1"/>
            </p:cNvSpPr>
            <p:nvPr/>
          </p:nvSpPr>
          <p:spPr bwMode="blackWhite">
            <a:xfrm>
              <a:off x="3374063" y="404409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4" name="Oval 245"/>
            <p:cNvSpPr>
              <a:spLocks noChangeArrowheads="1"/>
            </p:cNvSpPr>
            <p:nvPr/>
          </p:nvSpPr>
          <p:spPr bwMode="blackWhite">
            <a:xfrm>
              <a:off x="3374063" y="3896790"/>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5" name="Oval 246"/>
            <p:cNvSpPr>
              <a:spLocks noChangeArrowheads="1"/>
            </p:cNvSpPr>
            <p:nvPr/>
          </p:nvSpPr>
          <p:spPr bwMode="blackWhite">
            <a:xfrm>
              <a:off x="3501853" y="393329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6" name="Oval 247"/>
            <p:cNvSpPr>
              <a:spLocks noChangeArrowheads="1"/>
            </p:cNvSpPr>
            <p:nvPr/>
          </p:nvSpPr>
          <p:spPr bwMode="blackWhite">
            <a:xfrm>
              <a:off x="3652273" y="408059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7" name="Oval 248"/>
            <p:cNvSpPr>
              <a:spLocks noChangeArrowheads="1"/>
            </p:cNvSpPr>
            <p:nvPr/>
          </p:nvSpPr>
          <p:spPr bwMode="blackWhite">
            <a:xfrm>
              <a:off x="3652273" y="393329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8" name="Oval 249"/>
            <p:cNvSpPr>
              <a:spLocks noChangeArrowheads="1"/>
            </p:cNvSpPr>
            <p:nvPr/>
          </p:nvSpPr>
          <p:spPr bwMode="blackWhite">
            <a:xfrm>
              <a:off x="3095853" y="396979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89" name="Oval 250"/>
            <p:cNvSpPr>
              <a:spLocks noChangeArrowheads="1"/>
            </p:cNvSpPr>
            <p:nvPr/>
          </p:nvSpPr>
          <p:spPr bwMode="blackWhite">
            <a:xfrm>
              <a:off x="3095853" y="382248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0" name="Oval 251"/>
            <p:cNvSpPr>
              <a:spLocks noChangeArrowheads="1"/>
            </p:cNvSpPr>
            <p:nvPr/>
          </p:nvSpPr>
          <p:spPr bwMode="blackWhite">
            <a:xfrm>
              <a:off x="3437958" y="371168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1" name="Oval 252"/>
            <p:cNvSpPr>
              <a:spLocks noChangeArrowheads="1"/>
            </p:cNvSpPr>
            <p:nvPr/>
          </p:nvSpPr>
          <p:spPr bwMode="blackWhite">
            <a:xfrm>
              <a:off x="3588378" y="385898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2" name="Oval 253"/>
            <p:cNvSpPr>
              <a:spLocks noChangeArrowheads="1"/>
            </p:cNvSpPr>
            <p:nvPr/>
          </p:nvSpPr>
          <p:spPr bwMode="blackWhite">
            <a:xfrm>
              <a:off x="3588378" y="371168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3" name="Oval 254"/>
            <p:cNvSpPr>
              <a:spLocks noChangeArrowheads="1"/>
            </p:cNvSpPr>
            <p:nvPr/>
          </p:nvSpPr>
          <p:spPr bwMode="blackWhite">
            <a:xfrm>
              <a:off x="3716168" y="374818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4" name="Oval 255"/>
            <p:cNvSpPr>
              <a:spLocks noChangeArrowheads="1"/>
            </p:cNvSpPr>
            <p:nvPr/>
          </p:nvSpPr>
          <p:spPr bwMode="blackWhite">
            <a:xfrm>
              <a:off x="3866588" y="3895487"/>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5" name="Oval 256"/>
            <p:cNvSpPr>
              <a:spLocks noChangeArrowheads="1"/>
            </p:cNvSpPr>
            <p:nvPr/>
          </p:nvSpPr>
          <p:spPr bwMode="blackWhite">
            <a:xfrm>
              <a:off x="3866588" y="3748181"/>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6" name="Oval 257"/>
            <p:cNvSpPr>
              <a:spLocks noChangeArrowheads="1"/>
            </p:cNvSpPr>
            <p:nvPr/>
          </p:nvSpPr>
          <p:spPr bwMode="blackWhite">
            <a:xfrm>
              <a:off x="3310168" y="3784682"/>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sp>
          <p:nvSpPr>
            <p:cNvPr id="197" name="Oval 258"/>
            <p:cNvSpPr>
              <a:spLocks noChangeArrowheads="1"/>
            </p:cNvSpPr>
            <p:nvPr/>
          </p:nvSpPr>
          <p:spPr bwMode="blackWhite">
            <a:xfrm>
              <a:off x="3310168" y="3637376"/>
              <a:ext cx="91440" cy="91440"/>
            </a:xfrm>
            <a:prstGeom prst="ellipse">
              <a:avLst/>
            </a:prstGeom>
            <a:solidFill>
              <a:schemeClr val="accent2"/>
            </a:solidFill>
            <a:ln w="9525" algn="ctr">
              <a:noFill/>
              <a:round/>
              <a:headEnd/>
              <a:tailEnd/>
            </a:ln>
            <a:effectLst/>
          </p:spPr>
          <p:txBody>
            <a:bodyPr wrap="none" lIns="63500" tIns="0" rIns="64800" bIns="0" anchor="ctr"/>
            <a:lstStyle/>
            <a:p>
              <a:endParaRPr lang="en-GB"/>
            </a:p>
          </p:txBody>
        </p:sp>
      </p:grpSp>
      <p:sp>
        <p:nvSpPr>
          <p:cNvPr id="198" name="Line 260"/>
          <p:cNvSpPr>
            <a:spLocks noChangeShapeType="1"/>
          </p:cNvSpPr>
          <p:nvPr/>
        </p:nvSpPr>
        <p:spPr bwMode="blackWhite">
          <a:xfrm>
            <a:off x="1298803" y="5250277"/>
            <a:ext cx="471488" cy="177800"/>
          </a:xfrm>
          <a:prstGeom prst="line">
            <a:avLst/>
          </a:prstGeom>
          <a:noFill/>
          <a:ln w="9525">
            <a:solidFill>
              <a:schemeClr val="tx1"/>
            </a:solidFill>
            <a:round/>
            <a:headEnd/>
            <a:tailEnd type="triangle" w="med" len="med"/>
          </a:ln>
          <a:effectLst/>
        </p:spPr>
        <p:txBody>
          <a:bodyPr lIns="63500" tIns="0" rIns="64800" bIns="0"/>
          <a:lstStyle/>
          <a:p>
            <a:endParaRPr lang="en-GB"/>
          </a:p>
        </p:txBody>
      </p:sp>
      <p:sp>
        <p:nvSpPr>
          <p:cNvPr id="199" name="Line 261"/>
          <p:cNvSpPr>
            <a:spLocks noChangeShapeType="1"/>
          </p:cNvSpPr>
          <p:nvPr/>
        </p:nvSpPr>
        <p:spPr bwMode="blackWhite">
          <a:xfrm rot="5400000">
            <a:off x="2731522" y="5195508"/>
            <a:ext cx="215900" cy="325438"/>
          </a:xfrm>
          <a:prstGeom prst="line">
            <a:avLst/>
          </a:prstGeom>
          <a:noFill/>
          <a:ln w="9525">
            <a:solidFill>
              <a:schemeClr val="tx1"/>
            </a:solidFill>
            <a:round/>
            <a:headEnd/>
            <a:tailEnd type="triangle" w="med" len="med"/>
          </a:ln>
          <a:effectLst/>
        </p:spPr>
        <p:txBody>
          <a:bodyPr lIns="63500" tIns="0" rIns="64800" bIns="0"/>
          <a:lstStyle/>
          <a:p>
            <a:endParaRPr lang="en-GB"/>
          </a:p>
        </p:txBody>
      </p:sp>
      <p:sp>
        <p:nvSpPr>
          <p:cNvPr id="200" name="Oval 273"/>
          <p:cNvSpPr>
            <a:spLocks noChangeArrowheads="1"/>
          </p:cNvSpPr>
          <p:nvPr/>
        </p:nvSpPr>
        <p:spPr bwMode="blackWhite">
          <a:xfrm>
            <a:off x="1938566" y="550269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201" name="Oval 274"/>
          <p:cNvSpPr>
            <a:spLocks noChangeArrowheads="1"/>
          </p:cNvSpPr>
          <p:nvPr/>
        </p:nvSpPr>
        <p:spPr bwMode="blackWhite">
          <a:xfrm>
            <a:off x="2089378" y="5502690"/>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202" name="Oval 275"/>
          <p:cNvSpPr>
            <a:spLocks noChangeArrowheads="1"/>
          </p:cNvSpPr>
          <p:nvPr/>
        </p:nvSpPr>
        <p:spPr bwMode="blackWhite">
          <a:xfrm>
            <a:off x="1811566" y="5428076"/>
            <a:ext cx="91440" cy="91440"/>
          </a:xfrm>
          <a:prstGeom prst="ellipse">
            <a:avLst/>
          </a:prstGeom>
          <a:solidFill>
            <a:schemeClr val="accent1"/>
          </a:solidFill>
          <a:ln w="9525" algn="ctr">
            <a:noFill/>
            <a:round/>
            <a:headEnd/>
            <a:tailEnd/>
          </a:ln>
          <a:effectLst/>
        </p:spPr>
        <p:txBody>
          <a:bodyPr wrap="none" lIns="63500" tIns="0" rIns="64800" bIns="0" anchor="ctr"/>
          <a:lstStyle/>
          <a:p>
            <a:endParaRPr lang="en-GB"/>
          </a:p>
        </p:txBody>
      </p:sp>
      <p:sp>
        <p:nvSpPr>
          <p:cNvPr id="203" name="Oval 276"/>
          <p:cNvSpPr>
            <a:spLocks noChangeArrowheads="1"/>
          </p:cNvSpPr>
          <p:nvPr/>
        </p:nvSpPr>
        <p:spPr bwMode="blackWhite">
          <a:xfrm>
            <a:off x="2089378" y="5650326"/>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204" name="Oval 277"/>
          <p:cNvSpPr>
            <a:spLocks noChangeArrowheads="1"/>
          </p:cNvSpPr>
          <p:nvPr/>
        </p:nvSpPr>
        <p:spPr bwMode="blackWhite">
          <a:xfrm>
            <a:off x="2432278" y="5540789"/>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205" name="Oval 278"/>
          <p:cNvSpPr>
            <a:spLocks noChangeArrowheads="1"/>
          </p:cNvSpPr>
          <p:nvPr/>
        </p:nvSpPr>
        <p:spPr bwMode="blackWhite">
          <a:xfrm>
            <a:off x="2583091" y="5686840"/>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206" name="Oval 279"/>
          <p:cNvSpPr>
            <a:spLocks noChangeArrowheads="1"/>
          </p:cNvSpPr>
          <p:nvPr/>
        </p:nvSpPr>
        <p:spPr bwMode="blackWhite">
          <a:xfrm>
            <a:off x="2583091" y="5540789"/>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207" name="Oval 280"/>
          <p:cNvSpPr>
            <a:spLocks noChangeArrowheads="1"/>
          </p:cNvSpPr>
          <p:nvPr/>
        </p:nvSpPr>
        <p:spPr bwMode="blackWhite">
          <a:xfrm>
            <a:off x="2303691" y="5612226"/>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sp>
        <p:nvSpPr>
          <p:cNvPr id="208" name="Oval 281"/>
          <p:cNvSpPr>
            <a:spLocks noChangeArrowheads="1"/>
          </p:cNvSpPr>
          <p:nvPr/>
        </p:nvSpPr>
        <p:spPr bwMode="blackWhite">
          <a:xfrm>
            <a:off x="2303691" y="5466176"/>
            <a:ext cx="91440" cy="91440"/>
          </a:xfrm>
          <a:prstGeom prst="ellipse">
            <a:avLst/>
          </a:prstGeom>
          <a:solidFill>
            <a:srgbClr val="FF0000"/>
          </a:solidFill>
          <a:ln w="9525" algn="ctr">
            <a:noFill/>
            <a:round/>
            <a:headEnd/>
            <a:tailEnd/>
          </a:ln>
          <a:effectLst/>
        </p:spPr>
        <p:txBody>
          <a:bodyPr wrap="none" lIns="63500" tIns="0" rIns="64800" bIns="0" anchor="ctr"/>
          <a:lstStyle/>
          <a:p>
            <a:endParaRPr lang="en-GB"/>
          </a:p>
        </p:txBody>
      </p:sp>
      <p:pic>
        <p:nvPicPr>
          <p:cNvPr id="209" name="Picture 2"/>
          <p:cNvPicPr>
            <a:picLocks noChangeAspect="1" noChangeArrowheads="1"/>
          </p:cNvPicPr>
          <p:nvPr/>
        </p:nvPicPr>
        <p:blipFill>
          <a:blip r:embed="rId4" cstate="print"/>
          <a:srcRect/>
          <a:stretch>
            <a:fillRect/>
          </a:stretch>
        </p:blipFill>
        <p:spPr bwMode="auto">
          <a:xfrm>
            <a:off x="6337989" y="2596426"/>
            <a:ext cx="2353110" cy="1430067"/>
          </a:xfrm>
          <a:prstGeom prst="rect">
            <a:avLst/>
          </a:prstGeom>
          <a:noFill/>
          <a:ln w="6350">
            <a:solidFill>
              <a:srgbClr val="968C6D"/>
            </a:solidFill>
            <a:miter lim="800000"/>
            <a:headEnd/>
            <a:tailEnd/>
          </a:ln>
          <a:effectLst/>
        </p:spPr>
      </p:pic>
      <p:sp>
        <p:nvSpPr>
          <p:cNvPr id="4" name="Rectangle 3"/>
          <p:cNvSpPr/>
          <p:nvPr/>
        </p:nvSpPr>
        <p:spPr>
          <a:xfrm>
            <a:off x="1930443" y="4452043"/>
            <a:ext cx="558166" cy="369332"/>
          </a:xfrm>
          <a:prstGeom prst="rect">
            <a:avLst/>
          </a:prstGeom>
        </p:spPr>
        <p:txBody>
          <a:bodyPr wrap="none">
            <a:spAutoFit/>
          </a:bodyPr>
          <a:lstStyle/>
          <a:p>
            <a:r>
              <a:rPr lang="en-GB" b="1" dirty="0">
                <a:latin typeface="+mj-lt"/>
              </a:rPr>
              <a:t>OR</a:t>
            </a:r>
            <a:endParaRPr lang="en-US" b="1" dirty="0">
              <a:latin typeface="+mj-lt"/>
            </a:endParaRPr>
          </a:p>
        </p:txBody>
      </p:sp>
    </p:spTree>
    <p:extLst>
      <p:ext uri="{BB962C8B-B14F-4D97-AF65-F5344CB8AC3E}">
        <p14:creationId xmlns:p14="http://schemas.microsoft.com/office/powerpoint/2010/main" val="28863863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smtClean="0"/>
              <a:t>Summary statistics</a:t>
            </a:r>
            <a:endParaRPr lang="en-GB" dirty="0"/>
          </a:p>
        </p:txBody>
      </p:sp>
      <p:sp>
        <p:nvSpPr>
          <p:cNvPr id="30" name="Slide Number Placeholder 4"/>
          <p:cNvSpPr>
            <a:spLocks noGrp="1"/>
          </p:cNvSpPr>
          <p:nvPr>
            <p:ph type="sldNum" sz="quarter" idx="18"/>
          </p:nvPr>
        </p:nvSpPr>
        <p:spPr/>
        <p:txBody>
          <a:bodyPr/>
          <a:lstStyle/>
          <a:p>
            <a:fld id="{9EBD5762-3BDC-484D-9503-7EA6D5A9A8CE}" type="slidenum">
              <a:rPr lang="en-GB" smtClean="0"/>
              <a:pPr/>
              <a:t>26</a:t>
            </a:fld>
            <a:endParaRPr lang="en-GB" dirty="0"/>
          </a:p>
        </p:txBody>
      </p:sp>
      <p:pic>
        <p:nvPicPr>
          <p:cNvPr id="2051" name="Picture 3"/>
          <p:cNvPicPr>
            <a:picLocks noChangeAspect="1" noChangeArrowheads="1"/>
          </p:cNvPicPr>
          <p:nvPr/>
        </p:nvPicPr>
        <p:blipFill>
          <a:blip r:embed="rId3" cstate="print"/>
          <a:srcRect/>
          <a:stretch>
            <a:fillRect/>
          </a:stretch>
        </p:blipFill>
        <p:spPr bwMode="auto">
          <a:xfrm>
            <a:off x="3783379" y="1809750"/>
            <a:ext cx="4827221" cy="4058615"/>
          </a:xfrm>
          <a:prstGeom prst="rect">
            <a:avLst/>
          </a:prstGeom>
          <a:noFill/>
          <a:ln w="6350">
            <a:solidFill>
              <a:srgbClr val="968C6D"/>
            </a:solidFill>
            <a:miter lim="800000"/>
            <a:headEnd/>
            <a:tailEnd/>
          </a:ln>
        </p:spPr>
      </p:pic>
      <p:sp>
        <p:nvSpPr>
          <p:cNvPr id="9" name="TextBox 8"/>
          <p:cNvSpPr txBox="1"/>
          <p:nvPr/>
        </p:nvSpPr>
        <p:spPr>
          <a:xfrm>
            <a:off x="533698" y="1773323"/>
            <a:ext cx="2815656" cy="452264"/>
          </a:xfrm>
          <a:prstGeom prst="rect">
            <a:avLst/>
          </a:prstGeom>
          <a:noFill/>
        </p:spPr>
        <p:txBody>
          <a:bodyPr wrap="square" lIns="0" tIns="0" rIns="0" bIns="0" rtlCol="0">
            <a:noAutofit/>
          </a:bodyPr>
          <a:lstStyle/>
          <a:p>
            <a:r>
              <a:rPr lang="en-GB" sz="1600" b="1" dirty="0" smtClean="0">
                <a:latin typeface="Georgia" pitchFamily="18" charset="0"/>
              </a:rPr>
              <a:t>COUNT() </a:t>
            </a:r>
          </a:p>
          <a:p>
            <a:r>
              <a:rPr lang="en-GB" sz="1600" i="1" dirty="0" smtClean="0">
                <a:latin typeface="Georgia" pitchFamily="18" charset="0"/>
              </a:rPr>
              <a:t>Counts numbers</a:t>
            </a:r>
            <a:endParaRPr lang="en-GB" sz="1600" b="1" i="1" dirty="0" smtClean="0">
              <a:latin typeface="Georgia" pitchFamily="18" charset="0"/>
            </a:endParaRPr>
          </a:p>
        </p:txBody>
      </p:sp>
      <p:sp>
        <p:nvSpPr>
          <p:cNvPr id="16" name="TextBox 15"/>
          <p:cNvSpPr txBox="1"/>
          <p:nvPr/>
        </p:nvSpPr>
        <p:spPr>
          <a:xfrm>
            <a:off x="533698" y="3016616"/>
            <a:ext cx="2815656" cy="452264"/>
          </a:xfrm>
          <a:prstGeom prst="rect">
            <a:avLst/>
          </a:prstGeom>
          <a:noFill/>
        </p:spPr>
        <p:txBody>
          <a:bodyPr wrap="square" lIns="0" tIns="0" rIns="0" bIns="0" rtlCol="0">
            <a:noAutofit/>
          </a:bodyPr>
          <a:lstStyle/>
          <a:p>
            <a:r>
              <a:rPr lang="en-GB" sz="1600" b="1" dirty="0" smtClean="0">
                <a:latin typeface="Georgia" pitchFamily="18" charset="0"/>
              </a:rPr>
              <a:t>COUNTA() </a:t>
            </a:r>
          </a:p>
          <a:p>
            <a:r>
              <a:rPr lang="en-GB" sz="1600" i="1" dirty="0" smtClean="0">
                <a:latin typeface="Georgia" pitchFamily="18" charset="0"/>
              </a:rPr>
              <a:t>Counts non-empty cells</a:t>
            </a:r>
          </a:p>
          <a:p>
            <a:endParaRPr lang="en-GB" sz="1600" b="1" i="1" dirty="0">
              <a:latin typeface="Georgia" pitchFamily="18" charset="0"/>
            </a:endParaRPr>
          </a:p>
          <a:p>
            <a:endParaRPr lang="en-GB" sz="1600" b="1" i="1" dirty="0" smtClean="0">
              <a:latin typeface="Georgia" pitchFamily="18" charset="0"/>
            </a:endParaRPr>
          </a:p>
        </p:txBody>
      </p:sp>
      <p:sp>
        <p:nvSpPr>
          <p:cNvPr id="17" name="TextBox 16"/>
          <p:cNvSpPr txBox="1"/>
          <p:nvPr/>
        </p:nvSpPr>
        <p:spPr>
          <a:xfrm>
            <a:off x="533698" y="3664688"/>
            <a:ext cx="2815656" cy="452264"/>
          </a:xfrm>
          <a:prstGeom prst="rect">
            <a:avLst/>
          </a:prstGeom>
          <a:noFill/>
        </p:spPr>
        <p:txBody>
          <a:bodyPr wrap="square" lIns="0" tIns="0" rIns="0" bIns="0" rtlCol="0">
            <a:noAutofit/>
          </a:bodyPr>
          <a:lstStyle/>
          <a:p>
            <a:r>
              <a:rPr lang="en-GB" sz="1600" b="1" dirty="0" smtClean="0">
                <a:latin typeface="Georgia" pitchFamily="18" charset="0"/>
              </a:rPr>
              <a:t>MIN()</a:t>
            </a:r>
          </a:p>
          <a:p>
            <a:r>
              <a:rPr lang="en-GB" sz="1600" i="1" dirty="0" smtClean="0">
                <a:latin typeface="Georgia" pitchFamily="18" charset="0"/>
              </a:rPr>
              <a:t>Returns minimum</a:t>
            </a:r>
          </a:p>
        </p:txBody>
      </p:sp>
      <p:sp>
        <p:nvSpPr>
          <p:cNvPr id="21" name="TextBox 20"/>
          <p:cNvSpPr txBox="1"/>
          <p:nvPr/>
        </p:nvSpPr>
        <p:spPr>
          <a:xfrm>
            <a:off x="533698" y="4312760"/>
            <a:ext cx="2815656" cy="452264"/>
          </a:xfrm>
          <a:prstGeom prst="rect">
            <a:avLst/>
          </a:prstGeom>
          <a:noFill/>
        </p:spPr>
        <p:txBody>
          <a:bodyPr wrap="square" lIns="0" tIns="0" rIns="0" bIns="0" rtlCol="0">
            <a:noAutofit/>
          </a:bodyPr>
          <a:lstStyle/>
          <a:p>
            <a:r>
              <a:rPr lang="en-GB" sz="1600" b="1" dirty="0" smtClean="0">
                <a:latin typeface="Georgia" pitchFamily="18" charset="0"/>
              </a:rPr>
              <a:t>MAX()</a:t>
            </a:r>
          </a:p>
          <a:p>
            <a:r>
              <a:rPr lang="en-GB" sz="1600" i="1" dirty="0" smtClean="0">
                <a:latin typeface="Georgia" pitchFamily="18" charset="0"/>
              </a:rPr>
              <a:t>Returns maximum</a:t>
            </a:r>
          </a:p>
        </p:txBody>
      </p:sp>
      <p:sp>
        <p:nvSpPr>
          <p:cNvPr id="22" name="TextBox 21"/>
          <p:cNvSpPr txBox="1"/>
          <p:nvPr/>
        </p:nvSpPr>
        <p:spPr>
          <a:xfrm>
            <a:off x="533698" y="4960832"/>
            <a:ext cx="2815656" cy="452264"/>
          </a:xfrm>
          <a:prstGeom prst="rect">
            <a:avLst/>
          </a:prstGeom>
          <a:noFill/>
        </p:spPr>
        <p:txBody>
          <a:bodyPr wrap="square" lIns="0" tIns="0" rIns="0" bIns="0" rtlCol="0">
            <a:noAutofit/>
          </a:bodyPr>
          <a:lstStyle/>
          <a:p>
            <a:r>
              <a:rPr lang="en-GB" sz="1600" b="1" dirty="0" smtClean="0">
                <a:latin typeface="Georgia" pitchFamily="18" charset="0"/>
              </a:rPr>
              <a:t>AVERAGE()</a:t>
            </a:r>
          </a:p>
          <a:p>
            <a:r>
              <a:rPr lang="en-GB" sz="1600" i="1" dirty="0" smtClean="0">
                <a:latin typeface="Georgia" pitchFamily="18" charset="0"/>
              </a:rPr>
              <a:t>Returns average/mean</a:t>
            </a:r>
          </a:p>
        </p:txBody>
      </p:sp>
      <p:sp>
        <p:nvSpPr>
          <p:cNvPr id="31" name="TextBox 30"/>
          <p:cNvSpPr txBox="1"/>
          <p:nvPr/>
        </p:nvSpPr>
        <p:spPr>
          <a:xfrm>
            <a:off x="533698" y="2378339"/>
            <a:ext cx="2815656" cy="452264"/>
          </a:xfrm>
          <a:prstGeom prst="rect">
            <a:avLst/>
          </a:prstGeom>
          <a:noFill/>
        </p:spPr>
        <p:txBody>
          <a:bodyPr wrap="square" lIns="0" tIns="0" rIns="0" bIns="0" rtlCol="0">
            <a:noAutofit/>
          </a:bodyPr>
          <a:lstStyle/>
          <a:p>
            <a:r>
              <a:rPr lang="en-GB" sz="1600" b="1" dirty="0" smtClean="0">
                <a:latin typeface="Georgia" pitchFamily="18" charset="0"/>
              </a:rPr>
              <a:t>COUNTBLANK()</a:t>
            </a:r>
          </a:p>
          <a:p>
            <a:r>
              <a:rPr lang="en-GB" sz="1600" i="1" dirty="0" smtClean="0">
                <a:latin typeface="Georgia" pitchFamily="18" charset="0"/>
              </a:rPr>
              <a:t>Counts empty cells</a:t>
            </a:r>
            <a:endParaRPr lang="en-GB" sz="1600" b="1" i="1" dirty="0" smtClean="0">
              <a:latin typeface="Georgia" pitchFamily="18" charset="0"/>
            </a:endParaRPr>
          </a:p>
        </p:txBody>
      </p:sp>
      <p:sp>
        <p:nvSpPr>
          <p:cNvPr id="11" name="TextBox 10"/>
          <p:cNvSpPr txBox="1"/>
          <p:nvPr/>
        </p:nvSpPr>
        <p:spPr>
          <a:xfrm>
            <a:off x="533698" y="5608904"/>
            <a:ext cx="3222756" cy="452264"/>
          </a:xfrm>
          <a:prstGeom prst="rect">
            <a:avLst/>
          </a:prstGeom>
          <a:noFill/>
        </p:spPr>
        <p:txBody>
          <a:bodyPr wrap="square" lIns="0" tIns="0" rIns="0" bIns="0" rtlCol="0">
            <a:noAutofit/>
          </a:bodyPr>
          <a:lstStyle/>
          <a:p>
            <a:r>
              <a:rPr lang="en-GB" sz="1600" b="1" dirty="0" smtClean="0">
                <a:latin typeface="Georgia" pitchFamily="18" charset="0"/>
              </a:rPr>
              <a:t>ROWS/COLUMNS()</a:t>
            </a:r>
          </a:p>
          <a:p>
            <a:r>
              <a:rPr lang="en-GB" sz="1600" i="1" dirty="0" smtClean="0">
                <a:latin typeface="Georgia" pitchFamily="18" charset="0"/>
              </a:rPr>
              <a:t>Return number of rows/columns</a:t>
            </a:r>
          </a:p>
        </p:txBody>
      </p:sp>
    </p:spTree>
    <p:extLst>
      <p:ext uri="{BB962C8B-B14F-4D97-AF65-F5344CB8AC3E}">
        <p14:creationId xmlns:p14="http://schemas.microsoft.com/office/powerpoint/2010/main" val="3320408178"/>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Status bar</a:t>
            </a:r>
            <a:endParaRPr lang="en-US" dirty="0"/>
          </a:p>
        </p:txBody>
      </p:sp>
      <p:sp>
        <p:nvSpPr>
          <p:cNvPr id="12" name="Content Placeholder 11"/>
          <p:cNvSpPr>
            <a:spLocks noGrp="1"/>
          </p:cNvSpPr>
          <p:nvPr>
            <p:ph sz="quarter" idx="15"/>
          </p:nvPr>
        </p:nvSpPr>
        <p:spPr>
          <a:xfrm>
            <a:off x="533400" y="1760410"/>
            <a:ext cx="8077200" cy="815608"/>
          </a:xfrm>
        </p:spPr>
        <p:txBody>
          <a:bodyPr/>
          <a:lstStyle/>
          <a:p>
            <a:pPr lvl="1">
              <a:spcAft>
                <a:spcPts val="600"/>
              </a:spcAft>
              <a:buFont typeface="Arial" panose="020B0604020202020204" pitchFamily="34" charset="0"/>
              <a:buChar char="•"/>
            </a:pPr>
            <a:r>
              <a:rPr lang="en-GB" dirty="0" smtClean="0"/>
              <a:t>Highlighting a range of cells returns summary statistics on the status bar in the lower right corner</a:t>
            </a:r>
          </a:p>
          <a:p>
            <a:pPr lvl="1">
              <a:spcAft>
                <a:spcPts val="600"/>
              </a:spcAft>
              <a:buFont typeface="Arial" panose="020B0604020202020204" pitchFamily="34" charset="0"/>
              <a:buChar char="•"/>
            </a:pPr>
            <a:r>
              <a:rPr lang="en-GB" dirty="0" smtClean="0"/>
              <a:t>This is a quick way to get information about part of your data</a:t>
            </a:r>
            <a:endParaRPr lang="en-GB" dirty="0"/>
          </a:p>
        </p:txBody>
      </p:sp>
      <p:pic>
        <p:nvPicPr>
          <p:cNvPr id="7" name="Picture 6"/>
          <p:cNvPicPr>
            <a:picLocks noChangeAspect="1"/>
          </p:cNvPicPr>
          <p:nvPr/>
        </p:nvPicPr>
        <p:blipFill>
          <a:blip r:embed="rId3"/>
          <a:stretch>
            <a:fillRect/>
          </a:stretch>
        </p:blipFill>
        <p:spPr>
          <a:xfrm>
            <a:off x="775838" y="2750986"/>
            <a:ext cx="4494902" cy="1786964"/>
          </a:xfrm>
          <a:prstGeom prst="rect">
            <a:avLst/>
          </a:prstGeom>
          <a:ln w="6350">
            <a:solidFill>
              <a:srgbClr val="968C6D"/>
            </a:solidFill>
          </a:ln>
        </p:spPr>
      </p:pic>
      <p:pic>
        <p:nvPicPr>
          <p:cNvPr id="8" name="Picture 7"/>
          <p:cNvPicPr>
            <a:picLocks noChangeAspect="1"/>
          </p:cNvPicPr>
          <p:nvPr/>
        </p:nvPicPr>
        <p:blipFill>
          <a:blip r:embed="rId4"/>
          <a:stretch>
            <a:fillRect/>
          </a:stretch>
        </p:blipFill>
        <p:spPr>
          <a:xfrm>
            <a:off x="3162300" y="4812373"/>
            <a:ext cx="5295361" cy="1083512"/>
          </a:xfrm>
          <a:prstGeom prst="rect">
            <a:avLst/>
          </a:prstGeom>
          <a:ln w="6350">
            <a:solidFill>
              <a:srgbClr val="968C6D"/>
            </a:solidFill>
          </a:ln>
        </p:spPr>
      </p:pic>
      <p:sp>
        <p:nvSpPr>
          <p:cNvPr id="15" name="Slide Number Placeholder 4"/>
          <p:cNvSpPr>
            <a:spLocks noGrp="1"/>
          </p:cNvSpPr>
          <p:nvPr>
            <p:ph type="sldNum" sz="quarter" idx="18"/>
          </p:nvPr>
        </p:nvSpPr>
        <p:spPr>
          <a:xfrm>
            <a:off x="7086600" y="6477000"/>
            <a:ext cx="1527048" cy="152400"/>
          </a:xfrm>
        </p:spPr>
        <p:txBody>
          <a:bodyPr/>
          <a:lstStyle/>
          <a:p>
            <a:r>
              <a:rPr lang="en-GB" dirty="0" smtClean="0"/>
              <a:t>27</a:t>
            </a:r>
            <a:endParaRPr lang="en-GB" dirty="0"/>
          </a:p>
        </p:txBody>
      </p:sp>
    </p:spTree>
    <p:extLst>
      <p:ext uri="{BB962C8B-B14F-4D97-AF65-F5344CB8AC3E}">
        <p14:creationId xmlns:p14="http://schemas.microsoft.com/office/powerpoint/2010/main" val="19538982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Can we rely on the data?</a:t>
            </a:r>
            <a:endParaRPr lang="en-US" dirty="0"/>
          </a:p>
        </p:txBody>
      </p:sp>
      <p:pic>
        <p:nvPicPr>
          <p:cNvPr id="50" name="Content Placeholder 49"/>
          <p:cNvPicPr>
            <a:picLocks noGrp="1" noChangeAspect="1"/>
          </p:cNvPicPr>
          <p:nvPr>
            <p:ph sz="quarter" idx="15"/>
          </p:nvPr>
        </p:nvPicPr>
        <p:blipFill>
          <a:blip r:embed="rId2"/>
          <a:stretch>
            <a:fillRect/>
          </a:stretch>
        </p:blipFill>
        <p:spPr>
          <a:xfrm>
            <a:off x="5867400" y="1822450"/>
            <a:ext cx="2318742" cy="1692275"/>
          </a:xfrm>
          <a:ln w="6350">
            <a:solidFill>
              <a:srgbClr val="968C6D"/>
            </a:solidFill>
          </a:ln>
        </p:spPr>
      </p:pic>
      <p:pic>
        <p:nvPicPr>
          <p:cNvPr id="51" name="Picture 50"/>
          <p:cNvPicPr>
            <a:picLocks noChangeAspect="1"/>
          </p:cNvPicPr>
          <p:nvPr/>
        </p:nvPicPr>
        <p:blipFill>
          <a:blip r:embed="rId3"/>
          <a:stretch>
            <a:fillRect/>
          </a:stretch>
        </p:blipFill>
        <p:spPr>
          <a:xfrm>
            <a:off x="550731" y="3797798"/>
            <a:ext cx="1659069" cy="2531300"/>
          </a:xfrm>
          <a:prstGeom prst="rect">
            <a:avLst/>
          </a:prstGeom>
          <a:ln w="6350">
            <a:solidFill>
              <a:srgbClr val="968C6D"/>
            </a:solidFill>
          </a:ln>
        </p:spPr>
      </p:pic>
      <p:pic>
        <p:nvPicPr>
          <p:cNvPr id="52" name="Picture 51"/>
          <p:cNvPicPr>
            <a:picLocks noChangeAspect="1"/>
          </p:cNvPicPr>
          <p:nvPr/>
        </p:nvPicPr>
        <p:blipFill rotWithShape="1">
          <a:blip r:embed="rId4"/>
          <a:stretch/>
        </p:blipFill>
        <p:spPr>
          <a:xfrm>
            <a:off x="3082005" y="1811692"/>
            <a:ext cx="2036096" cy="3217032"/>
          </a:xfrm>
          <a:prstGeom prst="rect">
            <a:avLst/>
          </a:prstGeom>
          <a:ln w="6350">
            <a:solidFill>
              <a:srgbClr val="968C6D"/>
            </a:solidFill>
          </a:ln>
        </p:spPr>
      </p:pic>
      <p:pic>
        <p:nvPicPr>
          <p:cNvPr id="53" name="Picture 52"/>
          <p:cNvPicPr>
            <a:picLocks noChangeAspect="1"/>
          </p:cNvPicPr>
          <p:nvPr/>
        </p:nvPicPr>
        <p:blipFill>
          <a:blip r:embed="rId5"/>
          <a:stretch>
            <a:fillRect/>
          </a:stretch>
        </p:blipFill>
        <p:spPr>
          <a:xfrm>
            <a:off x="5763271" y="4605099"/>
            <a:ext cx="2791330" cy="1266243"/>
          </a:xfrm>
          <a:prstGeom prst="rect">
            <a:avLst/>
          </a:prstGeom>
          <a:ln w="6350">
            <a:solidFill>
              <a:srgbClr val="968C6D"/>
            </a:solidFill>
          </a:ln>
        </p:spPr>
      </p:pic>
      <p:sp>
        <p:nvSpPr>
          <p:cNvPr id="54" name="Right Arrow 53"/>
          <p:cNvSpPr/>
          <p:nvPr/>
        </p:nvSpPr>
        <p:spPr bwMode="ltGray">
          <a:xfrm>
            <a:off x="2249853" y="5161242"/>
            <a:ext cx="503494" cy="111449"/>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000" dirty="0" err="1">
              <a:solidFill>
                <a:schemeClr val="bg1"/>
              </a:solidFill>
              <a:latin typeface="Georgia" pitchFamily="18" charset="0"/>
            </a:endParaRPr>
          </a:p>
        </p:txBody>
      </p:sp>
      <p:sp>
        <p:nvSpPr>
          <p:cNvPr id="55" name="TextBox 54"/>
          <p:cNvSpPr txBox="1"/>
          <p:nvPr/>
        </p:nvSpPr>
        <p:spPr>
          <a:xfrm>
            <a:off x="2753345" y="5101804"/>
            <a:ext cx="1068302" cy="673963"/>
          </a:xfrm>
          <a:prstGeom prst="rect">
            <a:avLst/>
          </a:prstGeom>
          <a:noFill/>
          <a:ln w="12700">
            <a:solidFill>
              <a:srgbClr val="968C6D"/>
            </a:solidFill>
          </a:ln>
        </p:spPr>
        <p:txBody>
          <a:bodyPr wrap="square" lIns="91440" tIns="45720" rIns="91440" bIns="45720" rtlCol="0">
            <a:noAutofit/>
          </a:bodyPr>
          <a:lstStyle/>
          <a:p>
            <a:pPr indent="-205720">
              <a:spcAft>
                <a:spcPts val="675"/>
              </a:spcAft>
            </a:pPr>
            <a:r>
              <a:rPr lang="en-GB" sz="1000" dirty="0" smtClean="0">
                <a:latin typeface="Georgia" pitchFamily="18" charset="0"/>
              </a:rPr>
              <a:t>Does this </a:t>
            </a:r>
            <a:r>
              <a:rPr lang="en-GB" sz="1000" dirty="0">
                <a:latin typeface="Georgia" pitchFamily="18" charset="0"/>
              </a:rPr>
              <a:t>look like a valid transaction date?</a:t>
            </a:r>
          </a:p>
        </p:txBody>
      </p:sp>
      <p:sp>
        <p:nvSpPr>
          <p:cNvPr id="56" name="Right Arrow 55"/>
          <p:cNvSpPr/>
          <p:nvPr/>
        </p:nvSpPr>
        <p:spPr bwMode="ltGray">
          <a:xfrm rot="10800000">
            <a:off x="5424512" y="5219517"/>
            <a:ext cx="964655" cy="100013"/>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000" dirty="0" err="1">
              <a:solidFill>
                <a:schemeClr val="bg1"/>
              </a:solidFill>
              <a:latin typeface="Georgia" pitchFamily="18" charset="0"/>
            </a:endParaRPr>
          </a:p>
        </p:txBody>
      </p:sp>
      <p:sp>
        <p:nvSpPr>
          <p:cNvPr id="57" name="TextBox 56"/>
          <p:cNvSpPr txBox="1"/>
          <p:nvPr/>
        </p:nvSpPr>
        <p:spPr>
          <a:xfrm>
            <a:off x="4356203" y="5096771"/>
            <a:ext cx="1171575" cy="525788"/>
          </a:xfrm>
          <a:prstGeom prst="rect">
            <a:avLst/>
          </a:prstGeom>
          <a:noFill/>
          <a:ln w="12700">
            <a:solidFill>
              <a:srgbClr val="968C6D"/>
            </a:solidFill>
          </a:ln>
        </p:spPr>
        <p:txBody>
          <a:bodyPr wrap="square" lIns="91440" tIns="45720" rIns="91440" bIns="45720" rtlCol="0">
            <a:noAutofit/>
          </a:bodyPr>
          <a:lstStyle/>
          <a:p>
            <a:pPr indent="-205720">
              <a:spcAft>
                <a:spcPts val="675"/>
              </a:spcAft>
            </a:pPr>
            <a:r>
              <a:rPr lang="en-GB" sz="1000" dirty="0" smtClean="0">
                <a:latin typeface="Georgia" pitchFamily="18" charset="0"/>
              </a:rPr>
              <a:t>Does this look </a:t>
            </a:r>
            <a:r>
              <a:rPr lang="en-GB" sz="1000" dirty="0">
                <a:latin typeface="Georgia" pitchFamily="18" charset="0"/>
              </a:rPr>
              <a:t>like a valid customer name?</a:t>
            </a:r>
          </a:p>
        </p:txBody>
      </p:sp>
      <p:sp>
        <p:nvSpPr>
          <p:cNvPr id="58" name="Right Arrow 57"/>
          <p:cNvSpPr/>
          <p:nvPr/>
        </p:nvSpPr>
        <p:spPr bwMode="ltGray">
          <a:xfrm rot="16200000">
            <a:off x="6423131" y="3419425"/>
            <a:ext cx="883366" cy="97654"/>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000" dirty="0" err="1">
              <a:solidFill>
                <a:schemeClr val="bg1"/>
              </a:solidFill>
              <a:latin typeface="Georgia" pitchFamily="18" charset="0"/>
            </a:endParaRPr>
          </a:p>
        </p:txBody>
      </p:sp>
      <p:sp>
        <p:nvSpPr>
          <p:cNvPr id="60" name="TextBox 59"/>
          <p:cNvSpPr txBox="1"/>
          <p:nvPr/>
        </p:nvSpPr>
        <p:spPr>
          <a:xfrm>
            <a:off x="5879379" y="3936435"/>
            <a:ext cx="2017217" cy="473639"/>
          </a:xfrm>
          <a:prstGeom prst="rect">
            <a:avLst/>
          </a:prstGeom>
          <a:noFill/>
          <a:ln w="12700">
            <a:solidFill>
              <a:srgbClr val="968C6D"/>
            </a:solidFill>
          </a:ln>
        </p:spPr>
        <p:txBody>
          <a:bodyPr wrap="square" lIns="91440" tIns="45720" rIns="91440" bIns="45720" rtlCol="0">
            <a:noAutofit/>
          </a:bodyPr>
          <a:lstStyle/>
          <a:p>
            <a:pPr indent="-205720">
              <a:spcAft>
                <a:spcPts val="675"/>
              </a:spcAft>
            </a:pPr>
            <a:r>
              <a:rPr lang="en-GB" sz="1000" dirty="0">
                <a:latin typeface="Georgia" pitchFamily="18" charset="0"/>
              </a:rPr>
              <a:t>Does ‘Beneficiary Country’ have </a:t>
            </a:r>
            <a:r>
              <a:rPr lang="en-GB" sz="1000" dirty="0" smtClean="0">
                <a:latin typeface="Georgia" pitchFamily="18" charset="0"/>
              </a:rPr>
              <a:t>a valid </a:t>
            </a:r>
            <a:r>
              <a:rPr lang="en-GB" sz="1000" dirty="0">
                <a:latin typeface="Georgia" pitchFamily="18" charset="0"/>
              </a:rPr>
              <a:t>country code ?</a:t>
            </a:r>
          </a:p>
        </p:txBody>
      </p:sp>
      <p:sp>
        <p:nvSpPr>
          <p:cNvPr id="61" name="Right Arrow 60"/>
          <p:cNvSpPr/>
          <p:nvPr/>
        </p:nvSpPr>
        <p:spPr bwMode="ltGray">
          <a:xfrm rot="10800000">
            <a:off x="2624410" y="2819212"/>
            <a:ext cx="457591" cy="96502"/>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000" dirty="0" err="1">
              <a:solidFill>
                <a:schemeClr val="bg1"/>
              </a:solidFill>
              <a:latin typeface="Georgia" pitchFamily="18" charset="0"/>
            </a:endParaRPr>
          </a:p>
        </p:txBody>
      </p:sp>
      <p:sp>
        <p:nvSpPr>
          <p:cNvPr id="62" name="TextBox 61"/>
          <p:cNvSpPr txBox="1"/>
          <p:nvPr/>
        </p:nvSpPr>
        <p:spPr>
          <a:xfrm>
            <a:off x="1157452" y="2211234"/>
            <a:ext cx="1447007" cy="832908"/>
          </a:xfrm>
          <a:prstGeom prst="rect">
            <a:avLst/>
          </a:prstGeom>
          <a:noFill/>
          <a:ln w="12700">
            <a:solidFill>
              <a:srgbClr val="968C6D"/>
            </a:solidFill>
          </a:ln>
        </p:spPr>
        <p:txBody>
          <a:bodyPr wrap="square" lIns="91440" tIns="45720" rIns="91440" bIns="45720" rtlCol="0">
            <a:noAutofit/>
          </a:bodyPr>
          <a:lstStyle/>
          <a:p>
            <a:pPr indent="-205720">
              <a:spcAft>
                <a:spcPts val="675"/>
              </a:spcAft>
            </a:pPr>
            <a:r>
              <a:rPr lang="en-GB" sz="1000" dirty="0">
                <a:latin typeface="Georgia" pitchFamily="18" charset="0"/>
              </a:rPr>
              <a:t>Why </a:t>
            </a:r>
            <a:r>
              <a:rPr lang="en-GB" sz="1000" dirty="0" smtClean="0">
                <a:latin typeface="Georgia" pitchFamily="18" charset="0"/>
              </a:rPr>
              <a:t>does ‘Booking </a:t>
            </a:r>
            <a:r>
              <a:rPr lang="en-GB" sz="1000" dirty="0">
                <a:latin typeface="Georgia" pitchFamily="18" charset="0"/>
              </a:rPr>
              <a:t>Country’ have two country codes </a:t>
            </a:r>
            <a:r>
              <a:rPr lang="en-GB" sz="1000" dirty="0" smtClean="0">
                <a:latin typeface="Georgia" pitchFamily="18" charset="0"/>
              </a:rPr>
              <a:t>while </a:t>
            </a:r>
            <a:r>
              <a:rPr lang="en-GB" sz="1000" dirty="0">
                <a:latin typeface="Georgia" pitchFamily="18" charset="0"/>
              </a:rPr>
              <a:t>‘Originator Country’ is blank ?</a:t>
            </a:r>
          </a:p>
        </p:txBody>
      </p:sp>
      <p:sp>
        <p:nvSpPr>
          <p:cNvPr id="20" name="Slide Number Placeholder 5"/>
          <p:cNvSpPr>
            <a:spLocks noGrp="1"/>
          </p:cNvSpPr>
          <p:nvPr>
            <p:ph type="sldNum" sz="quarter" idx="18"/>
          </p:nvPr>
        </p:nvSpPr>
        <p:spPr>
          <a:xfrm>
            <a:off x="7086600" y="6477000"/>
            <a:ext cx="1527048" cy="152400"/>
          </a:xfrm>
        </p:spPr>
        <p:txBody>
          <a:bodyPr/>
          <a:lstStyle/>
          <a:p>
            <a:r>
              <a:rPr lang="en-US" dirty="0" smtClean="0"/>
              <a:t>28</a:t>
            </a:r>
            <a:endParaRPr lang="en-US" dirty="0"/>
          </a:p>
        </p:txBody>
      </p:sp>
    </p:spTree>
    <p:extLst>
      <p:ext uri="{BB962C8B-B14F-4D97-AF65-F5344CB8AC3E}">
        <p14:creationId xmlns:p14="http://schemas.microsoft.com/office/powerpoint/2010/main" val="21597963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8"/>
          <p:cNvSpPr>
            <a:spLocks/>
          </p:cNvSpPr>
          <p:nvPr/>
        </p:nvSpPr>
        <p:spPr bwMode="auto">
          <a:xfrm>
            <a:off x="3407657" y="1809750"/>
            <a:ext cx="1751088" cy="1446550"/>
          </a:xfrm>
          <a:custGeom>
            <a:avLst/>
            <a:gdLst/>
            <a:ahLst/>
            <a:cxnLst>
              <a:cxn ang="0">
                <a:pos x="545" y="0"/>
              </a:cxn>
              <a:cxn ang="0">
                <a:pos x="181" y="0"/>
              </a:cxn>
              <a:cxn ang="0">
                <a:pos x="0" y="313"/>
              </a:cxn>
              <a:cxn ang="0">
                <a:pos x="181" y="626"/>
              </a:cxn>
              <a:cxn ang="0">
                <a:pos x="545" y="626"/>
              </a:cxn>
              <a:cxn ang="0">
                <a:pos x="726" y="313"/>
              </a:cxn>
              <a:cxn ang="0">
                <a:pos x="545" y="0"/>
              </a:cxn>
              <a:cxn ang="0">
                <a:pos x="545" y="0"/>
              </a:cxn>
            </a:cxnLst>
            <a:rect l="0" t="0" r="r" b="b"/>
            <a:pathLst>
              <a:path w="726" h="626">
                <a:moveTo>
                  <a:pt x="545" y="0"/>
                </a:moveTo>
                <a:lnTo>
                  <a:pt x="181" y="0"/>
                </a:lnTo>
                <a:lnTo>
                  <a:pt x="0" y="313"/>
                </a:lnTo>
                <a:lnTo>
                  <a:pt x="181" y="626"/>
                </a:lnTo>
                <a:lnTo>
                  <a:pt x="545" y="626"/>
                </a:lnTo>
                <a:lnTo>
                  <a:pt x="726" y="313"/>
                </a:lnTo>
                <a:lnTo>
                  <a:pt x="545" y="0"/>
                </a:lnTo>
                <a:lnTo>
                  <a:pt x="545" y="0"/>
                </a:lnTo>
                <a:close/>
              </a:path>
            </a:pathLst>
          </a:custGeom>
          <a:solidFill>
            <a:schemeClr val="accent1"/>
          </a:solidFill>
          <a:ln w="9525">
            <a:noFill/>
            <a:round/>
            <a:headEnd/>
            <a:tailEnd/>
          </a:ln>
        </p:spPr>
        <p:txBody>
          <a:bodyPr vert="horz" wrap="square" lIns="91440" tIns="45720" rIns="91440" bIns="45720" numCol="1" anchor="ctr" anchorCtr="0" compatLnSpc="1">
            <a:prstTxWarp prst="textNoShape">
              <a:avLst/>
            </a:prstTxWarp>
          </a:bodyPr>
          <a:lstStyle/>
          <a:p>
            <a:pPr algn="ctr"/>
            <a:r>
              <a:rPr lang="en-GB" sz="1000" b="1" dirty="0">
                <a:solidFill>
                  <a:schemeClr val="bg1"/>
                </a:solidFill>
                <a:latin typeface="+mj-lt"/>
              </a:rPr>
              <a:t>Completeness</a:t>
            </a:r>
          </a:p>
          <a:p>
            <a:pPr algn="ctr"/>
            <a:r>
              <a:rPr lang="en-GB" sz="1000" i="1" dirty="0" smtClean="0">
                <a:solidFill>
                  <a:schemeClr val="bg1"/>
                </a:solidFill>
                <a:latin typeface="+mj-lt"/>
              </a:rPr>
              <a:t>Is </a:t>
            </a:r>
            <a:r>
              <a:rPr lang="en-GB" sz="1000" i="1" dirty="0">
                <a:solidFill>
                  <a:schemeClr val="bg1"/>
                </a:solidFill>
                <a:latin typeface="+mj-lt"/>
              </a:rPr>
              <a:t>any key information missing or are there </a:t>
            </a:r>
            <a:r>
              <a:rPr lang="en-GB" sz="1000" i="1" dirty="0" smtClean="0">
                <a:solidFill>
                  <a:schemeClr val="bg1"/>
                </a:solidFill>
                <a:latin typeface="+mj-lt"/>
              </a:rPr>
              <a:t/>
            </a:r>
            <a:br>
              <a:rPr lang="en-GB" sz="1000" i="1" dirty="0" smtClean="0">
                <a:solidFill>
                  <a:schemeClr val="bg1"/>
                </a:solidFill>
                <a:latin typeface="+mj-lt"/>
              </a:rPr>
            </a:br>
            <a:r>
              <a:rPr lang="en-GB" sz="1000" i="1" dirty="0" smtClean="0">
                <a:solidFill>
                  <a:schemeClr val="bg1"/>
                </a:solidFill>
                <a:latin typeface="+mj-lt"/>
              </a:rPr>
              <a:t>null </a:t>
            </a:r>
            <a:r>
              <a:rPr lang="en-GB" sz="1000" i="1" dirty="0">
                <a:solidFill>
                  <a:schemeClr val="bg1"/>
                </a:solidFill>
                <a:latin typeface="+mj-lt"/>
              </a:rPr>
              <a:t>values?</a:t>
            </a:r>
          </a:p>
        </p:txBody>
      </p:sp>
      <p:sp>
        <p:nvSpPr>
          <p:cNvPr id="26" name="Freeform 30"/>
          <p:cNvSpPr>
            <a:spLocks/>
          </p:cNvSpPr>
          <p:nvPr/>
        </p:nvSpPr>
        <p:spPr bwMode="auto">
          <a:xfrm>
            <a:off x="4788608" y="2582936"/>
            <a:ext cx="1749333" cy="1447258"/>
          </a:xfrm>
          <a:custGeom>
            <a:avLst/>
            <a:gdLst/>
            <a:ahLst/>
            <a:cxnLst>
              <a:cxn ang="0">
                <a:pos x="545" y="0"/>
              </a:cxn>
              <a:cxn ang="0">
                <a:pos x="182" y="0"/>
              </a:cxn>
              <a:cxn ang="0">
                <a:pos x="0" y="313"/>
              </a:cxn>
              <a:cxn ang="0">
                <a:pos x="182" y="628"/>
              </a:cxn>
              <a:cxn ang="0">
                <a:pos x="545" y="628"/>
              </a:cxn>
              <a:cxn ang="0">
                <a:pos x="727" y="313"/>
              </a:cxn>
              <a:cxn ang="0">
                <a:pos x="545" y="0"/>
              </a:cxn>
              <a:cxn ang="0">
                <a:pos x="545" y="0"/>
              </a:cxn>
            </a:cxnLst>
            <a:rect l="0" t="0" r="r" b="b"/>
            <a:pathLst>
              <a:path w="727" h="628">
                <a:moveTo>
                  <a:pt x="545" y="0"/>
                </a:moveTo>
                <a:lnTo>
                  <a:pt x="182" y="0"/>
                </a:lnTo>
                <a:lnTo>
                  <a:pt x="0" y="313"/>
                </a:lnTo>
                <a:lnTo>
                  <a:pt x="182" y="628"/>
                </a:lnTo>
                <a:lnTo>
                  <a:pt x="545" y="628"/>
                </a:lnTo>
                <a:lnTo>
                  <a:pt x="727" y="313"/>
                </a:lnTo>
                <a:lnTo>
                  <a:pt x="545" y="0"/>
                </a:lnTo>
                <a:lnTo>
                  <a:pt x="545" y="0"/>
                </a:lnTo>
                <a:close/>
              </a:path>
            </a:pathLst>
          </a:custGeom>
          <a:solidFill>
            <a:schemeClr val="accent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GB" sz="1000" b="1" dirty="0">
              <a:solidFill>
                <a:schemeClr val="bg1"/>
              </a:solidFill>
              <a:latin typeface="+mj-lt"/>
            </a:endParaRPr>
          </a:p>
          <a:p>
            <a:pPr algn="ctr"/>
            <a:r>
              <a:rPr lang="en-GB" sz="1000" b="1" dirty="0">
                <a:solidFill>
                  <a:schemeClr val="bg1"/>
                </a:solidFill>
                <a:latin typeface="+mj-lt"/>
              </a:rPr>
              <a:t>Validity</a:t>
            </a:r>
          </a:p>
          <a:p>
            <a:pPr algn="ctr"/>
            <a:r>
              <a:rPr lang="en-GB" sz="1000" i="1" dirty="0" smtClean="0">
                <a:solidFill>
                  <a:schemeClr val="bg1"/>
                </a:solidFill>
                <a:latin typeface="+mj-lt"/>
              </a:rPr>
              <a:t>Do </a:t>
            </a:r>
            <a:r>
              <a:rPr lang="en-GB" sz="1000" i="1" dirty="0">
                <a:solidFill>
                  <a:schemeClr val="bg1"/>
                </a:solidFill>
                <a:latin typeface="+mj-lt"/>
              </a:rPr>
              <a:t>values adhere to defined business rules, accepted values and</a:t>
            </a:r>
          </a:p>
          <a:p>
            <a:pPr algn="ctr"/>
            <a:r>
              <a:rPr lang="en-GB" sz="1000" i="1" dirty="0">
                <a:solidFill>
                  <a:schemeClr val="bg1"/>
                </a:solidFill>
                <a:latin typeface="+mj-lt"/>
              </a:rPr>
              <a:t> accepted formats?</a:t>
            </a:r>
          </a:p>
          <a:p>
            <a:endParaRPr lang="en-GB" sz="1000" dirty="0">
              <a:solidFill>
                <a:schemeClr val="bg1"/>
              </a:solidFill>
              <a:latin typeface="+mj-lt"/>
            </a:endParaRPr>
          </a:p>
        </p:txBody>
      </p:sp>
      <p:sp>
        <p:nvSpPr>
          <p:cNvPr id="27" name="Freeform 32"/>
          <p:cNvSpPr>
            <a:spLocks/>
          </p:cNvSpPr>
          <p:nvPr/>
        </p:nvSpPr>
        <p:spPr bwMode="auto">
          <a:xfrm>
            <a:off x="2033800" y="2582936"/>
            <a:ext cx="1751088" cy="1446550"/>
          </a:xfrm>
          <a:custGeom>
            <a:avLst/>
            <a:gdLst/>
            <a:ahLst/>
            <a:cxnLst>
              <a:cxn ang="0">
                <a:pos x="545" y="0"/>
              </a:cxn>
              <a:cxn ang="0">
                <a:pos x="181" y="0"/>
              </a:cxn>
              <a:cxn ang="0">
                <a:pos x="0" y="315"/>
              </a:cxn>
              <a:cxn ang="0">
                <a:pos x="181" y="628"/>
              </a:cxn>
              <a:cxn ang="0">
                <a:pos x="545" y="628"/>
              </a:cxn>
              <a:cxn ang="0">
                <a:pos x="726" y="315"/>
              </a:cxn>
              <a:cxn ang="0">
                <a:pos x="545" y="0"/>
              </a:cxn>
              <a:cxn ang="0">
                <a:pos x="545" y="0"/>
              </a:cxn>
            </a:cxnLst>
            <a:rect l="0" t="0" r="r" b="b"/>
            <a:pathLst>
              <a:path w="726" h="628">
                <a:moveTo>
                  <a:pt x="545" y="0"/>
                </a:moveTo>
                <a:lnTo>
                  <a:pt x="181" y="0"/>
                </a:lnTo>
                <a:lnTo>
                  <a:pt x="0" y="315"/>
                </a:lnTo>
                <a:lnTo>
                  <a:pt x="181" y="628"/>
                </a:lnTo>
                <a:lnTo>
                  <a:pt x="545" y="628"/>
                </a:lnTo>
                <a:lnTo>
                  <a:pt x="726" y="315"/>
                </a:lnTo>
                <a:lnTo>
                  <a:pt x="545" y="0"/>
                </a:lnTo>
                <a:lnTo>
                  <a:pt x="545" y="0"/>
                </a:lnTo>
                <a:close/>
              </a:path>
            </a:pathLst>
          </a:custGeom>
          <a:solidFill>
            <a:srgbClr val="968C6D"/>
          </a:solidFill>
          <a:ln w="9525">
            <a:noFill/>
            <a:round/>
            <a:headEnd/>
            <a:tailEnd/>
          </a:ln>
        </p:spPr>
        <p:txBody>
          <a:bodyPr vert="horz" wrap="square" lIns="91440" tIns="45720" rIns="91440" bIns="45720" numCol="1" anchor="ctr" anchorCtr="0" compatLnSpc="1">
            <a:prstTxWarp prst="textNoShape">
              <a:avLst/>
            </a:prstTxWarp>
          </a:bodyPr>
          <a:lstStyle/>
          <a:p>
            <a:pPr algn="ctr"/>
            <a:r>
              <a:rPr lang="en-GB" sz="1000" b="1" dirty="0">
                <a:solidFill>
                  <a:schemeClr val="bg1"/>
                </a:solidFill>
                <a:latin typeface="+mj-lt"/>
              </a:rPr>
              <a:t>Timeliness</a:t>
            </a:r>
          </a:p>
          <a:p>
            <a:pPr algn="ctr"/>
            <a:r>
              <a:rPr lang="en-GB" sz="1000" i="1" dirty="0" smtClean="0">
                <a:solidFill>
                  <a:schemeClr val="bg1"/>
                </a:solidFill>
                <a:latin typeface="+mj-lt"/>
              </a:rPr>
              <a:t>Is </a:t>
            </a:r>
            <a:r>
              <a:rPr lang="en-GB" sz="1000" i="1" dirty="0">
                <a:solidFill>
                  <a:schemeClr val="bg1"/>
                </a:solidFill>
                <a:latin typeface="+mj-lt"/>
              </a:rPr>
              <a:t>the information </a:t>
            </a:r>
            <a:endParaRPr lang="en-GB" sz="1000" i="1" dirty="0" smtClean="0">
              <a:solidFill>
                <a:schemeClr val="bg1"/>
              </a:solidFill>
              <a:latin typeface="+mj-lt"/>
            </a:endParaRPr>
          </a:p>
          <a:p>
            <a:pPr algn="ctr"/>
            <a:r>
              <a:rPr lang="en-GB" sz="1000" i="1" dirty="0" smtClean="0">
                <a:solidFill>
                  <a:schemeClr val="bg1"/>
                </a:solidFill>
                <a:latin typeface="+mj-lt"/>
              </a:rPr>
              <a:t>update </a:t>
            </a:r>
            <a:r>
              <a:rPr lang="en-GB" sz="1000" i="1" dirty="0">
                <a:solidFill>
                  <a:schemeClr val="bg1"/>
                </a:solidFill>
                <a:latin typeface="+mj-lt"/>
              </a:rPr>
              <a:t>frequency </a:t>
            </a:r>
            <a:r>
              <a:rPr lang="en-GB" sz="1000" i="1" dirty="0" smtClean="0">
                <a:solidFill>
                  <a:schemeClr val="bg1"/>
                </a:solidFill>
                <a:latin typeface="+mj-lt"/>
              </a:rPr>
              <a:t/>
            </a:r>
            <a:br>
              <a:rPr lang="en-GB" sz="1000" i="1" dirty="0" smtClean="0">
                <a:solidFill>
                  <a:schemeClr val="bg1"/>
                </a:solidFill>
                <a:latin typeface="+mj-lt"/>
              </a:rPr>
            </a:br>
            <a:r>
              <a:rPr lang="en-GB" sz="1000" i="1" dirty="0" smtClean="0">
                <a:solidFill>
                  <a:schemeClr val="bg1"/>
                </a:solidFill>
                <a:latin typeface="+mj-lt"/>
              </a:rPr>
              <a:t>adequate </a:t>
            </a:r>
            <a:r>
              <a:rPr lang="en-GB" sz="1000" i="1" dirty="0">
                <a:solidFill>
                  <a:schemeClr val="bg1"/>
                </a:solidFill>
                <a:latin typeface="+mj-lt"/>
              </a:rPr>
              <a:t>to </a:t>
            </a:r>
          </a:p>
          <a:p>
            <a:pPr algn="ctr"/>
            <a:r>
              <a:rPr lang="en-GB" sz="1000" i="1" dirty="0">
                <a:solidFill>
                  <a:schemeClr val="bg1"/>
                </a:solidFill>
                <a:latin typeface="+mj-lt"/>
              </a:rPr>
              <a:t>meet </a:t>
            </a:r>
            <a:r>
              <a:rPr lang="en-GB" sz="1000" i="1" dirty="0" smtClean="0">
                <a:solidFill>
                  <a:schemeClr val="bg1"/>
                </a:solidFill>
                <a:latin typeface="+mj-lt"/>
              </a:rPr>
              <a:t>business </a:t>
            </a:r>
            <a:br>
              <a:rPr lang="en-GB" sz="1000" i="1" dirty="0" smtClean="0">
                <a:solidFill>
                  <a:schemeClr val="bg1"/>
                </a:solidFill>
                <a:latin typeface="+mj-lt"/>
              </a:rPr>
            </a:br>
            <a:r>
              <a:rPr lang="en-GB" sz="1000" i="1" dirty="0" smtClean="0">
                <a:solidFill>
                  <a:schemeClr val="bg1"/>
                </a:solidFill>
                <a:latin typeface="+mj-lt"/>
              </a:rPr>
              <a:t>requirements</a:t>
            </a:r>
            <a:r>
              <a:rPr lang="en-GB" sz="1000" i="1" dirty="0">
                <a:solidFill>
                  <a:schemeClr val="bg1"/>
                </a:solidFill>
                <a:latin typeface="+mj-lt"/>
              </a:rPr>
              <a:t>?</a:t>
            </a:r>
          </a:p>
        </p:txBody>
      </p:sp>
      <p:sp>
        <p:nvSpPr>
          <p:cNvPr id="28" name="Freeform 34"/>
          <p:cNvSpPr>
            <a:spLocks/>
          </p:cNvSpPr>
          <p:nvPr/>
        </p:nvSpPr>
        <p:spPr bwMode="auto">
          <a:xfrm>
            <a:off x="4788608" y="4109692"/>
            <a:ext cx="1751088" cy="1446550"/>
          </a:xfrm>
          <a:custGeom>
            <a:avLst/>
            <a:gdLst/>
            <a:ahLst/>
            <a:cxnLst>
              <a:cxn ang="0">
                <a:pos x="546" y="0"/>
              </a:cxn>
              <a:cxn ang="0">
                <a:pos x="182" y="0"/>
              </a:cxn>
              <a:cxn ang="0">
                <a:pos x="0" y="313"/>
              </a:cxn>
              <a:cxn ang="0">
                <a:pos x="182" y="626"/>
              </a:cxn>
              <a:cxn ang="0">
                <a:pos x="546" y="626"/>
              </a:cxn>
              <a:cxn ang="0">
                <a:pos x="728" y="313"/>
              </a:cxn>
              <a:cxn ang="0">
                <a:pos x="546" y="0"/>
              </a:cxn>
              <a:cxn ang="0">
                <a:pos x="546" y="0"/>
              </a:cxn>
            </a:cxnLst>
            <a:rect l="0" t="0" r="r" b="b"/>
            <a:pathLst>
              <a:path w="728" h="626">
                <a:moveTo>
                  <a:pt x="546" y="0"/>
                </a:moveTo>
                <a:lnTo>
                  <a:pt x="182" y="0"/>
                </a:lnTo>
                <a:lnTo>
                  <a:pt x="0" y="313"/>
                </a:lnTo>
                <a:lnTo>
                  <a:pt x="182" y="626"/>
                </a:lnTo>
                <a:lnTo>
                  <a:pt x="546" y="626"/>
                </a:lnTo>
                <a:lnTo>
                  <a:pt x="728" y="313"/>
                </a:lnTo>
                <a:lnTo>
                  <a:pt x="546" y="0"/>
                </a:lnTo>
                <a:lnTo>
                  <a:pt x="546" y="0"/>
                </a:lnTo>
                <a:close/>
              </a:path>
            </a:pathLst>
          </a:custGeom>
          <a:solidFill>
            <a:schemeClr val="accent3"/>
          </a:solidFill>
          <a:ln w="9525">
            <a:noFill/>
            <a:round/>
            <a:headEnd/>
            <a:tailEnd/>
          </a:ln>
        </p:spPr>
        <p:txBody>
          <a:bodyPr vert="horz" wrap="square" lIns="91440" tIns="45720" rIns="91440" bIns="45720" numCol="1" anchor="ctr" anchorCtr="0" compatLnSpc="1">
            <a:prstTxWarp prst="textNoShape">
              <a:avLst/>
            </a:prstTxWarp>
          </a:bodyPr>
          <a:lstStyle/>
          <a:p>
            <a:pPr algn="ctr"/>
            <a:r>
              <a:rPr lang="en-GB" sz="1000" b="1" dirty="0">
                <a:solidFill>
                  <a:schemeClr val="bg1"/>
                </a:solidFill>
                <a:latin typeface="+mj-lt"/>
              </a:rPr>
              <a:t>Accuracy</a:t>
            </a:r>
          </a:p>
          <a:p>
            <a:pPr algn="ctr"/>
            <a:r>
              <a:rPr lang="en-GB" sz="1000" i="1" dirty="0" smtClean="0">
                <a:solidFill>
                  <a:schemeClr val="bg1"/>
                </a:solidFill>
                <a:latin typeface="+mj-lt"/>
              </a:rPr>
              <a:t>Is data </a:t>
            </a:r>
            <a:r>
              <a:rPr lang="en-GB" sz="1000" i="1" dirty="0">
                <a:solidFill>
                  <a:schemeClr val="bg1"/>
                </a:solidFill>
                <a:latin typeface="+mj-lt"/>
              </a:rPr>
              <a:t>accurate when compared to the source or original content?</a:t>
            </a:r>
          </a:p>
          <a:p>
            <a:endParaRPr lang="en-GB" sz="1000" dirty="0">
              <a:solidFill>
                <a:schemeClr val="bg1"/>
              </a:solidFill>
              <a:latin typeface="+mj-lt"/>
            </a:endParaRPr>
          </a:p>
        </p:txBody>
      </p:sp>
      <p:sp>
        <p:nvSpPr>
          <p:cNvPr id="50" name="Freeform 36"/>
          <p:cNvSpPr>
            <a:spLocks/>
          </p:cNvSpPr>
          <p:nvPr/>
        </p:nvSpPr>
        <p:spPr bwMode="auto">
          <a:xfrm>
            <a:off x="2033800" y="4109692"/>
            <a:ext cx="1751088" cy="1446550"/>
          </a:xfrm>
          <a:custGeom>
            <a:avLst/>
            <a:gdLst/>
            <a:ahLst/>
            <a:cxnLst>
              <a:cxn ang="0">
                <a:pos x="545" y="0"/>
              </a:cxn>
              <a:cxn ang="0">
                <a:pos x="182" y="0"/>
              </a:cxn>
              <a:cxn ang="0">
                <a:pos x="0" y="313"/>
              </a:cxn>
              <a:cxn ang="0">
                <a:pos x="182" y="627"/>
              </a:cxn>
              <a:cxn ang="0">
                <a:pos x="545" y="627"/>
              </a:cxn>
              <a:cxn ang="0">
                <a:pos x="727" y="313"/>
              </a:cxn>
              <a:cxn ang="0">
                <a:pos x="545" y="0"/>
              </a:cxn>
              <a:cxn ang="0">
                <a:pos x="545" y="0"/>
              </a:cxn>
            </a:cxnLst>
            <a:rect l="0" t="0" r="r" b="b"/>
            <a:pathLst>
              <a:path w="727" h="627">
                <a:moveTo>
                  <a:pt x="545" y="0"/>
                </a:moveTo>
                <a:lnTo>
                  <a:pt x="182" y="0"/>
                </a:lnTo>
                <a:lnTo>
                  <a:pt x="0" y="313"/>
                </a:lnTo>
                <a:lnTo>
                  <a:pt x="182" y="627"/>
                </a:lnTo>
                <a:lnTo>
                  <a:pt x="545" y="627"/>
                </a:lnTo>
                <a:lnTo>
                  <a:pt x="727" y="313"/>
                </a:lnTo>
                <a:lnTo>
                  <a:pt x="545" y="0"/>
                </a:lnTo>
                <a:lnTo>
                  <a:pt x="545" y="0"/>
                </a:lnTo>
                <a:close/>
              </a:path>
            </a:pathLst>
          </a:custGeom>
          <a:solidFill>
            <a:schemeClr val="accent5"/>
          </a:solidFill>
          <a:ln w="9525">
            <a:noFill/>
            <a:round/>
            <a:headEnd/>
            <a:tailEnd/>
          </a:ln>
        </p:spPr>
        <p:txBody>
          <a:bodyPr vert="horz" wrap="square" lIns="91440" tIns="45720" rIns="91440" bIns="45720" numCol="1" anchor="ctr" anchorCtr="0" compatLnSpc="1">
            <a:prstTxWarp prst="textNoShape">
              <a:avLst/>
            </a:prstTxWarp>
          </a:bodyPr>
          <a:lstStyle/>
          <a:p>
            <a:pPr algn="ctr"/>
            <a:r>
              <a:rPr lang="en-GB" sz="1000" b="1" dirty="0">
                <a:solidFill>
                  <a:schemeClr val="bg1"/>
                </a:solidFill>
                <a:latin typeface="+mj-lt"/>
              </a:rPr>
              <a:t>Integrity</a:t>
            </a:r>
          </a:p>
          <a:p>
            <a:pPr algn="ctr"/>
            <a:r>
              <a:rPr lang="en-GB" sz="1000" i="1" dirty="0" smtClean="0">
                <a:solidFill>
                  <a:schemeClr val="bg1"/>
                </a:solidFill>
                <a:latin typeface="+mj-lt"/>
              </a:rPr>
              <a:t>Do </a:t>
            </a:r>
            <a:r>
              <a:rPr lang="en-GB" sz="1000" i="1" dirty="0">
                <a:solidFill>
                  <a:schemeClr val="bg1"/>
                </a:solidFill>
                <a:latin typeface="+mj-lt"/>
              </a:rPr>
              <a:t>broken links exist between data </a:t>
            </a:r>
            <a:r>
              <a:rPr lang="en-GB" sz="1000" i="1" dirty="0" smtClean="0">
                <a:solidFill>
                  <a:schemeClr val="bg1"/>
                </a:solidFill>
                <a:latin typeface="+mj-lt"/>
              </a:rPr>
              <a:t>that </a:t>
            </a:r>
            <a:br>
              <a:rPr lang="en-GB" sz="1000" i="1" dirty="0" smtClean="0">
                <a:solidFill>
                  <a:schemeClr val="bg1"/>
                </a:solidFill>
                <a:latin typeface="+mj-lt"/>
              </a:rPr>
            </a:br>
            <a:r>
              <a:rPr lang="en-GB" sz="1000" i="1" dirty="0" smtClean="0">
                <a:solidFill>
                  <a:schemeClr val="bg1"/>
                </a:solidFill>
                <a:latin typeface="+mj-lt"/>
              </a:rPr>
              <a:t>should be </a:t>
            </a:r>
            <a:r>
              <a:rPr lang="en-GB" sz="1000" i="1" dirty="0">
                <a:solidFill>
                  <a:schemeClr val="bg1"/>
                </a:solidFill>
                <a:latin typeface="+mj-lt"/>
              </a:rPr>
              <a:t>related?</a:t>
            </a:r>
          </a:p>
        </p:txBody>
      </p:sp>
      <p:sp>
        <p:nvSpPr>
          <p:cNvPr id="51" name="Freeform 38"/>
          <p:cNvSpPr>
            <a:spLocks/>
          </p:cNvSpPr>
          <p:nvPr/>
        </p:nvSpPr>
        <p:spPr bwMode="auto">
          <a:xfrm>
            <a:off x="3407657" y="4877108"/>
            <a:ext cx="1751088" cy="1446550"/>
          </a:xfrm>
          <a:custGeom>
            <a:avLst/>
            <a:gdLst/>
            <a:ahLst/>
            <a:cxnLst>
              <a:cxn ang="0">
                <a:pos x="545" y="0"/>
              </a:cxn>
              <a:cxn ang="0">
                <a:pos x="181" y="0"/>
              </a:cxn>
              <a:cxn ang="0">
                <a:pos x="0" y="315"/>
              </a:cxn>
              <a:cxn ang="0">
                <a:pos x="181" y="628"/>
              </a:cxn>
              <a:cxn ang="0">
                <a:pos x="545" y="628"/>
              </a:cxn>
              <a:cxn ang="0">
                <a:pos x="726" y="315"/>
              </a:cxn>
              <a:cxn ang="0">
                <a:pos x="545" y="0"/>
              </a:cxn>
              <a:cxn ang="0">
                <a:pos x="545" y="0"/>
              </a:cxn>
            </a:cxnLst>
            <a:rect l="0" t="0" r="r" b="b"/>
            <a:pathLst>
              <a:path w="726" h="628">
                <a:moveTo>
                  <a:pt x="545" y="0"/>
                </a:moveTo>
                <a:lnTo>
                  <a:pt x="181" y="0"/>
                </a:lnTo>
                <a:lnTo>
                  <a:pt x="0" y="315"/>
                </a:lnTo>
                <a:lnTo>
                  <a:pt x="181" y="628"/>
                </a:lnTo>
                <a:lnTo>
                  <a:pt x="545" y="628"/>
                </a:lnTo>
                <a:lnTo>
                  <a:pt x="726" y="315"/>
                </a:lnTo>
                <a:lnTo>
                  <a:pt x="545" y="0"/>
                </a:lnTo>
                <a:lnTo>
                  <a:pt x="545" y="0"/>
                </a:lnTo>
                <a:close/>
              </a:path>
            </a:pathLst>
          </a:custGeom>
          <a:solidFill>
            <a:schemeClr val="accent4"/>
          </a:solidFill>
          <a:ln w="9525">
            <a:noFill/>
            <a:round/>
            <a:headEnd/>
            <a:tailEnd/>
          </a:ln>
        </p:spPr>
        <p:txBody>
          <a:bodyPr vert="horz" wrap="square" lIns="91440" tIns="45720" rIns="91440" bIns="45720" numCol="1" anchor="ctr" anchorCtr="0" compatLnSpc="1">
            <a:prstTxWarp prst="textNoShape">
              <a:avLst/>
            </a:prstTxWarp>
          </a:bodyPr>
          <a:lstStyle/>
          <a:p>
            <a:pPr algn="ctr"/>
            <a:r>
              <a:rPr lang="en-GB" sz="1000" b="1" dirty="0">
                <a:solidFill>
                  <a:schemeClr val="bg1"/>
                </a:solidFill>
                <a:latin typeface="+mj-lt"/>
              </a:rPr>
              <a:t>Consistency</a:t>
            </a:r>
          </a:p>
          <a:p>
            <a:pPr algn="ctr"/>
            <a:r>
              <a:rPr lang="en-GB" sz="1000" i="1" dirty="0" smtClean="0">
                <a:solidFill>
                  <a:schemeClr val="bg1"/>
                </a:solidFill>
                <a:latin typeface="+mj-lt"/>
              </a:rPr>
              <a:t>Is </a:t>
            </a:r>
            <a:r>
              <a:rPr lang="en-GB" sz="1000" i="1" dirty="0">
                <a:solidFill>
                  <a:schemeClr val="bg1"/>
                </a:solidFill>
                <a:latin typeface="+mj-lt"/>
              </a:rPr>
              <a:t>the data value </a:t>
            </a:r>
            <a:endParaRPr lang="en-GB" sz="1000" i="1" dirty="0" smtClean="0">
              <a:solidFill>
                <a:schemeClr val="bg1"/>
              </a:solidFill>
              <a:latin typeface="+mj-lt"/>
            </a:endParaRPr>
          </a:p>
          <a:p>
            <a:pPr algn="ctr"/>
            <a:r>
              <a:rPr lang="en-GB" sz="1000" i="1" dirty="0" smtClean="0">
                <a:solidFill>
                  <a:schemeClr val="bg1"/>
                </a:solidFill>
                <a:latin typeface="+mj-lt"/>
              </a:rPr>
              <a:t>consistent </a:t>
            </a:r>
            <a:r>
              <a:rPr lang="en-GB" sz="1000" i="1" dirty="0">
                <a:solidFill>
                  <a:schemeClr val="bg1"/>
                </a:solidFill>
                <a:latin typeface="+mj-lt"/>
              </a:rPr>
              <a:t>between different systems? </a:t>
            </a:r>
            <a:r>
              <a:rPr lang="en-GB" sz="1000" i="1" dirty="0" smtClean="0">
                <a:solidFill>
                  <a:schemeClr val="bg1"/>
                </a:solidFill>
                <a:latin typeface="+mj-lt"/>
              </a:rPr>
              <a:t>Do </a:t>
            </a:r>
            <a:r>
              <a:rPr lang="en-GB" sz="1000" i="1" dirty="0">
                <a:solidFill>
                  <a:schemeClr val="bg1"/>
                </a:solidFill>
                <a:latin typeface="+mj-lt"/>
              </a:rPr>
              <a:t>duplicate records</a:t>
            </a:r>
          </a:p>
          <a:p>
            <a:pPr algn="ctr"/>
            <a:r>
              <a:rPr lang="en-GB" sz="1000" i="1" dirty="0">
                <a:solidFill>
                  <a:schemeClr val="bg1"/>
                </a:solidFill>
                <a:latin typeface="+mj-lt"/>
              </a:rPr>
              <a:t> exist</a:t>
            </a:r>
            <a:r>
              <a:rPr lang="en-GB" sz="1000" i="1" dirty="0" smtClean="0">
                <a:solidFill>
                  <a:schemeClr val="bg1"/>
                </a:solidFill>
                <a:latin typeface="+mj-lt"/>
              </a:rPr>
              <a:t>? </a:t>
            </a:r>
            <a:endParaRPr lang="en-GB" sz="1000" dirty="0">
              <a:solidFill>
                <a:schemeClr val="bg1"/>
              </a:solidFill>
              <a:latin typeface="+mj-lt"/>
            </a:endParaRPr>
          </a:p>
        </p:txBody>
      </p:sp>
      <p:sp>
        <p:nvSpPr>
          <p:cNvPr id="14" name="Title 3"/>
          <p:cNvSpPr txBox="1">
            <a:spLocks/>
          </p:cNvSpPr>
          <p:nvPr/>
        </p:nvSpPr>
        <p:spPr>
          <a:xfrm>
            <a:off x="533400" y="685800"/>
            <a:ext cx="8077200" cy="914400"/>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2400" b="1" i="1" kern="1200">
                <a:solidFill>
                  <a:schemeClr val="tx1"/>
                </a:solidFill>
                <a:latin typeface="+mj-lt"/>
                <a:ea typeface="+mj-ea"/>
                <a:cs typeface="+mj-cs"/>
              </a:defRPr>
            </a:lvl1pPr>
          </a:lstStyle>
          <a:p>
            <a:r>
              <a:rPr lang="en-GB" dirty="0"/>
              <a:t>Data quality dimensions</a:t>
            </a:r>
            <a:endParaRPr lang="en-GB" i="0" dirty="0"/>
          </a:p>
        </p:txBody>
      </p:sp>
      <p:sp>
        <p:nvSpPr>
          <p:cNvPr id="15" name="Slide Number Placeholder 5"/>
          <p:cNvSpPr>
            <a:spLocks noGrp="1"/>
          </p:cNvSpPr>
          <p:nvPr>
            <p:ph type="sldNum" sz="quarter" idx="18"/>
          </p:nvPr>
        </p:nvSpPr>
        <p:spPr>
          <a:xfrm>
            <a:off x="7086600" y="6477000"/>
            <a:ext cx="1527048" cy="152400"/>
          </a:xfrm>
        </p:spPr>
        <p:txBody>
          <a:bodyPr/>
          <a:lstStyle/>
          <a:p>
            <a:r>
              <a:rPr lang="en-US" dirty="0" smtClean="0"/>
              <a:t>29</a:t>
            </a:r>
            <a:endParaRPr lang="en-US" dirty="0"/>
          </a:p>
        </p:txBody>
      </p:sp>
    </p:spTree>
    <p:extLst>
      <p:ext uri="{BB962C8B-B14F-4D97-AF65-F5344CB8AC3E}">
        <p14:creationId xmlns:p14="http://schemas.microsoft.com/office/powerpoint/2010/main" val="37032510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Review</a:t>
            </a:r>
          </a:p>
        </p:txBody>
      </p:sp>
      <p:sp>
        <p:nvSpPr>
          <p:cNvPr id="7" name="Slide Number Placeholder 5"/>
          <p:cNvSpPr>
            <a:spLocks noGrp="1"/>
          </p:cNvSpPr>
          <p:nvPr>
            <p:ph type="sldNum" sz="quarter" idx="4294967295"/>
          </p:nvPr>
        </p:nvSpPr>
        <p:spPr>
          <a:xfrm>
            <a:off x="7086600" y="6477000"/>
            <a:ext cx="1527048" cy="153888"/>
          </a:xfrm>
          <a:prstGeom prst="rect">
            <a:avLst/>
          </a:prstGeom>
        </p:spPr>
        <p:txBody>
          <a:bodyPr wrap="square" lIns="0" tIns="0" rIns="0" bIns="0" anchor="t">
            <a:spAutoFit/>
          </a:bodyPr>
          <a:lstStyle/>
          <a:p>
            <a:pPr algn="r"/>
            <a:fld id="{0EB59224-DFAF-451D-8CBC-9A737B9002FD}" type="slidenum">
              <a:rPr lang="en-US" sz="1000" smtClean="0">
                <a:solidFill>
                  <a:schemeClr val="bg1"/>
                </a:solidFill>
              </a:rPr>
              <a:pPr algn="r"/>
              <a:t>3</a:t>
            </a:fld>
            <a:endParaRPr lang="en-US" sz="1000" dirty="0">
              <a:solidFill>
                <a:schemeClr val="bg1"/>
              </a:solidFill>
            </a:endParaRPr>
          </a:p>
        </p:txBody>
      </p:sp>
    </p:spTree>
    <p:extLst>
      <p:ext uri="{BB962C8B-B14F-4D97-AF65-F5344CB8AC3E}">
        <p14:creationId xmlns:p14="http://schemas.microsoft.com/office/powerpoint/2010/main" val="13536842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ltGray">
          <a:xfrm>
            <a:off x="450114" y="3742046"/>
            <a:ext cx="1812826" cy="656719"/>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err="1">
              <a:solidFill>
                <a:schemeClr val="bg1"/>
              </a:solidFill>
              <a:latin typeface="Georgia" pitchFamily="18" charset="0"/>
            </a:endParaRPr>
          </a:p>
        </p:txBody>
      </p:sp>
      <p:sp>
        <p:nvSpPr>
          <p:cNvPr id="9" name="Title 3"/>
          <p:cNvSpPr txBox="1">
            <a:spLocks/>
          </p:cNvSpPr>
          <p:nvPr/>
        </p:nvSpPr>
        <p:spPr>
          <a:xfrm>
            <a:off x="533400" y="685800"/>
            <a:ext cx="8077200" cy="914400"/>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2400" b="1" i="1" kern="1200">
                <a:solidFill>
                  <a:schemeClr val="tx1"/>
                </a:solidFill>
                <a:latin typeface="+mj-lt"/>
                <a:ea typeface="+mj-ea"/>
                <a:cs typeface="+mj-cs"/>
              </a:defRPr>
            </a:lvl1pPr>
          </a:lstStyle>
          <a:p>
            <a:r>
              <a:rPr lang="en-GB" dirty="0" smtClean="0"/>
              <a:t>Exercise – Data quality dimensions</a:t>
            </a:r>
            <a:endParaRPr lang="en-GB" i="0" dirty="0"/>
          </a:p>
        </p:txBody>
      </p:sp>
      <p:sp>
        <p:nvSpPr>
          <p:cNvPr id="15" name="Content Placeholder 7"/>
          <p:cNvSpPr>
            <a:spLocks noGrp="1"/>
          </p:cNvSpPr>
          <p:nvPr>
            <p:ph sz="quarter" idx="15"/>
          </p:nvPr>
        </p:nvSpPr>
        <p:spPr>
          <a:xfrm>
            <a:off x="533400" y="1760410"/>
            <a:ext cx="8077200" cy="2777683"/>
          </a:xfrm>
        </p:spPr>
        <p:txBody>
          <a:bodyPr wrap="square" lIns="0" tIns="0" rIns="0" bIns="0" anchor="t">
            <a:spAutoFit/>
          </a:bodyPr>
          <a:lstStyle/>
          <a:p>
            <a:r>
              <a:rPr lang="en-GB" dirty="0" smtClean="0"/>
              <a:t>Identify which of the six DQ dimensions applies to the issues described below:</a:t>
            </a:r>
          </a:p>
          <a:p>
            <a:pPr marL="228600" indent="-228600">
              <a:buFont typeface="+mj-lt"/>
              <a:buAutoNum type="arabicPeriod"/>
            </a:pPr>
            <a:r>
              <a:rPr lang="en-GB" dirty="0" smtClean="0"/>
              <a:t>‘Gender’ field has the special characters like ~!@#$%^*();</a:t>
            </a:r>
          </a:p>
          <a:p>
            <a:pPr marL="228600" indent="-228600">
              <a:buFont typeface="+mj-lt"/>
              <a:buAutoNum type="arabicPeriod"/>
            </a:pPr>
            <a:r>
              <a:rPr lang="en-GB" dirty="0" smtClean="0"/>
              <a:t>‘First name’ is blank or Null </a:t>
            </a:r>
          </a:p>
          <a:p>
            <a:pPr marL="228600" indent="-228600">
              <a:buFont typeface="+mj-lt"/>
              <a:buAutoNum type="arabicPeriod"/>
            </a:pPr>
            <a:r>
              <a:rPr lang="en-GB" dirty="0" smtClean="0"/>
              <a:t>‘Last name’ field has only designators such as LLP, LLC, Mr., Mrs., </a:t>
            </a:r>
            <a:r>
              <a:rPr lang="en-GB" dirty="0" err="1" smtClean="0"/>
              <a:t>etc</a:t>
            </a:r>
            <a:endParaRPr lang="en-GB" dirty="0" smtClean="0"/>
          </a:p>
          <a:p>
            <a:pPr marL="228600" indent="-228600">
              <a:buFont typeface="+mj-lt"/>
              <a:buAutoNum type="arabicPeriod"/>
            </a:pPr>
            <a:r>
              <a:rPr lang="en-GB" dirty="0" smtClean="0"/>
              <a:t>‘Address’ field has only numbers </a:t>
            </a:r>
          </a:p>
          <a:p>
            <a:pPr marL="228600" indent="-228600">
              <a:buFont typeface="+mj-lt"/>
              <a:buAutoNum type="arabicPeriod"/>
            </a:pPr>
            <a:r>
              <a:rPr lang="en-GB" dirty="0" smtClean="0"/>
              <a:t>‘Account Type’ field does not have pre-defined list of values</a:t>
            </a:r>
          </a:p>
          <a:p>
            <a:pPr marL="228600" indent="-228600">
              <a:buFont typeface="+mj-lt"/>
              <a:buAutoNum type="arabicPeriod"/>
            </a:pPr>
            <a:r>
              <a:rPr lang="en-GB" dirty="0" smtClean="0"/>
              <a:t>‘Account Number’ field have duplicate values </a:t>
            </a:r>
          </a:p>
          <a:p>
            <a:pPr marL="228600" indent="-228600">
              <a:buFont typeface="+mj-lt"/>
              <a:buAutoNum type="arabicPeriod"/>
            </a:pPr>
            <a:r>
              <a:rPr lang="en-GB" dirty="0" smtClean="0"/>
              <a:t>‘Forex rate’ field does not have up to date exchange rate </a:t>
            </a:r>
            <a:endParaRPr lang="en-GB" dirty="0"/>
          </a:p>
        </p:txBody>
      </p:sp>
      <p:sp>
        <p:nvSpPr>
          <p:cNvPr id="8" name="Slide Number Placeholder 5"/>
          <p:cNvSpPr>
            <a:spLocks noGrp="1"/>
          </p:cNvSpPr>
          <p:nvPr>
            <p:ph type="sldNum" sz="quarter" idx="18"/>
          </p:nvPr>
        </p:nvSpPr>
        <p:spPr>
          <a:xfrm>
            <a:off x="7086600" y="6477000"/>
            <a:ext cx="1527048" cy="152400"/>
          </a:xfrm>
        </p:spPr>
        <p:txBody>
          <a:bodyPr/>
          <a:lstStyle/>
          <a:p>
            <a:r>
              <a:rPr lang="en-US" dirty="0" smtClean="0"/>
              <a:t>30</a:t>
            </a:r>
            <a:endParaRPr lang="en-US" dirty="0"/>
          </a:p>
        </p:txBody>
      </p:sp>
    </p:spTree>
    <p:extLst>
      <p:ext uri="{BB962C8B-B14F-4D97-AF65-F5344CB8AC3E}">
        <p14:creationId xmlns:p14="http://schemas.microsoft.com/office/powerpoint/2010/main" val="28879287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 Excel </a:t>
            </a:r>
            <a:r>
              <a:rPr lang="en-US" dirty="0"/>
              <a:t>#1</a:t>
            </a:r>
          </a:p>
        </p:txBody>
      </p:sp>
      <p:sp>
        <p:nvSpPr>
          <p:cNvPr id="6" name="Slide Number Placeholder 5"/>
          <p:cNvSpPr>
            <a:spLocks noGrp="1"/>
          </p:cNvSpPr>
          <p:nvPr>
            <p:ph type="sldNum" sz="quarter" idx="18"/>
          </p:nvPr>
        </p:nvSpPr>
        <p:spPr/>
        <p:txBody>
          <a:bodyPr/>
          <a:lstStyle/>
          <a:p>
            <a:fld id="{0EB59224-DFAF-451D-8CBC-9A737B9002FD}" type="slidenum">
              <a:rPr lang="en-US" smtClean="0"/>
              <a:pPr/>
              <a:t>31</a:t>
            </a:fld>
            <a:endParaRPr lang="en-US" dirty="0"/>
          </a:p>
        </p:txBody>
      </p:sp>
      <p:sp>
        <p:nvSpPr>
          <p:cNvPr id="8" name="Content Placeholder 7"/>
          <p:cNvSpPr>
            <a:spLocks noGrp="1"/>
          </p:cNvSpPr>
          <p:nvPr>
            <p:ph sz="quarter" idx="15"/>
          </p:nvPr>
        </p:nvSpPr>
        <p:spPr>
          <a:xfrm>
            <a:off x="533400" y="1760410"/>
            <a:ext cx="8077200" cy="3023905"/>
          </a:xfrm>
        </p:spPr>
        <p:txBody>
          <a:bodyPr/>
          <a:lstStyle/>
          <a:p>
            <a:pPr marL="0" lvl="1" indent="0">
              <a:buNone/>
            </a:pPr>
            <a:r>
              <a:rPr lang="en-US" dirty="0"/>
              <a:t>Load the data from ‘payroll_data.txt’ and ‘reference_data.txt’ into two tabs in an Excel spreadsheet and save it as ‘Payroll Data_&lt;NETID&gt;.</a:t>
            </a:r>
            <a:r>
              <a:rPr lang="en-US" dirty="0" err="1"/>
              <a:t>xlsx</a:t>
            </a:r>
            <a:r>
              <a:rPr lang="en-US" dirty="0"/>
              <a:t>’:</a:t>
            </a:r>
          </a:p>
          <a:p>
            <a:pPr lvl="1">
              <a:buFont typeface="+mj-lt"/>
              <a:buAutoNum type="arabicPeriod"/>
            </a:pPr>
            <a:r>
              <a:rPr lang="en-US" dirty="0"/>
              <a:t>How did you import the data?</a:t>
            </a:r>
          </a:p>
          <a:p>
            <a:pPr lvl="1">
              <a:buFont typeface="+mj-lt"/>
              <a:buAutoNum type="arabicPeriod"/>
            </a:pPr>
            <a:r>
              <a:rPr lang="en-US" dirty="0"/>
              <a:t>How many rows are there?</a:t>
            </a:r>
          </a:p>
          <a:p>
            <a:pPr lvl="1">
              <a:buFont typeface="+mj-lt"/>
              <a:buAutoNum type="arabicPeriod"/>
            </a:pPr>
            <a:r>
              <a:rPr lang="en-US" dirty="0"/>
              <a:t>How many columns?</a:t>
            </a:r>
          </a:p>
          <a:p>
            <a:pPr lvl="1">
              <a:buFont typeface="+mj-lt"/>
              <a:buAutoNum type="arabicPeriod"/>
            </a:pPr>
            <a:r>
              <a:rPr lang="en-US" dirty="0"/>
              <a:t>What is the average salary?</a:t>
            </a:r>
          </a:p>
          <a:p>
            <a:pPr lvl="1">
              <a:buFont typeface="+mj-lt"/>
              <a:buAutoNum type="arabicPeriod"/>
            </a:pPr>
            <a:r>
              <a:rPr lang="en-US" dirty="0"/>
              <a:t>How many missing values are in each column?</a:t>
            </a:r>
          </a:p>
          <a:p>
            <a:pPr lvl="1">
              <a:buFont typeface="+mj-lt"/>
              <a:buAutoNum type="arabicPeriod"/>
            </a:pPr>
            <a:r>
              <a:rPr lang="en-US" dirty="0"/>
              <a:t>What potential data quality issues do you find? Which dimensions are they related to?</a:t>
            </a:r>
          </a:p>
          <a:p>
            <a:pPr marL="0" lvl="1" indent="0">
              <a:buNone/>
            </a:pPr>
            <a:endParaRPr lang="en-US" dirty="0"/>
          </a:p>
        </p:txBody>
      </p:sp>
    </p:spTree>
    <p:extLst>
      <p:ext uri="{BB962C8B-B14F-4D97-AF65-F5344CB8AC3E}">
        <p14:creationId xmlns:p14="http://schemas.microsoft.com/office/powerpoint/2010/main" val="381765193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Transform data</a:t>
            </a:r>
          </a:p>
        </p:txBody>
      </p:sp>
      <p:sp>
        <p:nvSpPr>
          <p:cNvPr id="7" name="Slide Number Placeholder 5"/>
          <p:cNvSpPr>
            <a:spLocks noGrp="1"/>
          </p:cNvSpPr>
          <p:nvPr>
            <p:ph type="sldNum" sz="quarter" idx="12"/>
          </p:nvPr>
        </p:nvSpPr>
        <p:spPr>
          <a:prstGeom prst="rect">
            <a:avLst/>
          </a:prstGeom>
        </p:spPr>
        <p:txBody>
          <a:bodyPr wrap="square" lIns="0" tIns="0" rIns="0" bIns="0" anchor="t">
            <a:spAutoFit/>
          </a:bodyPr>
          <a:lstStyle/>
          <a:p>
            <a:pPr algn="r"/>
            <a:fld id="{0EB59224-DFAF-451D-8CBC-9A737B9002FD}" type="slidenum">
              <a:rPr lang="en-US" sz="1000" smtClean="0">
                <a:solidFill>
                  <a:schemeClr val="bg1"/>
                </a:solidFill>
              </a:rPr>
              <a:pPr algn="r"/>
              <a:t>32</a:t>
            </a:fld>
            <a:endParaRPr lang="en-US" sz="1000" dirty="0">
              <a:solidFill>
                <a:schemeClr val="bg1"/>
              </a:solidFill>
            </a:endParaRPr>
          </a:p>
        </p:txBody>
      </p:sp>
    </p:spTree>
    <p:extLst>
      <p:ext uri="{BB962C8B-B14F-4D97-AF65-F5344CB8AC3E}">
        <p14:creationId xmlns:p14="http://schemas.microsoft.com/office/powerpoint/2010/main" val="42707537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Data formats</a:t>
            </a:r>
          </a:p>
        </p:txBody>
      </p:sp>
      <p:sp>
        <p:nvSpPr>
          <p:cNvPr id="4" name="Slide Number Placeholder 3"/>
          <p:cNvSpPr>
            <a:spLocks noGrp="1"/>
          </p:cNvSpPr>
          <p:nvPr>
            <p:ph type="sldNum" sz="quarter" idx="18"/>
          </p:nvPr>
        </p:nvSpPr>
        <p:spPr/>
        <p:txBody>
          <a:bodyPr/>
          <a:lstStyle/>
          <a:p>
            <a:fld id="{D28E348B-3B6A-455A-AE2A-FA4C930589F0}" type="slidenum">
              <a:rPr lang="en-US" smtClean="0"/>
              <a:pPr/>
              <a:t>33</a:t>
            </a:fld>
            <a:endParaRPr lang="en-US" dirty="0"/>
          </a:p>
        </p:txBody>
      </p:sp>
      <p:sp>
        <p:nvSpPr>
          <p:cNvPr id="2" name="Content Placeholder 1"/>
          <p:cNvSpPr>
            <a:spLocks noGrp="1"/>
          </p:cNvSpPr>
          <p:nvPr>
            <p:ph sz="quarter" idx="15"/>
          </p:nvPr>
        </p:nvSpPr>
        <p:spPr>
          <a:xfrm>
            <a:off x="533400" y="1760410"/>
            <a:ext cx="8077200" cy="2416046"/>
          </a:xfrm>
        </p:spPr>
        <p:txBody>
          <a:bodyPr/>
          <a:lstStyle/>
          <a:p>
            <a:r>
              <a:rPr lang="en-US" dirty="0"/>
              <a:t>Data entered an Excel worksheet can be represented in different formats, for example:</a:t>
            </a:r>
          </a:p>
          <a:p>
            <a:pPr marL="228600" indent="-228600">
              <a:buFont typeface="Arial" panose="020B0604020202020204" pitchFamily="34" charset="0"/>
              <a:buChar char="•"/>
            </a:pPr>
            <a:r>
              <a:rPr lang="en-US" dirty="0"/>
              <a:t>Number</a:t>
            </a:r>
          </a:p>
          <a:p>
            <a:pPr marL="228600" indent="-228600">
              <a:buFont typeface="Arial" panose="020B0604020202020204" pitchFamily="34" charset="0"/>
              <a:buChar char="•"/>
            </a:pPr>
            <a:r>
              <a:rPr lang="en-US" dirty="0"/>
              <a:t>Currency</a:t>
            </a:r>
          </a:p>
          <a:p>
            <a:pPr marL="228600" indent="-228600">
              <a:buFont typeface="Arial" panose="020B0604020202020204" pitchFamily="34" charset="0"/>
              <a:buChar char="•"/>
            </a:pPr>
            <a:r>
              <a:rPr lang="en-US" dirty="0"/>
              <a:t>Percentage</a:t>
            </a:r>
          </a:p>
          <a:p>
            <a:pPr marL="228600" indent="-228600">
              <a:buFont typeface="Arial" panose="020B0604020202020204" pitchFamily="34" charset="0"/>
              <a:buChar char="•"/>
            </a:pPr>
            <a:r>
              <a:rPr lang="en-US" dirty="0"/>
              <a:t>Text</a:t>
            </a:r>
          </a:p>
          <a:p>
            <a:pPr marL="228600" indent="-228600">
              <a:buFont typeface="Arial" panose="020B0604020202020204" pitchFamily="34" charset="0"/>
              <a:buChar char="•"/>
            </a:pPr>
            <a:r>
              <a:rPr lang="en-US" dirty="0"/>
              <a:t>Date</a:t>
            </a:r>
          </a:p>
          <a:p>
            <a:r>
              <a:rPr lang="en-US" dirty="0"/>
              <a:t>Dates are stored as the number of days from a fixed historical date</a:t>
            </a:r>
          </a:p>
        </p:txBody>
      </p:sp>
      <p:pic>
        <p:nvPicPr>
          <p:cNvPr id="3" name="Picture 2"/>
          <p:cNvPicPr>
            <a:picLocks noChangeAspect="1"/>
          </p:cNvPicPr>
          <p:nvPr/>
        </p:nvPicPr>
        <p:blipFill>
          <a:blip r:embed="rId3"/>
          <a:stretch>
            <a:fillRect/>
          </a:stretch>
        </p:blipFill>
        <p:spPr>
          <a:xfrm>
            <a:off x="533400" y="4260675"/>
            <a:ext cx="4294000" cy="1876800"/>
          </a:xfrm>
          <a:prstGeom prst="rect">
            <a:avLst/>
          </a:prstGeom>
          <a:ln w="6350">
            <a:solidFill>
              <a:srgbClr val="968C6D"/>
            </a:solidFill>
          </a:ln>
        </p:spPr>
      </p:pic>
    </p:spTree>
    <p:extLst>
      <p:ext uri="{BB962C8B-B14F-4D97-AF65-F5344CB8AC3E}">
        <p14:creationId xmlns:p14="http://schemas.microsoft.com/office/powerpoint/2010/main" val="774171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Text functions</a:t>
            </a:r>
          </a:p>
        </p:txBody>
      </p:sp>
      <p:sp>
        <p:nvSpPr>
          <p:cNvPr id="3" name="Content Placeholder 2"/>
          <p:cNvSpPr>
            <a:spLocks noGrp="1"/>
          </p:cNvSpPr>
          <p:nvPr>
            <p:ph sz="quarter" idx="15"/>
          </p:nvPr>
        </p:nvSpPr>
        <p:spPr>
          <a:xfrm>
            <a:off x="533400" y="1762791"/>
            <a:ext cx="8077200" cy="4016484"/>
          </a:xfrm>
        </p:spPr>
        <p:txBody>
          <a:bodyPr/>
          <a:lstStyle/>
          <a:p>
            <a:pPr>
              <a:spcAft>
                <a:spcPts val="600"/>
              </a:spcAft>
            </a:pPr>
            <a:r>
              <a:rPr lang="en-US" sz="1400" dirty="0"/>
              <a:t>=CONCATENATE (text1, text2, …) or &amp;	</a:t>
            </a:r>
          </a:p>
          <a:p>
            <a:pPr>
              <a:spcAft>
                <a:spcPts val="600"/>
              </a:spcAft>
            </a:pPr>
            <a:r>
              <a:rPr lang="en-US" sz="1400" dirty="0"/>
              <a:t>Appends two or more strings</a:t>
            </a:r>
          </a:p>
          <a:p>
            <a:pPr>
              <a:spcAft>
                <a:spcPts val="600"/>
              </a:spcAft>
            </a:pPr>
            <a:r>
              <a:rPr lang="en-US" sz="1400" dirty="0"/>
              <a:t>=MID(text, </a:t>
            </a:r>
            <a:r>
              <a:rPr lang="en-US" sz="1400" dirty="0" err="1"/>
              <a:t>start_num</a:t>
            </a:r>
            <a:r>
              <a:rPr lang="en-US" sz="1400" dirty="0"/>
              <a:t>, </a:t>
            </a:r>
            <a:r>
              <a:rPr lang="en-US" sz="1400" dirty="0" err="1"/>
              <a:t>num_chars</a:t>
            </a:r>
            <a:r>
              <a:rPr lang="en-US" sz="1400" dirty="0"/>
              <a:t>)	</a:t>
            </a:r>
          </a:p>
          <a:p>
            <a:pPr>
              <a:spcAft>
                <a:spcPts val="600"/>
              </a:spcAft>
            </a:pPr>
            <a:r>
              <a:rPr lang="en-US" sz="1400" dirty="0"/>
              <a:t>Extracts a specific number of characters starting from a given position</a:t>
            </a:r>
          </a:p>
          <a:p>
            <a:pPr>
              <a:spcAft>
                <a:spcPts val="600"/>
              </a:spcAft>
            </a:pPr>
            <a:r>
              <a:rPr lang="en-US" sz="1400" dirty="0"/>
              <a:t>=LEFT(text, </a:t>
            </a:r>
            <a:r>
              <a:rPr lang="en-US" sz="1400" dirty="0" err="1"/>
              <a:t>num_chars</a:t>
            </a:r>
            <a:r>
              <a:rPr lang="en-US" sz="1400" dirty="0"/>
              <a:t>)</a:t>
            </a:r>
          </a:p>
          <a:p>
            <a:pPr>
              <a:spcAft>
                <a:spcPts val="600"/>
              </a:spcAft>
            </a:pPr>
            <a:r>
              <a:rPr lang="en-US" sz="1400" dirty="0"/>
              <a:t>Extracts a specific number of characters from the left of a cell</a:t>
            </a:r>
          </a:p>
          <a:p>
            <a:pPr>
              <a:spcAft>
                <a:spcPts val="600"/>
              </a:spcAft>
            </a:pPr>
            <a:r>
              <a:rPr lang="en-US" sz="1400" dirty="0"/>
              <a:t>=RIGHT(text, </a:t>
            </a:r>
            <a:r>
              <a:rPr lang="en-US" sz="1400" dirty="0" err="1"/>
              <a:t>num_chars</a:t>
            </a:r>
            <a:r>
              <a:rPr lang="en-US" sz="1400" dirty="0"/>
              <a:t>)</a:t>
            </a:r>
          </a:p>
          <a:p>
            <a:pPr>
              <a:spcAft>
                <a:spcPts val="600"/>
              </a:spcAft>
            </a:pPr>
            <a:r>
              <a:rPr lang="en-US" sz="1400" dirty="0"/>
              <a:t>Extracts a specific number of characters from the right of a cell</a:t>
            </a:r>
          </a:p>
          <a:p>
            <a:pPr>
              <a:spcAft>
                <a:spcPts val="600"/>
              </a:spcAft>
            </a:pPr>
            <a:r>
              <a:rPr lang="en-US" sz="1400" dirty="0"/>
              <a:t>=LEN(text)</a:t>
            </a:r>
          </a:p>
          <a:p>
            <a:pPr>
              <a:spcAft>
                <a:spcPts val="600"/>
              </a:spcAft>
            </a:pPr>
            <a:r>
              <a:rPr lang="en-US" sz="1400" dirty="0"/>
              <a:t>Return the number of characters (including spaces) in a cell</a:t>
            </a:r>
          </a:p>
          <a:p>
            <a:pPr>
              <a:spcAft>
                <a:spcPts val="600"/>
              </a:spcAft>
            </a:pPr>
            <a:r>
              <a:rPr lang="en-US" sz="1400" dirty="0"/>
              <a:t>=SUBSTITUTE(text, </a:t>
            </a:r>
            <a:r>
              <a:rPr lang="en-US" sz="1400" dirty="0" err="1"/>
              <a:t>old_text</a:t>
            </a:r>
            <a:r>
              <a:rPr lang="en-US" sz="1400" dirty="0"/>
              <a:t>, </a:t>
            </a:r>
            <a:r>
              <a:rPr lang="en-US" sz="1400" dirty="0" err="1"/>
              <a:t>new_text</a:t>
            </a:r>
            <a:r>
              <a:rPr lang="en-US" sz="1400" dirty="0"/>
              <a:t>)</a:t>
            </a:r>
          </a:p>
          <a:p>
            <a:pPr>
              <a:spcAft>
                <a:spcPts val="600"/>
              </a:spcAft>
            </a:pPr>
            <a:r>
              <a:rPr lang="en-US" sz="1400" dirty="0"/>
              <a:t>Replaces a string with another string</a:t>
            </a:r>
          </a:p>
          <a:p>
            <a:pPr>
              <a:spcAft>
                <a:spcPts val="600"/>
              </a:spcAft>
            </a:pPr>
            <a:r>
              <a:rPr lang="en-US" sz="1400" dirty="0"/>
              <a:t>=FIND(</a:t>
            </a:r>
            <a:r>
              <a:rPr lang="en-US" sz="1400" dirty="0" err="1"/>
              <a:t>find_text</a:t>
            </a:r>
            <a:r>
              <a:rPr lang="en-US" sz="1400" dirty="0"/>
              <a:t>, </a:t>
            </a:r>
            <a:r>
              <a:rPr lang="en-US" sz="1400" dirty="0" err="1"/>
              <a:t>within_text</a:t>
            </a:r>
            <a:r>
              <a:rPr lang="en-US" sz="1400" dirty="0"/>
              <a:t>, </a:t>
            </a:r>
            <a:r>
              <a:rPr lang="en-US" sz="1400" dirty="0" err="1"/>
              <a:t>start_position</a:t>
            </a:r>
            <a:r>
              <a:rPr lang="en-US" sz="1400" dirty="0"/>
              <a:t>)</a:t>
            </a:r>
          </a:p>
          <a:p>
            <a:pPr>
              <a:spcAft>
                <a:spcPts val="600"/>
              </a:spcAft>
            </a:pPr>
            <a:r>
              <a:rPr lang="en-US" sz="1400" dirty="0"/>
              <a:t>Return the position of a match and error if no </a:t>
            </a:r>
            <a:r>
              <a:rPr lang="en-US" sz="1400" dirty="0" smtClean="0"/>
              <a:t>match</a:t>
            </a:r>
            <a:endParaRPr lang="en-US" sz="14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34</a:t>
            </a:fld>
            <a:endParaRPr lang="en-US" dirty="0"/>
          </a:p>
        </p:txBody>
      </p:sp>
    </p:spTree>
    <p:extLst>
      <p:ext uri="{BB962C8B-B14F-4D97-AF65-F5344CB8AC3E}">
        <p14:creationId xmlns:p14="http://schemas.microsoft.com/office/powerpoint/2010/main" val="40824017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functions</a:t>
            </a:r>
          </a:p>
        </p:txBody>
      </p:sp>
      <p:sp>
        <p:nvSpPr>
          <p:cNvPr id="3" name="Slide Number Placeholder 2"/>
          <p:cNvSpPr>
            <a:spLocks noGrp="1"/>
          </p:cNvSpPr>
          <p:nvPr>
            <p:ph type="sldNum" sz="quarter" idx="18"/>
          </p:nvPr>
        </p:nvSpPr>
        <p:spPr/>
        <p:txBody>
          <a:bodyPr/>
          <a:lstStyle/>
          <a:p>
            <a:fld id="{069F9423-6DB4-4995-A238-EE5645B5A8BA}" type="slidenum">
              <a:rPr lang="en-US" smtClean="0"/>
              <a:pPr/>
              <a:t>35</a:t>
            </a:fld>
            <a:endParaRPr lang="en-US" dirty="0"/>
          </a:p>
        </p:txBody>
      </p:sp>
      <p:sp>
        <p:nvSpPr>
          <p:cNvPr id="6" name="Content Placeholder 5"/>
          <p:cNvSpPr>
            <a:spLocks noGrp="1"/>
          </p:cNvSpPr>
          <p:nvPr>
            <p:ph sz="quarter" idx="15"/>
          </p:nvPr>
        </p:nvSpPr>
        <p:spPr>
          <a:xfrm>
            <a:off x="533400" y="1760410"/>
            <a:ext cx="8077200" cy="4085734"/>
          </a:xfrm>
        </p:spPr>
        <p:txBody>
          <a:bodyPr/>
          <a:lstStyle/>
          <a:p>
            <a:r>
              <a:rPr lang="en-US" sz="1200" dirty="0"/>
              <a:t>=ROUND(number, </a:t>
            </a:r>
            <a:r>
              <a:rPr lang="en-US" sz="1200" dirty="0" err="1"/>
              <a:t>num_digits</a:t>
            </a:r>
            <a:r>
              <a:rPr lang="en-US" sz="1200" dirty="0"/>
              <a:t>)	</a:t>
            </a:r>
          </a:p>
          <a:p>
            <a:r>
              <a:rPr lang="en-US" sz="1200" dirty="0"/>
              <a:t>Rounds a figure to a specified number of digits</a:t>
            </a:r>
          </a:p>
          <a:p>
            <a:r>
              <a:rPr lang="en-US" sz="1200" dirty="0"/>
              <a:t>=LARGE(array, k)	</a:t>
            </a:r>
          </a:p>
          <a:p>
            <a:r>
              <a:rPr lang="en-US" sz="1200" dirty="0"/>
              <a:t>Returns the kth largest number</a:t>
            </a:r>
          </a:p>
          <a:p>
            <a:r>
              <a:rPr lang="en-US" sz="1200" dirty="0"/>
              <a:t>=SMALL(array, k)	</a:t>
            </a:r>
          </a:p>
          <a:p>
            <a:r>
              <a:rPr lang="en-US" sz="1200" dirty="0"/>
              <a:t>Returns the kth smallest number</a:t>
            </a:r>
          </a:p>
          <a:p>
            <a:r>
              <a:rPr lang="en-US" sz="1200" dirty="0"/>
              <a:t>=PRODUCT(number1, number2, …)	</a:t>
            </a:r>
          </a:p>
          <a:p>
            <a:r>
              <a:rPr lang="en-US" sz="1200" dirty="0"/>
              <a:t>Multiplies several values together</a:t>
            </a:r>
          </a:p>
          <a:p>
            <a:r>
              <a:rPr lang="en-US" sz="1200" dirty="0"/>
              <a:t>=EXP(number)</a:t>
            </a:r>
          </a:p>
          <a:p>
            <a:r>
              <a:rPr lang="en-US" sz="1200" dirty="0"/>
              <a:t>Returns Euler’s number (e) raised to a number</a:t>
            </a:r>
          </a:p>
          <a:p>
            <a:r>
              <a:rPr lang="en-US" sz="1200" dirty="0"/>
              <a:t>=RAND()</a:t>
            </a:r>
          </a:p>
          <a:p>
            <a:r>
              <a:rPr lang="en-US" sz="1200" dirty="0"/>
              <a:t>Returns a random number between 0 and 1</a:t>
            </a:r>
          </a:p>
          <a:p>
            <a:r>
              <a:rPr lang="en-US" sz="1200" dirty="0"/>
              <a:t>=RANDBETWEEN(bottom, top)</a:t>
            </a:r>
          </a:p>
          <a:p>
            <a:r>
              <a:rPr lang="en-US" sz="1200" dirty="0"/>
              <a:t>Returns a random integer between the specified </a:t>
            </a:r>
            <a:r>
              <a:rPr lang="en-US" sz="1200" dirty="0" smtClean="0"/>
              <a:t>values</a:t>
            </a:r>
            <a:endParaRPr lang="en-US" sz="1200" dirty="0"/>
          </a:p>
        </p:txBody>
      </p:sp>
    </p:spTree>
    <p:extLst>
      <p:ext uri="{BB962C8B-B14F-4D97-AF65-F5344CB8AC3E}">
        <p14:creationId xmlns:p14="http://schemas.microsoft.com/office/powerpoint/2010/main" val="15171053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Date/time functions</a:t>
            </a:r>
          </a:p>
        </p:txBody>
      </p:sp>
      <p:sp>
        <p:nvSpPr>
          <p:cNvPr id="4" name="Slide Number Placeholder 3"/>
          <p:cNvSpPr>
            <a:spLocks noGrp="1"/>
          </p:cNvSpPr>
          <p:nvPr>
            <p:ph type="sldNum" sz="quarter" idx="4294967295"/>
          </p:nvPr>
        </p:nvSpPr>
        <p:spPr>
          <a:xfrm>
            <a:off x="7086600" y="6477000"/>
            <a:ext cx="1527048" cy="152400"/>
          </a:xfrm>
        </p:spPr>
        <p:txBody>
          <a:bodyPr/>
          <a:lstStyle/>
          <a:p>
            <a:fld id="{0EB59224-DFAF-451D-8CBC-9A737B9002FD}" type="slidenum">
              <a:rPr lang="en-US" smtClean="0"/>
              <a:pPr/>
              <a:t>36</a:t>
            </a:fld>
            <a:endParaRPr lang="en-US" dirty="0"/>
          </a:p>
        </p:txBody>
      </p:sp>
      <p:sp>
        <p:nvSpPr>
          <p:cNvPr id="5" name="Content Placeholder 4"/>
          <p:cNvSpPr>
            <a:spLocks noGrp="1"/>
          </p:cNvSpPr>
          <p:nvPr>
            <p:ph sz="quarter" idx="19"/>
          </p:nvPr>
        </p:nvSpPr>
        <p:spPr>
          <a:xfrm>
            <a:off x="533400" y="1762792"/>
            <a:ext cx="3962400" cy="4151872"/>
          </a:xfrm>
        </p:spPr>
        <p:txBody>
          <a:bodyPr/>
          <a:lstStyle/>
          <a:p>
            <a:r>
              <a:rPr lang="en-GB" sz="1400" dirty="0"/>
              <a:t>=TODAY</a:t>
            </a:r>
            <a:r>
              <a:rPr lang="en-GB" sz="1400" dirty="0" smtClean="0"/>
              <a:t>()</a:t>
            </a:r>
          </a:p>
          <a:p>
            <a:r>
              <a:rPr lang="en-GB" sz="1400" dirty="0"/>
              <a:t>=NOW()	</a:t>
            </a:r>
            <a:endParaRPr lang="en-GB" sz="1400" dirty="0" smtClean="0"/>
          </a:p>
          <a:p>
            <a:r>
              <a:rPr lang="en-GB" sz="1400" dirty="0"/>
              <a:t>=DATE(year, month, day</a:t>
            </a:r>
            <a:r>
              <a:rPr lang="en-GB" sz="1400" dirty="0" smtClean="0"/>
              <a:t>)</a:t>
            </a:r>
          </a:p>
          <a:p>
            <a:r>
              <a:rPr lang="en-GB" sz="1400" dirty="0"/>
              <a:t>=DAY(</a:t>
            </a:r>
            <a:r>
              <a:rPr lang="en-GB" sz="1400" dirty="0" err="1"/>
              <a:t>serial_number</a:t>
            </a:r>
            <a:r>
              <a:rPr lang="en-GB" sz="1400" dirty="0"/>
              <a:t>)	</a:t>
            </a:r>
            <a:endParaRPr lang="en-GB" sz="1400" dirty="0" smtClean="0"/>
          </a:p>
          <a:p>
            <a:r>
              <a:rPr lang="en-GB" sz="1400" dirty="0"/>
              <a:t>=MONTH(</a:t>
            </a:r>
            <a:r>
              <a:rPr lang="en-GB" sz="1400" dirty="0" err="1"/>
              <a:t>serial_number</a:t>
            </a:r>
            <a:r>
              <a:rPr lang="en-GB" sz="1400" dirty="0" smtClean="0"/>
              <a:t>)</a:t>
            </a:r>
          </a:p>
          <a:p>
            <a:r>
              <a:rPr lang="en-GB" sz="1400" dirty="0"/>
              <a:t>=YEAR(</a:t>
            </a:r>
            <a:r>
              <a:rPr lang="en-GB" sz="1400" dirty="0" err="1"/>
              <a:t>serial_number</a:t>
            </a:r>
            <a:r>
              <a:rPr lang="en-GB" sz="1400" dirty="0" smtClean="0"/>
              <a:t>)</a:t>
            </a:r>
          </a:p>
          <a:p>
            <a:r>
              <a:rPr lang="en-GB" sz="1400" dirty="0"/>
              <a:t>=WEEKNUM(</a:t>
            </a:r>
            <a:r>
              <a:rPr lang="en-GB" sz="1400" dirty="0" err="1"/>
              <a:t>serial_number</a:t>
            </a:r>
            <a:r>
              <a:rPr lang="en-GB" sz="1400" dirty="0" smtClean="0"/>
              <a:t>)</a:t>
            </a:r>
          </a:p>
          <a:p>
            <a:r>
              <a:rPr lang="en-GB" sz="1400" dirty="0"/>
              <a:t>=WEEKDAY(</a:t>
            </a:r>
            <a:r>
              <a:rPr lang="en-GB" sz="1400" dirty="0" err="1"/>
              <a:t>serial_number</a:t>
            </a:r>
            <a:r>
              <a:rPr lang="en-GB" sz="1400" dirty="0" smtClean="0"/>
              <a:t>)</a:t>
            </a:r>
          </a:p>
          <a:p>
            <a:r>
              <a:rPr lang="en-GB" sz="1400" dirty="0"/>
              <a:t>=DAYS(</a:t>
            </a:r>
            <a:r>
              <a:rPr lang="en-GB" sz="1400" dirty="0" err="1"/>
              <a:t>end_date</a:t>
            </a:r>
            <a:r>
              <a:rPr lang="en-GB" sz="1400" dirty="0"/>
              <a:t>, </a:t>
            </a:r>
            <a:r>
              <a:rPr lang="en-GB" sz="1400" dirty="0" err="1"/>
              <a:t>start_date</a:t>
            </a:r>
            <a:r>
              <a:rPr lang="en-GB" sz="1400" dirty="0" smtClean="0"/>
              <a:t>)</a:t>
            </a:r>
          </a:p>
          <a:p>
            <a:r>
              <a:rPr lang="en-US" sz="1400" dirty="0"/>
              <a:t>Returns number of days between two </a:t>
            </a:r>
            <a:r>
              <a:rPr lang="en-US" sz="1400" dirty="0" smtClean="0"/>
              <a:t>dates</a:t>
            </a:r>
          </a:p>
          <a:p>
            <a:r>
              <a:rPr lang="en-GB" sz="1400" dirty="0"/>
              <a:t>=NETWORKDAYS(</a:t>
            </a:r>
            <a:r>
              <a:rPr lang="en-GB" sz="1400" dirty="0" err="1"/>
              <a:t>start_date</a:t>
            </a:r>
            <a:r>
              <a:rPr lang="en-GB" sz="1400" dirty="0"/>
              <a:t>, </a:t>
            </a:r>
            <a:r>
              <a:rPr lang="en-GB" sz="1400" dirty="0" err="1"/>
              <a:t>end_date</a:t>
            </a:r>
            <a:r>
              <a:rPr lang="en-GB" sz="1400" dirty="0"/>
              <a:t>)	</a:t>
            </a:r>
            <a:endParaRPr lang="en-GB" sz="1400" dirty="0" smtClean="0"/>
          </a:p>
          <a:p>
            <a:r>
              <a:rPr lang="en-US" sz="1400" dirty="0"/>
              <a:t>Returns the number of working days between dates</a:t>
            </a:r>
          </a:p>
          <a:p>
            <a:endParaRPr lang="en-GB" sz="1400" dirty="0"/>
          </a:p>
          <a:p>
            <a:r>
              <a:rPr lang="en-GB" sz="1400" dirty="0"/>
              <a:t>		</a:t>
            </a:r>
          </a:p>
        </p:txBody>
      </p:sp>
      <p:sp>
        <p:nvSpPr>
          <p:cNvPr id="6" name="Content Placeholder 5"/>
          <p:cNvSpPr>
            <a:spLocks noGrp="1"/>
          </p:cNvSpPr>
          <p:nvPr>
            <p:ph sz="quarter" idx="20"/>
          </p:nvPr>
        </p:nvSpPr>
        <p:spPr>
          <a:xfrm>
            <a:off x="4648200" y="1762791"/>
            <a:ext cx="3962400" cy="2716612"/>
          </a:xfrm>
        </p:spPr>
        <p:txBody>
          <a:bodyPr/>
          <a:lstStyle/>
          <a:p>
            <a:r>
              <a:rPr lang="en-GB" sz="1400" dirty="0"/>
              <a:t>Displays current </a:t>
            </a:r>
            <a:r>
              <a:rPr lang="en-GB" sz="1400" dirty="0" smtClean="0"/>
              <a:t>date</a:t>
            </a:r>
          </a:p>
          <a:p>
            <a:r>
              <a:rPr lang="en-US" sz="1400" dirty="0"/>
              <a:t>Displays current date and time</a:t>
            </a:r>
          </a:p>
          <a:p>
            <a:r>
              <a:rPr lang="en-US" sz="1400" dirty="0"/>
              <a:t>Generates a date given day, month, and year</a:t>
            </a:r>
          </a:p>
          <a:p>
            <a:r>
              <a:rPr lang="en-US" sz="1400" dirty="0"/>
              <a:t>Determines day of date, e.g. 31</a:t>
            </a:r>
          </a:p>
          <a:p>
            <a:r>
              <a:rPr lang="en-US" sz="1400" dirty="0"/>
              <a:t>Determines month of date, e.g. 12</a:t>
            </a:r>
          </a:p>
          <a:p>
            <a:r>
              <a:rPr lang="en-US" sz="1400" dirty="0"/>
              <a:t>Determines year of date, e.g. 2001</a:t>
            </a:r>
          </a:p>
          <a:p>
            <a:r>
              <a:rPr lang="en-US" sz="1400" dirty="0"/>
              <a:t>Returns the week number in the year</a:t>
            </a:r>
          </a:p>
          <a:p>
            <a:r>
              <a:rPr lang="en-US" sz="1400" dirty="0"/>
              <a:t>Returns the position of the day in a workweek</a:t>
            </a:r>
          </a:p>
          <a:p>
            <a:endParaRPr lang="en-GB" sz="1400" dirty="0"/>
          </a:p>
          <a:p>
            <a:endParaRPr lang="en-GB" sz="1400" dirty="0"/>
          </a:p>
        </p:txBody>
      </p:sp>
    </p:spTree>
    <p:extLst>
      <p:ext uri="{BB962C8B-B14F-4D97-AF65-F5344CB8AC3E}">
        <p14:creationId xmlns:p14="http://schemas.microsoft.com/office/powerpoint/2010/main" val="30093994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Fill</a:t>
            </a:r>
          </a:p>
        </p:txBody>
      </p:sp>
      <p:sp>
        <p:nvSpPr>
          <p:cNvPr id="6" name="Content Placeholder 5"/>
          <p:cNvSpPr>
            <a:spLocks noGrp="1"/>
          </p:cNvSpPr>
          <p:nvPr>
            <p:ph sz="quarter" idx="15"/>
          </p:nvPr>
        </p:nvSpPr>
        <p:spPr>
          <a:xfrm>
            <a:off x="533400" y="1762791"/>
            <a:ext cx="8077200" cy="607859"/>
          </a:xfrm>
        </p:spPr>
        <p:txBody>
          <a:bodyPr/>
          <a:lstStyle/>
          <a:p>
            <a:pPr marL="228600" indent="-228600">
              <a:buFont typeface="Arial" panose="020B0604020202020204" pitchFamily="34" charset="0"/>
              <a:buChar char="•"/>
            </a:pPr>
            <a:r>
              <a:rPr lang="en-US" sz="1600" dirty="0"/>
              <a:t>You can apply a formula to an entire column by using the Fill options</a:t>
            </a:r>
          </a:p>
          <a:p>
            <a:pPr marL="228600" indent="-228600">
              <a:buFont typeface="Arial" panose="020B0604020202020204" pitchFamily="34" charset="0"/>
              <a:buChar char="•"/>
            </a:pPr>
            <a:r>
              <a:rPr lang="en-US" sz="1600" dirty="0"/>
              <a:t>You can also Fill Down by double-clicking a cell with a formula in a </a:t>
            </a:r>
            <a:r>
              <a:rPr lang="en-US" sz="1600" dirty="0" smtClean="0"/>
              <a:t>table</a:t>
            </a:r>
            <a:endParaRPr lang="en-US" sz="1600" dirty="0"/>
          </a:p>
        </p:txBody>
      </p:sp>
      <p:sp>
        <p:nvSpPr>
          <p:cNvPr id="3" name="Slide Number Placeholder 2"/>
          <p:cNvSpPr>
            <a:spLocks noGrp="1"/>
          </p:cNvSpPr>
          <p:nvPr>
            <p:ph type="sldNum" sz="quarter" idx="18"/>
          </p:nvPr>
        </p:nvSpPr>
        <p:spPr/>
        <p:txBody>
          <a:bodyPr/>
          <a:lstStyle/>
          <a:p>
            <a:fld id="{069F9423-6DB4-4995-A238-EE5645B5A8BA}" type="slidenum">
              <a:rPr lang="en-US" smtClean="0"/>
              <a:pPr/>
              <a:t>37</a:t>
            </a:fld>
            <a:endParaRPr lang="en-US" dirty="0"/>
          </a:p>
        </p:txBody>
      </p:sp>
      <p:pic>
        <p:nvPicPr>
          <p:cNvPr id="11" name="Picture 10"/>
          <p:cNvPicPr>
            <a:picLocks noChangeAspect="1"/>
          </p:cNvPicPr>
          <p:nvPr/>
        </p:nvPicPr>
        <p:blipFill>
          <a:blip r:embed="rId3"/>
          <a:stretch>
            <a:fillRect/>
          </a:stretch>
        </p:blipFill>
        <p:spPr>
          <a:xfrm>
            <a:off x="622100" y="2722424"/>
            <a:ext cx="2261000" cy="2520800"/>
          </a:xfrm>
          <a:prstGeom prst="rect">
            <a:avLst/>
          </a:prstGeom>
          <a:ln w="6350">
            <a:solidFill>
              <a:srgbClr val="968C6D"/>
            </a:solidFill>
          </a:ln>
        </p:spPr>
      </p:pic>
      <p:pic>
        <p:nvPicPr>
          <p:cNvPr id="12" name="Picture 11"/>
          <p:cNvPicPr>
            <a:picLocks noChangeAspect="1"/>
          </p:cNvPicPr>
          <p:nvPr/>
        </p:nvPicPr>
        <p:blipFill>
          <a:blip r:embed="rId4"/>
          <a:stretch>
            <a:fillRect/>
          </a:stretch>
        </p:blipFill>
        <p:spPr>
          <a:xfrm>
            <a:off x="3766675" y="2763824"/>
            <a:ext cx="1719500" cy="2438000"/>
          </a:xfrm>
          <a:prstGeom prst="rect">
            <a:avLst/>
          </a:prstGeom>
          <a:ln w="6350">
            <a:solidFill>
              <a:srgbClr val="968C6D"/>
            </a:solidFill>
          </a:ln>
        </p:spPr>
      </p:pic>
      <p:pic>
        <p:nvPicPr>
          <p:cNvPr id="13" name="Picture 12"/>
          <p:cNvPicPr>
            <a:picLocks noChangeAspect="1"/>
          </p:cNvPicPr>
          <p:nvPr/>
        </p:nvPicPr>
        <p:blipFill>
          <a:blip r:embed="rId5"/>
          <a:stretch>
            <a:fillRect/>
          </a:stretch>
        </p:blipFill>
        <p:spPr>
          <a:xfrm>
            <a:off x="6369750" y="2782224"/>
            <a:ext cx="1738500" cy="2401200"/>
          </a:xfrm>
          <a:prstGeom prst="rect">
            <a:avLst/>
          </a:prstGeom>
          <a:ln w="6350">
            <a:solidFill>
              <a:srgbClr val="968C6D"/>
            </a:solidFill>
          </a:ln>
        </p:spPr>
      </p:pic>
      <p:sp>
        <p:nvSpPr>
          <p:cNvPr id="14" name="Right Arrow 13"/>
          <p:cNvSpPr/>
          <p:nvPr/>
        </p:nvSpPr>
        <p:spPr bwMode="ltGray">
          <a:xfrm>
            <a:off x="5590573" y="3370242"/>
            <a:ext cx="696580" cy="629729"/>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Tree>
    <p:extLst>
      <p:ext uri="{BB962C8B-B14F-4D97-AF65-F5344CB8AC3E}">
        <p14:creationId xmlns:p14="http://schemas.microsoft.com/office/powerpoint/2010/main" val="13073399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Error trapping</a:t>
            </a:r>
          </a:p>
        </p:txBody>
      </p:sp>
      <p:sp>
        <p:nvSpPr>
          <p:cNvPr id="3" name="Content Placeholder 2"/>
          <p:cNvSpPr>
            <a:spLocks noGrp="1"/>
          </p:cNvSpPr>
          <p:nvPr>
            <p:ph sz="quarter" idx="15"/>
          </p:nvPr>
        </p:nvSpPr>
        <p:spPr>
          <a:xfrm>
            <a:off x="533400" y="1762791"/>
            <a:ext cx="8077200" cy="2121822"/>
          </a:xfrm>
        </p:spPr>
        <p:txBody>
          <a:bodyPr/>
          <a:lstStyle/>
          <a:p>
            <a:pPr>
              <a:spcAft>
                <a:spcPts val="600"/>
              </a:spcAft>
            </a:pPr>
            <a:r>
              <a:rPr lang="en-US" sz="1600" dirty="0"/>
              <a:t>=ISNA(value)</a:t>
            </a:r>
          </a:p>
          <a:p>
            <a:pPr>
              <a:spcAft>
                <a:spcPts val="600"/>
              </a:spcAft>
            </a:pPr>
            <a:r>
              <a:rPr lang="en-US" sz="1600" dirty="0"/>
              <a:t>Determine if cell or result of formula is showing #N/A!</a:t>
            </a:r>
          </a:p>
          <a:p>
            <a:pPr>
              <a:spcAft>
                <a:spcPts val="600"/>
              </a:spcAft>
            </a:pPr>
            <a:r>
              <a:rPr lang="en-US" sz="1600" dirty="0" smtClean="0"/>
              <a:t>=</a:t>
            </a:r>
            <a:r>
              <a:rPr lang="en-US" sz="1600" dirty="0"/>
              <a:t>ISERROR(value)</a:t>
            </a:r>
          </a:p>
          <a:p>
            <a:pPr>
              <a:spcAft>
                <a:spcPts val="600"/>
              </a:spcAft>
            </a:pPr>
            <a:r>
              <a:rPr lang="en-US" sz="1600" dirty="0"/>
              <a:t>Determine if cell or result of formula is an error</a:t>
            </a:r>
          </a:p>
          <a:p>
            <a:pPr>
              <a:spcAft>
                <a:spcPts val="600"/>
              </a:spcAft>
            </a:pPr>
            <a:r>
              <a:rPr lang="en-US" sz="1600" dirty="0" smtClean="0"/>
              <a:t>=</a:t>
            </a:r>
            <a:r>
              <a:rPr lang="en-US" sz="1600" dirty="0"/>
              <a:t>IFERROR(value, </a:t>
            </a:r>
            <a:r>
              <a:rPr lang="en-US" sz="1600" dirty="0" err="1"/>
              <a:t>value_if_error</a:t>
            </a:r>
            <a:r>
              <a:rPr lang="en-US" sz="1600" dirty="0"/>
              <a:t>)</a:t>
            </a:r>
          </a:p>
          <a:p>
            <a:pPr>
              <a:spcAft>
                <a:spcPts val="600"/>
              </a:spcAft>
            </a:pPr>
            <a:r>
              <a:rPr lang="en-US" sz="1600" dirty="0"/>
              <a:t>Give an alternative result if the formula produces an error</a:t>
            </a:r>
          </a:p>
          <a:p>
            <a:pPr>
              <a:spcAft>
                <a:spcPts val="600"/>
              </a:spcAft>
            </a:pPr>
            <a:endParaRPr lang="en-US" sz="1600" dirty="0"/>
          </a:p>
          <a:p>
            <a:pPr>
              <a:spcAft>
                <a:spcPts val="600"/>
              </a:spcAft>
            </a:pPr>
            <a:endParaRPr lang="en-US" sz="1600" dirty="0"/>
          </a:p>
          <a:p>
            <a:pPr>
              <a:spcAft>
                <a:spcPts val="600"/>
              </a:spcAft>
            </a:pPr>
            <a:endParaRPr lang="en-US" sz="1600" dirty="0"/>
          </a:p>
          <a:p>
            <a:pPr>
              <a:spcAft>
                <a:spcPts val="600"/>
              </a:spcAft>
            </a:pPr>
            <a:endParaRPr lang="en-GB"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38</a:t>
            </a:fld>
            <a:endParaRPr lang="en-US" dirty="0"/>
          </a:p>
        </p:txBody>
      </p:sp>
      <p:pic>
        <p:nvPicPr>
          <p:cNvPr id="5" name="Picture 4"/>
          <p:cNvPicPr>
            <a:picLocks noChangeAspect="1"/>
          </p:cNvPicPr>
          <p:nvPr/>
        </p:nvPicPr>
        <p:blipFill>
          <a:blip r:embed="rId3"/>
          <a:stretch>
            <a:fillRect/>
          </a:stretch>
        </p:blipFill>
        <p:spPr>
          <a:xfrm>
            <a:off x="533400" y="4038600"/>
            <a:ext cx="6441000" cy="1389200"/>
          </a:xfrm>
          <a:prstGeom prst="rect">
            <a:avLst/>
          </a:prstGeom>
          <a:ln w="6350">
            <a:solidFill>
              <a:srgbClr val="968C6D"/>
            </a:solidFill>
          </a:ln>
        </p:spPr>
      </p:pic>
    </p:spTree>
    <p:extLst>
      <p:ext uri="{BB962C8B-B14F-4D97-AF65-F5344CB8AC3E}">
        <p14:creationId xmlns:p14="http://schemas.microsoft.com/office/powerpoint/2010/main" val="33684127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IF statements</a:t>
            </a:r>
          </a:p>
        </p:txBody>
      </p:sp>
      <p:sp>
        <p:nvSpPr>
          <p:cNvPr id="3" name="Content Placeholder 2"/>
          <p:cNvSpPr>
            <a:spLocks noGrp="1"/>
          </p:cNvSpPr>
          <p:nvPr>
            <p:ph sz="quarter" idx="15"/>
          </p:nvPr>
        </p:nvSpPr>
        <p:spPr>
          <a:xfrm>
            <a:off x="533400" y="1762791"/>
            <a:ext cx="8077200" cy="2285241"/>
          </a:xfrm>
        </p:spPr>
        <p:txBody>
          <a:bodyPr/>
          <a:lstStyle/>
          <a:p>
            <a:pPr marL="182880" indent="-182880">
              <a:buFont typeface="Arial" panose="020B0604020202020204" pitchFamily="34" charset="0"/>
              <a:buChar char="•"/>
            </a:pPr>
            <a:r>
              <a:rPr lang="en-US" sz="1200" b="1" dirty="0"/>
              <a:t>IF()</a:t>
            </a:r>
            <a:r>
              <a:rPr lang="en-US" sz="1200" dirty="0"/>
              <a:t> analyses the contents of one or more cells to determine whether a condition is TRUE or FALSE</a:t>
            </a:r>
          </a:p>
          <a:p>
            <a:pPr marL="182880" indent="-182880">
              <a:buFont typeface="Arial" panose="020B0604020202020204" pitchFamily="34" charset="0"/>
              <a:buChar char="•"/>
            </a:pPr>
            <a:r>
              <a:rPr lang="en-US" sz="1200" dirty="0"/>
              <a:t>Given the value of the condition, different values can be returned</a:t>
            </a:r>
          </a:p>
          <a:p>
            <a:r>
              <a:rPr lang="en-US" sz="1200" b="1" dirty="0" smtClean="0"/>
              <a:t>Syntax</a:t>
            </a:r>
            <a:endParaRPr lang="en-US" sz="1200" b="1" dirty="0"/>
          </a:p>
          <a:p>
            <a:r>
              <a:rPr lang="en-US" sz="1200" dirty="0"/>
              <a:t>=IF ( </a:t>
            </a:r>
            <a:r>
              <a:rPr lang="en-US" sz="1200" dirty="0" err="1">
                <a:solidFill>
                  <a:schemeClr val="tx2"/>
                </a:solidFill>
              </a:rPr>
              <a:t>logical_test</a:t>
            </a:r>
            <a:r>
              <a:rPr lang="en-US" sz="1200" dirty="0"/>
              <a:t> , </a:t>
            </a:r>
            <a:r>
              <a:rPr lang="en-US" sz="1200" dirty="0" err="1">
                <a:solidFill>
                  <a:schemeClr val="accent2"/>
                </a:solidFill>
              </a:rPr>
              <a:t>value_if_true</a:t>
            </a:r>
            <a:r>
              <a:rPr lang="en-US" sz="1200" dirty="0"/>
              <a:t> , </a:t>
            </a:r>
            <a:r>
              <a:rPr lang="en-US" sz="1200" dirty="0" err="1">
                <a:solidFill>
                  <a:schemeClr val="accent3"/>
                </a:solidFill>
              </a:rPr>
              <a:t>value_if_false</a:t>
            </a:r>
            <a:r>
              <a:rPr lang="en-US" sz="1200" dirty="0">
                <a:solidFill>
                  <a:schemeClr val="accent3"/>
                </a:solidFill>
              </a:rPr>
              <a:t> </a:t>
            </a:r>
            <a:r>
              <a:rPr lang="en-US" sz="1200" dirty="0"/>
              <a:t>)</a:t>
            </a:r>
          </a:p>
          <a:p>
            <a:r>
              <a:rPr lang="en-US" sz="1200" dirty="0" smtClean="0"/>
              <a:t>Examples</a:t>
            </a:r>
            <a:endParaRPr lang="en-US" sz="1200" dirty="0"/>
          </a:p>
          <a:p>
            <a:r>
              <a:rPr lang="en-US" sz="1200" dirty="0"/>
              <a:t>=IF ( </a:t>
            </a:r>
            <a:r>
              <a:rPr lang="en-US" sz="1200" dirty="0">
                <a:solidFill>
                  <a:schemeClr val="accent1"/>
                </a:solidFill>
              </a:rPr>
              <a:t>B1 &gt; 50</a:t>
            </a:r>
            <a:r>
              <a:rPr lang="en-US" sz="1200" dirty="0"/>
              <a:t> , </a:t>
            </a:r>
            <a:r>
              <a:rPr lang="en-US" sz="1200" dirty="0">
                <a:solidFill>
                  <a:schemeClr val="accent2"/>
                </a:solidFill>
              </a:rPr>
              <a:t>B1 * $A$1</a:t>
            </a:r>
            <a:r>
              <a:rPr lang="en-US" sz="1200" dirty="0"/>
              <a:t>, </a:t>
            </a:r>
            <a:r>
              <a:rPr lang="en-US" sz="1200" dirty="0">
                <a:solidFill>
                  <a:schemeClr val="accent3"/>
                </a:solidFill>
              </a:rPr>
              <a:t>B1 * $A$3</a:t>
            </a:r>
            <a:r>
              <a:rPr lang="en-US" sz="1200" dirty="0"/>
              <a:t>)</a:t>
            </a:r>
          </a:p>
          <a:p>
            <a:r>
              <a:rPr lang="en-US" sz="1200" dirty="0"/>
              <a:t>=IF ( </a:t>
            </a:r>
            <a:r>
              <a:rPr lang="en-US" sz="1200" dirty="0">
                <a:solidFill>
                  <a:schemeClr val="accent1"/>
                </a:solidFill>
              </a:rPr>
              <a:t>B1 &gt; B2</a:t>
            </a:r>
            <a:r>
              <a:rPr lang="en-US" sz="1200" dirty="0"/>
              <a:t> , </a:t>
            </a:r>
            <a:r>
              <a:rPr lang="en-US" sz="1200" dirty="0">
                <a:solidFill>
                  <a:schemeClr val="accent2"/>
                </a:solidFill>
              </a:rPr>
              <a:t>B1</a:t>
            </a:r>
            <a:r>
              <a:rPr lang="en-US" sz="1200" dirty="0"/>
              <a:t> , </a:t>
            </a:r>
            <a:r>
              <a:rPr lang="en-US" sz="1200" dirty="0">
                <a:solidFill>
                  <a:schemeClr val="accent3"/>
                </a:solidFill>
              </a:rPr>
              <a:t>B2</a:t>
            </a:r>
            <a:r>
              <a:rPr lang="en-US" sz="1200" dirty="0"/>
              <a:t> ) </a:t>
            </a:r>
          </a:p>
          <a:p>
            <a:r>
              <a:rPr lang="en-US" sz="1200" dirty="0"/>
              <a:t>=IF ( </a:t>
            </a:r>
            <a:r>
              <a:rPr lang="en-US" sz="1200" dirty="0">
                <a:solidFill>
                  <a:schemeClr val="accent1"/>
                </a:solidFill>
              </a:rPr>
              <a:t>B1 = “Male</a:t>
            </a:r>
            <a:r>
              <a:rPr lang="en-US" sz="1200" dirty="0"/>
              <a:t>” , </a:t>
            </a:r>
            <a:r>
              <a:rPr lang="en-US" sz="1200" dirty="0">
                <a:solidFill>
                  <a:schemeClr val="accent2"/>
                </a:solidFill>
              </a:rPr>
              <a:t>B1</a:t>
            </a:r>
            <a:r>
              <a:rPr lang="en-US" sz="1200" dirty="0"/>
              <a:t> , </a:t>
            </a:r>
            <a:r>
              <a:rPr lang="en-US" sz="1200" dirty="0">
                <a:solidFill>
                  <a:schemeClr val="accent3"/>
                </a:solidFill>
              </a:rPr>
              <a:t>B2</a:t>
            </a:r>
            <a:r>
              <a:rPr lang="en-US" sz="1200" dirty="0"/>
              <a:t> ) </a:t>
            </a:r>
          </a:p>
        </p:txBody>
      </p:sp>
      <p:sp>
        <p:nvSpPr>
          <p:cNvPr id="4" name="Slide Number Placeholder 3"/>
          <p:cNvSpPr>
            <a:spLocks noGrp="1"/>
          </p:cNvSpPr>
          <p:nvPr>
            <p:ph type="sldNum" sz="quarter" idx="18"/>
          </p:nvPr>
        </p:nvSpPr>
        <p:spPr/>
        <p:txBody>
          <a:bodyPr/>
          <a:lstStyle/>
          <a:p>
            <a:fld id="{0EB59224-DFAF-451D-8CBC-9A737B9002FD}" type="slidenum">
              <a:rPr lang="en-US" smtClean="0"/>
              <a:pPr/>
              <a:t>39</a:t>
            </a:fld>
            <a:endParaRPr lang="en-US" dirty="0"/>
          </a:p>
        </p:txBody>
      </p:sp>
      <p:grpSp>
        <p:nvGrpSpPr>
          <p:cNvPr id="5" name="Group 4"/>
          <p:cNvGrpSpPr>
            <a:grpSpLocks/>
          </p:cNvGrpSpPr>
          <p:nvPr/>
        </p:nvGrpSpPr>
        <p:grpSpPr bwMode="auto">
          <a:xfrm>
            <a:off x="544975" y="4082757"/>
            <a:ext cx="3378843" cy="2189991"/>
            <a:chOff x="3530" y="1104"/>
            <a:chExt cx="1911" cy="1026"/>
          </a:xfrm>
        </p:grpSpPr>
        <p:sp>
          <p:nvSpPr>
            <p:cNvPr id="6" name="Rectangle 5"/>
            <p:cNvSpPr>
              <a:spLocks noChangeArrowheads="1"/>
            </p:cNvSpPr>
            <p:nvPr/>
          </p:nvSpPr>
          <p:spPr bwMode="blackWhite">
            <a:xfrm>
              <a:off x="4147" y="1104"/>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1200" dirty="0">
                  <a:solidFill>
                    <a:schemeClr val="tx2"/>
                  </a:solidFill>
                </a:rPr>
                <a:t>Salary more than </a:t>
              </a:r>
              <a:r>
                <a:rPr lang="en-GB" sz="1200" dirty="0" smtClean="0">
                  <a:solidFill>
                    <a:schemeClr val="tx2"/>
                  </a:solidFill>
                </a:rPr>
                <a:t>$50k?</a:t>
              </a:r>
              <a:endParaRPr lang="en-GB" sz="1200" dirty="0">
                <a:solidFill>
                  <a:schemeClr val="tx2"/>
                </a:solidFill>
              </a:endParaRPr>
            </a:p>
          </p:txBody>
        </p:sp>
        <p:sp>
          <p:nvSpPr>
            <p:cNvPr id="7" name="Rectangle 6"/>
            <p:cNvSpPr>
              <a:spLocks noChangeArrowheads="1"/>
            </p:cNvSpPr>
            <p:nvPr/>
          </p:nvSpPr>
          <p:spPr bwMode="blackWhite">
            <a:xfrm>
              <a:off x="4804" y="1730"/>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1200" dirty="0">
                  <a:solidFill>
                    <a:schemeClr val="accent3"/>
                  </a:solidFill>
                </a:rPr>
                <a:t>Salary multiplied by $</a:t>
              </a:r>
              <a:r>
                <a:rPr lang="en-GB" sz="1200" dirty="0" smtClean="0">
                  <a:solidFill>
                    <a:schemeClr val="accent3"/>
                  </a:solidFill>
                </a:rPr>
                <a:t>A$3</a:t>
              </a:r>
              <a:endParaRPr lang="en-GB" sz="1200" dirty="0">
                <a:solidFill>
                  <a:schemeClr val="accent3"/>
                </a:solidFill>
              </a:endParaRPr>
            </a:p>
          </p:txBody>
        </p:sp>
        <p:sp>
          <p:nvSpPr>
            <p:cNvPr id="8" name="Rectangle 7"/>
            <p:cNvSpPr>
              <a:spLocks noChangeArrowheads="1"/>
            </p:cNvSpPr>
            <p:nvPr/>
          </p:nvSpPr>
          <p:spPr bwMode="blackWhite">
            <a:xfrm>
              <a:off x="3530" y="1730"/>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1200" dirty="0">
                  <a:solidFill>
                    <a:schemeClr val="accent2"/>
                  </a:solidFill>
                </a:rPr>
                <a:t>Salary multiplied by $A$1</a:t>
              </a:r>
            </a:p>
          </p:txBody>
        </p:sp>
        <p:sp>
          <p:nvSpPr>
            <p:cNvPr id="9" name="Line 8"/>
            <p:cNvSpPr>
              <a:spLocks noChangeShapeType="1"/>
            </p:cNvSpPr>
            <p:nvPr/>
          </p:nvSpPr>
          <p:spPr bwMode="blackWhite">
            <a:xfrm flipH="1">
              <a:off x="3905" y="1504"/>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0" name="Line 9"/>
            <p:cNvSpPr>
              <a:spLocks noChangeShapeType="1"/>
            </p:cNvSpPr>
            <p:nvPr/>
          </p:nvSpPr>
          <p:spPr bwMode="blackWhite">
            <a:xfrm>
              <a:off x="4620" y="1504"/>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1" name="Text Box 10"/>
            <p:cNvSpPr txBox="1">
              <a:spLocks noChangeArrowheads="1"/>
            </p:cNvSpPr>
            <p:nvPr/>
          </p:nvSpPr>
          <p:spPr bwMode="blackWhite">
            <a:xfrm>
              <a:off x="4112" y="1602"/>
              <a:ext cx="269" cy="75"/>
            </a:xfrm>
            <a:prstGeom prst="rect">
              <a:avLst/>
            </a:prstGeom>
            <a:noFill/>
            <a:ln w="12700" algn="ctr">
              <a:noFill/>
              <a:miter lim="800000"/>
              <a:headEnd/>
              <a:tailEnd/>
            </a:ln>
            <a:effectLst/>
          </p:spPr>
          <p:txBody>
            <a:bodyPr wrap="none" lIns="63500" tIns="0" rIns="64800" bIns="0">
              <a:spAutoFit/>
            </a:bodyPr>
            <a:lstStyle/>
            <a:p>
              <a:r>
                <a:rPr lang="en-GB" sz="1200" dirty="0" smtClean="0"/>
                <a:t>TRUE</a:t>
              </a:r>
              <a:endParaRPr lang="en-GB" sz="1200" dirty="0"/>
            </a:p>
          </p:txBody>
        </p:sp>
        <p:sp>
          <p:nvSpPr>
            <p:cNvPr id="12" name="Text Box 11"/>
            <p:cNvSpPr txBox="1">
              <a:spLocks noChangeArrowheads="1"/>
            </p:cNvSpPr>
            <p:nvPr/>
          </p:nvSpPr>
          <p:spPr bwMode="blackWhite">
            <a:xfrm>
              <a:off x="4532" y="1602"/>
              <a:ext cx="299" cy="75"/>
            </a:xfrm>
            <a:prstGeom prst="rect">
              <a:avLst/>
            </a:prstGeom>
            <a:noFill/>
            <a:ln w="12700" algn="ctr">
              <a:noFill/>
              <a:miter lim="800000"/>
              <a:headEnd/>
              <a:tailEnd/>
            </a:ln>
            <a:effectLst/>
          </p:spPr>
          <p:txBody>
            <a:bodyPr wrap="none" lIns="63500" tIns="0" rIns="64800" bIns="0">
              <a:spAutoFit/>
            </a:bodyPr>
            <a:lstStyle/>
            <a:p>
              <a:r>
                <a:rPr lang="en-GB" sz="1200" dirty="0" smtClean="0"/>
                <a:t>FALSE</a:t>
              </a:r>
              <a:endParaRPr lang="en-GB" sz="1200" dirty="0"/>
            </a:p>
          </p:txBody>
        </p:sp>
      </p:grpSp>
    </p:spTree>
    <p:extLst>
      <p:ext uri="{BB962C8B-B14F-4D97-AF65-F5344CB8AC3E}">
        <p14:creationId xmlns:p14="http://schemas.microsoft.com/office/powerpoint/2010/main" val="369178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Data analytics process</a:t>
            </a:r>
          </a:p>
        </p:txBody>
      </p:sp>
      <p:sp>
        <p:nvSpPr>
          <p:cNvPr id="4" name="Slide Number Placeholder 3"/>
          <p:cNvSpPr>
            <a:spLocks noGrp="1"/>
          </p:cNvSpPr>
          <p:nvPr>
            <p:ph type="sldNum" sz="quarter" idx="18"/>
          </p:nvPr>
        </p:nvSpPr>
        <p:spPr/>
        <p:txBody>
          <a:bodyPr/>
          <a:lstStyle/>
          <a:p>
            <a:fld id="{D28E348B-3B6A-455A-AE2A-FA4C930589F0}" type="slidenum">
              <a:rPr lang="en-US" smtClean="0"/>
              <a:pPr/>
              <a:t>4</a:t>
            </a:fld>
            <a:endParaRPr lang="en-US" dirty="0"/>
          </a:p>
        </p:txBody>
      </p:sp>
      <p:sp>
        <p:nvSpPr>
          <p:cNvPr id="10" name="Circular Arrow 9"/>
          <p:cNvSpPr/>
          <p:nvPr/>
        </p:nvSpPr>
        <p:spPr bwMode="ltGray">
          <a:xfrm rot="16200000">
            <a:off x="6058622" y="1781961"/>
            <a:ext cx="1742541" cy="1742541"/>
          </a:xfrm>
          <a:prstGeom prst="circularArrow">
            <a:avLst>
              <a:gd name="adj1" fmla="val 12500"/>
              <a:gd name="adj2" fmla="val 1142319"/>
              <a:gd name="adj3" fmla="val 20457681"/>
              <a:gd name="adj4" fmla="val 706143"/>
              <a:gd name="adj5" fmla="val 12500"/>
            </a:avLst>
          </a:prstGeom>
          <a:solidFill>
            <a:srgbClr val="EAE8E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smtClean="0">
              <a:solidFill>
                <a:schemeClr val="bg1"/>
              </a:solidFill>
            </a:endParaRPr>
          </a:p>
        </p:txBody>
      </p:sp>
      <p:sp>
        <p:nvSpPr>
          <p:cNvPr id="11" name="Circular Arrow 10"/>
          <p:cNvSpPr/>
          <p:nvPr/>
        </p:nvSpPr>
        <p:spPr bwMode="ltGray">
          <a:xfrm rot="16200000">
            <a:off x="1247235" y="1714411"/>
            <a:ext cx="1742541" cy="1742541"/>
          </a:xfrm>
          <a:prstGeom prst="circularArrow">
            <a:avLst>
              <a:gd name="adj1" fmla="val 12500"/>
              <a:gd name="adj2" fmla="val 1142319"/>
              <a:gd name="adj3" fmla="val 20457681"/>
              <a:gd name="adj4" fmla="val 706143"/>
              <a:gd name="adj5" fmla="val 12500"/>
            </a:avLst>
          </a:prstGeom>
          <a:solidFill>
            <a:srgbClr val="EAE8E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err="1" smtClean="0">
              <a:solidFill>
                <a:schemeClr val="bg1"/>
              </a:solidFill>
            </a:endParaRPr>
          </a:p>
        </p:txBody>
      </p:sp>
      <p:sp>
        <p:nvSpPr>
          <p:cNvPr id="12" name="Circular Arrow 11"/>
          <p:cNvSpPr/>
          <p:nvPr/>
        </p:nvSpPr>
        <p:spPr bwMode="ltGray">
          <a:xfrm rot="16200000">
            <a:off x="6431711" y="3535997"/>
            <a:ext cx="1742541" cy="1742541"/>
          </a:xfrm>
          <a:prstGeom prst="circularArrow">
            <a:avLst>
              <a:gd name="adj1" fmla="val 12500"/>
              <a:gd name="adj2" fmla="val 1142319"/>
              <a:gd name="adj3" fmla="val 20457681"/>
              <a:gd name="adj4" fmla="val 706143"/>
              <a:gd name="adj5" fmla="val 12500"/>
            </a:avLst>
          </a:prstGeom>
          <a:solidFill>
            <a:srgbClr val="EAE8E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smtClean="0">
              <a:solidFill>
                <a:schemeClr val="bg1"/>
              </a:solidFill>
            </a:endParaRPr>
          </a:p>
        </p:txBody>
      </p:sp>
      <p:sp>
        <p:nvSpPr>
          <p:cNvPr id="13" name="Circular Arrow 12"/>
          <p:cNvSpPr/>
          <p:nvPr/>
        </p:nvSpPr>
        <p:spPr bwMode="ltGray">
          <a:xfrm rot="16200000">
            <a:off x="3597215" y="4828832"/>
            <a:ext cx="1742541" cy="1742541"/>
          </a:xfrm>
          <a:prstGeom prst="circularArrow">
            <a:avLst>
              <a:gd name="adj1" fmla="val 12500"/>
              <a:gd name="adj2" fmla="val 1142319"/>
              <a:gd name="adj3" fmla="val 20457681"/>
              <a:gd name="adj4" fmla="val 706143"/>
              <a:gd name="adj5" fmla="val 12500"/>
            </a:avLst>
          </a:prstGeom>
          <a:solidFill>
            <a:schemeClr val="bg1">
              <a:lumMod val="9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err="1" smtClean="0">
              <a:solidFill>
                <a:schemeClr val="bg1"/>
              </a:solidFill>
              <a:latin typeface="Georgia" pitchFamily="18" charset="0"/>
            </a:endParaRPr>
          </a:p>
        </p:txBody>
      </p:sp>
      <p:sp>
        <p:nvSpPr>
          <p:cNvPr id="14" name="Circular Arrow 13"/>
          <p:cNvSpPr/>
          <p:nvPr/>
        </p:nvSpPr>
        <p:spPr bwMode="ltGray">
          <a:xfrm rot="16200000">
            <a:off x="899656" y="3583396"/>
            <a:ext cx="1742541" cy="1742541"/>
          </a:xfrm>
          <a:prstGeom prst="circularArrow">
            <a:avLst>
              <a:gd name="adj1" fmla="val 12500"/>
              <a:gd name="adj2" fmla="val 1142319"/>
              <a:gd name="adj3" fmla="val 20457681"/>
              <a:gd name="adj4" fmla="val 706143"/>
              <a:gd name="adj5" fmla="val 12500"/>
            </a:avLst>
          </a:prstGeom>
          <a:solidFill>
            <a:srgbClr val="EAE8E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err="1" smtClean="0">
              <a:solidFill>
                <a:schemeClr val="bg1"/>
              </a:solidFill>
            </a:endParaRPr>
          </a:p>
        </p:txBody>
      </p:sp>
      <p:sp>
        <p:nvSpPr>
          <p:cNvPr id="15" name="Circular Arrow 14"/>
          <p:cNvSpPr/>
          <p:nvPr/>
        </p:nvSpPr>
        <p:spPr bwMode="ltGray">
          <a:xfrm rot="16200000">
            <a:off x="2312598" y="1738832"/>
            <a:ext cx="4334776" cy="4334776"/>
          </a:xfrm>
          <a:prstGeom prst="circularArrow">
            <a:avLst>
              <a:gd name="adj1" fmla="val 12500"/>
              <a:gd name="adj2" fmla="val 1142319"/>
              <a:gd name="adj3" fmla="val 20457681"/>
              <a:gd name="adj4" fmla="val 706143"/>
              <a:gd name="adj5" fmla="val 12500"/>
            </a:avLst>
          </a:prstGeom>
          <a:solidFill>
            <a:srgbClr val="D5D1C5"/>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err="1" smtClean="0">
              <a:solidFill>
                <a:schemeClr val="bg1"/>
              </a:solidFill>
            </a:endParaRPr>
          </a:p>
        </p:txBody>
      </p:sp>
      <p:sp>
        <p:nvSpPr>
          <p:cNvPr id="16" name="Rectangle 15"/>
          <p:cNvSpPr/>
          <p:nvPr/>
        </p:nvSpPr>
        <p:spPr bwMode="ltGray">
          <a:xfrm>
            <a:off x="5723627" y="2366722"/>
            <a:ext cx="2130725" cy="54346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bg1"/>
                </a:solidFill>
              </a:rPr>
              <a:t>Ask a question</a:t>
            </a:r>
          </a:p>
        </p:txBody>
      </p:sp>
      <p:sp>
        <p:nvSpPr>
          <p:cNvPr id="17" name="Rectangle 16"/>
          <p:cNvSpPr/>
          <p:nvPr/>
        </p:nvSpPr>
        <p:spPr bwMode="ltGray">
          <a:xfrm>
            <a:off x="6101036" y="4128328"/>
            <a:ext cx="2130725" cy="54346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bg1"/>
                </a:solidFill>
              </a:rPr>
              <a:t>Acquire data</a:t>
            </a:r>
          </a:p>
        </p:txBody>
      </p:sp>
      <p:sp>
        <p:nvSpPr>
          <p:cNvPr id="18" name="Rectangle 17"/>
          <p:cNvSpPr/>
          <p:nvPr/>
        </p:nvSpPr>
        <p:spPr bwMode="ltGray">
          <a:xfrm>
            <a:off x="3467819" y="5497113"/>
            <a:ext cx="2130725" cy="54346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bg1"/>
                </a:solidFill>
              </a:rPr>
              <a:t>Transform data</a:t>
            </a:r>
          </a:p>
        </p:txBody>
      </p:sp>
      <p:sp>
        <p:nvSpPr>
          <p:cNvPr id="19" name="Rectangle 18"/>
          <p:cNvSpPr/>
          <p:nvPr/>
        </p:nvSpPr>
        <p:spPr bwMode="ltGray">
          <a:xfrm>
            <a:off x="785721" y="4128328"/>
            <a:ext cx="2130725" cy="54346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bg1"/>
                </a:solidFill>
              </a:rPr>
              <a:t>Analyze data</a:t>
            </a:r>
          </a:p>
        </p:txBody>
      </p:sp>
      <p:sp>
        <p:nvSpPr>
          <p:cNvPr id="20" name="Rectangle 19"/>
          <p:cNvSpPr/>
          <p:nvPr/>
        </p:nvSpPr>
        <p:spPr bwMode="ltGray">
          <a:xfrm>
            <a:off x="1247235" y="2292261"/>
            <a:ext cx="2130725" cy="54346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bg1"/>
                </a:solidFill>
              </a:rPr>
              <a:t>Present findings</a:t>
            </a:r>
          </a:p>
        </p:txBody>
      </p:sp>
      <p:sp>
        <p:nvSpPr>
          <p:cNvPr id="21" name="Oval 20"/>
          <p:cNvSpPr/>
          <p:nvPr/>
        </p:nvSpPr>
        <p:spPr bwMode="ltGray">
          <a:xfrm>
            <a:off x="5598544" y="2267518"/>
            <a:ext cx="250166" cy="250166"/>
          </a:xfrm>
          <a:prstGeom prst="ellipse">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smtClean="0">
                <a:solidFill>
                  <a:schemeClr val="bg1"/>
                </a:solidFill>
              </a:rPr>
              <a:t>1</a:t>
            </a:r>
          </a:p>
        </p:txBody>
      </p:sp>
      <p:sp>
        <p:nvSpPr>
          <p:cNvPr id="22" name="Oval 21"/>
          <p:cNvSpPr/>
          <p:nvPr/>
        </p:nvSpPr>
        <p:spPr bwMode="ltGray">
          <a:xfrm>
            <a:off x="6058622" y="4042424"/>
            <a:ext cx="250166" cy="250166"/>
          </a:xfrm>
          <a:prstGeom prst="ellipse">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smtClean="0">
                <a:solidFill>
                  <a:schemeClr val="bg1"/>
                </a:solidFill>
              </a:rPr>
              <a:t>2</a:t>
            </a:r>
          </a:p>
        </p:txBody>
      </p:sp>
      <p:sp>
        <p:nvSpPr>
          <p:cNvPr id="23" name="Oval 22"/>
          <p:cNvSpPr/>
          <p:nvPr/>
        </p:nvSpPr>
        <p:spPr bwMode="ltGray">
          <a:xfrm>
            <a:off x="3429719" y="5404020"/>
            <a:ext cx="250166" cy="250166"/>
          </a:xfrm>
          <a:prstGeom prst="ellipse">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smtClean="0">
                <a:solidFill>
                  <a:schemeClr val="bg1"/>
                </a:solidFill>
              </a:rPr>
              <a:t>3</a:t>
            </a:r>
          </a:p>
        </p:txBody>
      </p:sp>
      <p:sp>
        <p:nvSpPr>
          <p:cNvPr id="24" name="Oval 23"/>
          <p:cNvSpPr/>
          <p:nvPr/>
        </p:nvSpPr>
        <p:spPr bwMode="ltGray">
          <a:xfrm>
            <a:off x="722461" y="4040176"/>
            <a:ext cx="250166" cy="250166"/>
          </a:xfrm>
          <a:prstGeom prst="ellipse">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bg1"/>
                </a:solidFill>
              </a:rPr>
              <a:t>4</a:t>
            </a:r>
            <a:endParaRPr lang="en-US" sz="1600" dirty="0" smtClean="0">
              <a:solidFill>
                <a:schemeClr val="bg1"/>
              </a:solidFill>
            </a:endParaRPr>
          </a:p>
        </p:txBody>
      </p:sp>
      <p:sp>
        <p:nvSpPr>
          <p:cNvPr id="25" name="Oval 24"/>
          <p:cNvSpPr/>
          <p:nvPr/>
        </p:nvSpPr>
        <p:spPr bwMode="ltGray">
          <a:xfrm>
            <a:off x="1122152" y="2155138"/>
            <a:ext cx="250166" cy="250166"/>
          </a:xfrm>
          <a:prstGeom prst="ellipse">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smtClean="0">
                <a:solidFill>
                  <a:schemeClr val="bg1"/>
                </a:solidFill>
              </a:rPr>
              <a:t>5</a:t>
            </a:r>
          </a:p>
        </p:txBody>
      </p:sp>
    </p:spTree>
    <p:extLst>
      <p:ext uri="{BB962C8B-B14F-4D97-AF65-F5344CB8AC3E}">
        <p14:creationId xmlns:p14="http://schemas.microsoft.com/office/powerpoint/2010/main" val="35115380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Conditional operators</a:t>
            </a:r>
          </a:p>
        </p:txBody>
      </p:sp>
      <p:sp>
        <p:nvSpPr>
          <p:cNvPr id="3" name="Content Placeholder 2"/>
          <p:cNvSpPr>
            <a:spLocks noGrp="1"/>
          </p:cNvSpPr>
          <p:nvPr>
            <p:ph sz="quarter" idx="15"/>
          </p:nvPr>
        </p:nvSpPr>
        <p:spPr>
          <a:xfrm>
            <a:off x="533400" y="1762792"/>
            <a:ext cx="8077200" cy="2427244"/>
          </a:xfrm>
        </p:spPr>
        <p:txBody>
          <a:bodyPr/>
          <a:lstStyle/>
          <a:p>
            <a:r>
              <a:rPr lang="en-US" dirty="0"/>
              <a:t>Any function can be used with conditional operators in IF statements to test </a:t>
            </a:r>
            <a:r>
              <a:rPr lang="en-US" dirty="0" smtClean="0"/>
              <a:t>conditions</a:t>
            </a:r>
          </a:p>
          <a:p>
            <a:r>
              <a:rPr lang="en-US" dirty="0"/>
              <a:t>&gt;	Greater than</a:t>
            </a:r>
          </a:p>
          <a:p>
            <a:r>
              <a:rPr lang="en-US" dirty="0"/>
              <a:t>&lt;	Less than</a:t>
            </a:r>
          </a:p>
          <a:p>
            <a:r>
              <a:rPr lang="en-US" dirty="0"/>
              <a:t>&gt;=	Greater than and equal to</a:t>
            </a:r>
          </a:p>
          <a:p>
            <a:r>
              <a:rPr lang="en-US" dirty="0"/>
              <a:t>&lt;=	Less than and equal to</a:t>
            </a:r>
          </a:p>
          <a:p>
            <a:r>
              <a:rPr lang="en-US" dirty="0"/>
              <a:t>&lt;&gt;	Not equal to</a:t>
            </a:r>
          </a:p>
          <a:p>
            <a:r>
              <a:rPr lang="en-US" dirty="0"/>
              <a:t>=	Equal to </a:t>
            </a:r>
          </a:p>
        </p:txBody>
      </p:sp>
      <p:sp>
        <p:nvSpPr>
          <p:cNvPr id="4" name="Slide Number Placeholder 3"/>
          <p:cNvSpPr>
            <a:spLocks noGrp="1"/>
          </p:cNvSpPr>
          <p:nvPr>
            <p:ph type="sldNum" sz="quarter" idx="18"/>
          </p:nvPr>
        </p:nvSpPr>
        <p:spPr/>
        <p:txBody>
          <a:bodyPr/>
          <a:lstStyle/>
          <a:p>
            <a:fld id="{0EB59224-DFAF-451D-8CBC-9A737B9002FD}" type="slidenum">
              <a:rPr lang="en-US" smtClean="0"/>
              <a:pPr/>
              <a:t>40</a:t>
            </a:fld>
            <a:endParaRPr lang="en-US" dirty="0"/>
          </a:p>
        </p:txBody>
      </p:sp>
    </p:spTree>
    <p:extLst>
      <p:ext uri="{BB962C8B-B14F-4D97-AF65-F5344CB8AC3E}">
        <p14:creationId xmlns:p14="http://schemas.microsoft.com/office/powerpoint/2010/main" val="3982070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conditional statements</a:t>
            </a:r>
          </a:p>
        </p:txBody>
      </p:sp>
      <p:sp>
        <p:nvSpPr>
          <p:cNvPr id="3" name="Content Placeholder 2"/>
          <p:cNvSpPr>
            <a:spLocks noGrp="1"/>
          </p:cNvSpPr>
          <p:nvPr>
            <p:ph sz="quarter" idx="15"/>
          </p:nvPr>
        </p:nvSpPr>
        <p:spPr>
          <a:xfrm>
            <a:off x="533400" y="1762791"/>
            <a:ext cx="8077200" cy="246221"/>
          </a:xfrm>
        </p:spPr>
        <p:txBody>
          <a:bodyPr/>
          <a:lstStyle/>
          <a:p>
            <a:r>
              <a:rPr lang="en-US" dirty="0"/>
              <a:t>=IF (</a:t>
            </a:r>
            <a:r>
              <a:rPr lang="en-US" dirty="0" err="1">
                <a:solidFill>
                  <a:schemeClr val="accent1"/>
                </a:solidFill>
              </a:rPr>
              <a:t>logical_test</a:t>
            </a:r>
            <a:r>
              <a:rPr lang="en-US" dirty="0">
                <a:solidFill>
                  <a:schemeClr val="accent1"/>
                </a:solidFill>
              </a:rPr>
              <a:t> </a:t>
            </a:r>
            <a:r>
              <a:rPr lang="en-US" dirty="0"/>
              <a:t>, </a:t>
            </a:r>
            <a:r>
              <a:rPr lang="en-US" dirty="0" err="1">
                <a:solidFill>
                  <a:schemeClr val="accent2"/>
                </a:solidFill>
              </a:rPr>
              <a:t>value_if_true</a:t>
            </a:r>
            <a:r>
              <a:rPr lang="en-US" dirty="0"/>
              <a:t> , </a:t>
            </a:r>
            <a:r>
              <a:rPr lang="en-US" dirty="0">
                <a:solidFill>
                  <a:schemeClr val="accent3"/>
                </a:solidFill>
              </a:rPr>
              <a:t>IF</a:t>
            </a:r>
            <a:r>
              <a:rPr lang="en-US" dirty="0"/>
              <a:t> (</a:t>
            </a:r>
            <a:r>
              <a:rPr lang="en-US" dirty="0" err="1">
                <a:solidFill>
                  <a:schemeClr val="tx2"/>
                </a:solidFill>
              </a:rPr>
              <a:t>logical_test</a:t>
            </a:r>
            <a:r>
              <a:rPr lang="en-US" dirty="0"/>
              <a:t> , </a:t>
            </a:r>
            <a:r>
              <a:rPr lang="en-US" dirty="0" err="1"/>
              <a:t>value_if_true</a:t>
            </a:r>
            <a:r>
              <a:rPr lang="en-US" dirty="0"/>
              <a:t> , </a:t>
            </a:r>
            <a:r>
              <a:rPr lang="en-US" dirty="0" err="1">
                <a:solidFill>
                  <a:schemeClr val="accent3"/>
                </a:solidFill>
              </a:rPr>
              <a:t>value_if_false</a:t>
            </a:r>
            <a:r>
              <a:rPr lang="en-US" dirty="0">
                <a:solidFill>
                  <a:schemeClr val="accent3"/>
                </a:solidFill>
              </a:rPr>
              <a:t> </a:t>
            </a:r>
            <a:r>
              <a:rPr lang="en-US" dirty="0" smtClean="0">
                <a:solidFill>
                  <a:schemeClr val="accent3"/>
                </a:solidFill>
              </a:rPr>
              <a:t>)</a:t>
            </a:r>
            <a:r>
              <a:rPr lang="en-US" dirty="0" smtClean="0"/>
              <a:t>)</a:t>
            </a:r>
          </a:p>
        </p:txBody>
      </p:sp>
      <p:sp>
        <p:nvSpPr>
          <p:cNvPr id="4" name="Slide Number Placeholder 3"/>
          <p:cNvSpPr>
            <a:spLocks noGrp="1"/>
          </p:cNvSpPr>
          <p:nvPr>
            <p:ph type="sldNum" sz="quarter" idx="18"/>
          </p:nvPr>
        </p:nvSpPr>
        <p:spPr/>
        <p:txBody>
          <a:bodyPr/>
          <a:lstStyle/>
          <a:p>
            <a:fld id="{0EB59224-DFAF-451D-8CBC-9A737B9002FD}" type="slidenum">
              <a:rPr lang="en-US" smtClean="0"/>
              <a:pPr/>
              <a:t>41</a:t>
            </a:fld>
            <a:endParaRPr lang="en-US" dirty="0"/>
          </a:p>
        </p:txBody>
      </p:sp>
      <p:sp>
        <p:nvSpPr>
          <p:cNvPr id="5" name="Content Placeholder 2"/>
          <p:cNvSpPr txBox="1">
            <a:spLocks/>
          </p:cNvSpPr>
          <p:nvPr/>
        </p:nvSpPr>
        <p:spPr>
          <a:xfrm>
            <a:off x="555464" y="5910139"/>
            <a:ext cx="8077200" cy="246221"/>
          </a:xfrm>
          <a:prstGeom prst="rect">
            <a:avLst/>
          </a:prstGeom>
        </p:spPr>
        <p:txBody>
          <a:bodyPr vert="horz" wrap="square" lIns="0" tIns="0" rIns="0" bIns="0" rtlCol="0">
            <a:spAutoFit/>
          </a:bodyPr>
          <a:lstStyle>
            <a:lvl1pPr marL="0" marR="0" indent="0" algn="l" defTabSz="914400" rtl="0" eaLnBrk="1" fontAlgn="auto" latinLnBrk="0" hangingPunct="1">
              <a:lnSpc>
                <a:spcPct val="100000"/>
              </a:lnSpc>
              <a:spcBef>
                <a:spcPts val="0"/>
              </a:spcBef>
              <a:spcAft>
                <a:spcPts val="900"/>
              </a:spcAft>
              <a:buClr>
                <a:schemeClr val="tx1"/>
              </a:buClr>
              <a:buSzTx/>
              <a:buFontTx/>
              <a:buNone/>
              <a:tabLst/>
              <a:defRPr sz="1600" kern="1200" baseline="0">
                <a:solidFill>
                  <a:schemeClr val="tx1"/>
                </a:solidFill>
                <a:latin typeface="Georgia" pitchFamily="18" charset="0"/>
                <a:ea typeface="+mn-ea"/>
                <a:cs typeface="+mn-cs"/>
              </a:defRPr>
            </a:lvl1pPr>
            <a:lvl2pPr marL="225425" indent="-225425"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2pPr>
            <a:lvl3pPr marL="457200" indent="-228600"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3pPr>
            <a:lvl4pPr marL="688975" indent="-227013"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4pPr>
            <a:lvl5pPr marL="914400" indent="-228600" algn="l" defTabSz="914400" rtl="0" eaLnBrk="1" latinLnBrk="0" hangingPunct="1">
              <a:lnSpc>
                <a:spcPct val="100000"/>
              </a:lnSpc>
              <a:spcBef>
                <a:spcPts val="0"/>
              </a:spcBef>
              <a:spcAft>
                <a:spcPts val="900"/>
              </a:spcAft>
              <a:buClr>
                <a:schemeClr val="tx1"/>
              </a:buClr>
              <a:buFont typeface="Georgia" pitchFamily="18" charset="0"/>
              <a:buChar char="›"/>
              <a:defRPr sz="16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r>
              <a:rPr lang="en-US" dirty="0" smtClean="0"/>
              <a:t>=IF ( </a:t>
            </a:r>
            <a:r>
              <a:rPr lang="en-US" dirty="0" smtClean="0">
                <a:solidFill>
                  <a:schemeClr val="tx2"/>
                </a:solidFill>
              </a:rPr>
              <a:t>B1 &gt; 50</a:t>
            </a:r>
            <a:r>
              <a:rPr lang="en-US" dirty="0" smtClean="0"/>
              <a:t> , </a:t>
            </a:r>
            <a:r>
              <a:rPr lang="en-US" dirty="0" smtClean="0">
                <a:solidFill>
                  <a:schemeClr val="accent2"/>
                </a:solidFill>
              </a:rPr>
              <a:t>B1 * $A$1,</a:t>
            </a:r>
            <a:r>
              <a:rPr lang="en-US" dirty="0" smtClean="0"/>
              <a:t> </a:t>
            </a:r>
            <a:r>
              <a:rPr lang="en-US" dirty="0" smtClean="0">
                <a:solidFill>
                  <a:schemeClr val="accent3"/>
                </a:solidFill>
              </a:rPr>
              <a:t>IF (</a:t>
            </a:r>
            <a:r>
              <a:rPr lang="en-US" dirty="0" smtClean="0"/>
              <a:t> </a:t>
            </a:r>
            <a:r>
              <a:rPr lang="en-US" dirty="0" smtClean="0">
                <a:solidFill>
                  <a:schemeClr val="tx2"/>
                </a:solidFill>
              </a:rPr>
              <a:t>B1 &gt; 150</a:t>
            </a:r>
            <a:r>
              <a:rPr lang="en-US" dirty="0" smtClean="0"/>
              <a:t> </a:t>
            </a:r>
            <a:r>
              <a:rPr lang="en-US" dirty="0" smtClean="0">
                <a:solidFill>
                  <a:schemeClr val="accent3"/>
                </a:solidFill>
              </a:rPr>
              <a:t>,</a:t>
            </a:r>
            <a:r>
              <a:rPr lang="en-US" dirty="0" smtClean="0"/>
              <a:t> </a:t>
            </a:r>
            <a:r>
              <a:rPr lang="en-US" dirty="0" smtClean="0">
                <a:solidFill>
                  <a:schemeClr val="accent2"/>
                </a:solidFill>
              </a:rPr>
              <a:t>B1 * $A$2</a:t>
            </a:r>
            <a:r>
              <a:rPr lang="en-US" dirty="0" smtClean="0"/>
              <a:t>, </a:t>
            </a:r>
            <a:r>
              <a:rPr lang="en-US" dirty="0" smtClean="0">
                <a:solidFill>
                  <a:schemeClr val="accent3"/>
                </a:solidFill>
              </a:rPr>
              <a:t>B1 * $A$3)</a:t>
            </a:r>
            <a:r>
              <a:rPr lang="en-US" dirty="0" smtClean="0"/>
              <a:t> )</a:t>
            </a:r>
          </a:p>
        </p:txBody>
      </p:sp>
      <p:grpSp>
        <p:nvGrpSpPr>
          <p:cNvPr id="6" name="Group 5"/>
          <p:cNvGrpSpPr>
            <a:grpSpLocks/>
          </p:cNvGrpSpPr>
          <p:nvPr/>
        </p:nvGrpSpPr>
        <p:grpSpPr bwMode="auto">
          <a:xfrm>
            <a:off x="533400" y="2591423"/>
            <a:ext cx="4248472" cy="2736304"/>
            <a:chOff x="3530" y="1185"/>
            <a:chExt cx="2556" cy="1652"/>
          </a:xfrm>
        </p:grpSpPr>
        <p:grpSp>
          <p:nvGrpSpPr>
            <p:cNvPr id="7" name="Group 6"/>
            <p:cNvGrpSpPr>
              <a:grpSpLocks/>
            </p:cNvGrpSpPr>
            <p:nvPr/>
          </p:nvGrpSpPr>
          <p:grpSpPr bwMode="auto">
            <a:xfrm>
              <a:off x="3530" y="1185"/>
              <a:ext cx="1911" cy="1026"/>
              <a:chOff x="3530" y="1104"/>
              <a:chExt cx="1911" cy="1026"/>
            </a:xfrm>
          </p:grpSpPr>
          <p:sp>
            <p:nvSpPr>
              <p:cNvPr id="14" name="Rectangle 8"/>
              <p:cNvSpPr>
                <a:spLocks noChangeArrowheads="1"/>
              </p:cNvSpPr>
              <p:nvPr/>
            </p:nvSpPr>
            <p:spPr bwMode="blackWhite">
              <a:xfrm>
                <a:off x="4147" y="1104"/>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900" b="0" dirty="0"/>
                  <a:t>Salary more than </a:t>
                </a:r>
                <a:r>
                  <a:rPr lang="en-GB" sz="900" b="0" dirty="0" smtClean="0"/>
                  <a:t>$50k?</a:t>
                </a:r>
                <a:endParaRPr lang="en-GB" sz="900" b="0" dirty="0"/>
              </a:p>
            </p:txBody>
          </p:sp>
          <p:sp>
            <p:nvSpPr>
              <p:cNvPr id="15" name="Rectangle 9"/>
              <p:cNvSpPr>
                <a:spLocks noChangeArrowheads="1"/>
              </p:cNvSpPr>
              <p:nvPr/>
            </p:nvSpPr>
            <p:spPr bwMode="blackWhite">
              <a:xfrm>
                <a:off x="4804" y="1730"/>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900" b="0" dirty="0"/>
                  <a:t>Salary more </a:t>
                </a:r>
                <a:r>
                  <a:rPr lang="en-GB" sz="900" b="0" dirty="0" smtClean="0"/>
                  <a:t>than $150k</a:t>
                </a:r>
                <a:endParaRPr lang="en-GB" sz="900" b="0" dirty="0"/>
              </a:p>
            </p:txBody>
          </p:sp>
          <p:sp>
            <p:nvSpPr>
              <p:cNvPr id="16" name="Rectangle 10"/>
              <p:cNvSpPr>
                <a:spLocks noChangeArrowheads="1"/>
              </p:cNvSpPr>
              <p:nvPr/>
            </p:nvSpPr>
            <p:spPr bwMode="blackWhite">
              <a:xfrm>
                <a:off x="3530" y="1730"/>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900" b="0"/>
                  <a:t>Salary multiplied by 22%</a:t>
                </a:r>
              </a:p>
            </p:txBody>
          </p:sp>
          <p:sp>
            <p:nvSpPr>
              <p:cNvPr id="17" name="Line 11"/>
              <p:cNvSpPr>
                <a:spLocks noChangeShapeType="1"/>
              </p:cNvSpPr>
              <p:nvPr/>
            </p:nvSpPr>
            <p:spPr bwMode="blackWhite">
              <a:xfrm flipH="1">
                <a:off x="3905" y="1504"/>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8" name="Line 12"/>
              <p:cNvSpPr>
                <a:spLocks noChangeShapeType="1"/>
              </p:cNvSpPr>
              <p:nvPr/>
            </p:nvSpPr>
            <p:spPr bwMode="blackWhite">
              <a:xfrm>
                <a:off x="4620" y="1504"/>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9" name="Text Box 13"/>
              <p:cNvSpPr txBox="1">
                <a:spLocks noChangeArrowheads="1"/>
              </p:cNvSpPr>
              <p:nvPr/>
            </p:nvSpPr>
            <p:spPr bwMode="blackWhite">
              <a:xfrm>
                <a:off x="3789" y="1515"/>
                <a:ext cx="210" cy="93"/>
              </a:xfrm>
              <a:prstGeom prst="rect">
                <a:avLst/>
              </a:prstGeom>
              <a:noFill/>
              <a:ln w="12700" algn="ctr">
                <a:solidFill>
                  <a:srgbClr val="968C6D"/>
                </a:solidFill>
                <a:miter lim="800000"/>
                <a:headEnd/>
                <a:tailEnd/>
              </a:ln>
              <a:effectLst/>
            </p:spPr>
            <p:txBody>
              <a:bodyPr wrap="none" lIns="63500" tIns="0" rIns="64800" bIns="0" anchor="ctr">
                <a:spAutoFit/>
              </a:bodyPr>
              <a:lstStyle/>
              <a:p>
                <a:r>
                  <a:rPr lang="en-GB" sz="1000"/>
                  <a:t>true</a:t>
                </a:r>
              </a:p>
            </p:txBody>
          </p:sp>
          <p:sp>
            <p:nvSpPr>
              <p:cNvPr id="20" name="Text Box 14"/>
              <p:cNvSpPr txBox="1">
                <a:spLocks noChangeArrowheads="1"/>
              </p:cNvSpPr>
              <p:nvPr/>
            </p:nvSpPr>
            <p:spPr bwMode="blackWhite">
              <a:xfrm>
                <a:off x="4877" y="1515"/>
                <a:ext cx="240" cy="93"/>
              </a:xfrm>
              <a:prstGeom prst="rect">
                <a:avLst/>
              </a:prstGeom>
              <a:noFill/>
              <a:ln w="12700" algn="ctr">
                <a:solidFill>
                  <a:srgbClr val="968C6D"/>
                </a:solidFill>
                <a:miter lim="800000"/>
                <a:headEnd/>
                <a:tailEnd/>
              </a:ln>
              <a:effectLst/>
            </p:spPr>
            <p:txBody>
              <a:bodyPr wrap="none" lIns="63500" tIns="0" rIns="64800" bIns="0" anchor="ctr">
                <a:spAutoFit/>
              </a:bodyPr>
              <a:lstStyle/>
              <a:p>
                <a:r>
                  <a:rPr lang="en-GB" sz="1000" dirty="0"/>
                  <a:t>false</a:t>
                </a:r>
              </a:p>
            </p:txBody>
          </p:sp>
        </p:grpSp>
        <p:sp>
          <p:nvSpPr>
            <p:cNvPr id="8" name="Rectangle 15"/>
            <p:cNvSpPr>
              <a:spLocks noChangeArrowheads="1"/>
            </p:cNvSpPr>
            <p:nvPr/>
          </p:nvSpPr>
          <p:spPr bwMode="blackWhite">
            <a:xfrm>
              <a:off x="5449" y="2437"/>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900" b="0"/>
                <a:t>Salary multiplied by 40%</a:t>
              </a:r>
            </a:p>
          </p:txBody>
        </p:sp>
        <p:sp>
          <p:nvSpPr>
            <p:cNvPr id="9" name="Rectangle 16"/>
            <p:cNvSpPr>
              <a:spLocks noChangeArrowheads="1"/>
            </p:cNvSpPr>
            <p:nvPr/>
          </p:nvSpPr>
          <p:spPr bwMode="blackWhite">
            <a:xfrm>
              <a:off x="4175" y="2437"/>
              <a:ext cx="637" cy="400"/>
            </a:xfrm>
            <a:prstGeom prst="rect">
              <a:avLst/>
            </a:prstGeom>
            <a:noFill/>
            <a:ln w="12700" algn="ctr">
              <a:solidFill>
                <a:srgbClr val="968C6D"/>
              </a:solidFill>
              <a:miter lim="800000"/>
              <a:headEnd/>
              <a:tailEnd/>
            </a:ln>
            <a:effectLst/>
          </p:spPr>
          <p:txBody>
            <a:bodyPr lIns="63500" tIns="0" rIns="64800" bIns="0" anchor="ctr"/>
            <a:lstStyle/>
            <a:p>
              <a:pPr algn="ctr"/>
              <a:r>
                <a:rPr lang="en-GB" sz="900" b="0"/>
                <a:t>Salary multiplied by 30%</a:t>
              </a:r>
            </a:p>
          </p:txBody>
        </p:sp>
        <p:sp>
          <p:nvSpPr>
            <p:cNvPr id="10" name="Line 17"/>
            <p:cNvSpPr>
              <a:spLocks noChangeShapeType="1"/>
            </p:cNvSpPr>
            <p:nvPr/>
          </p:nvSpPr>
          <p:spPr bwMode="blackWhite">
            <a:xfrm flipH="1">
              <a:off x="4550" y="2211"/>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1" name="Line 18"/>
            <p:cNvSpPr>
              <a:spLocks noChangeShapeType="1"/>
            </p:cNvSpPr>
            <p:nvPr/>
          </p:nvSpPr>
          <p:spPr bwMode="blackWhite">
            <a:xfrm>
              <a:off x="5265" y="2211"/>
              <a:ext cx="388" cy="224"/>
            </a:xfrm>
            <a:prstGeom prst="line">
              <a:avLst/>
            </a:prstGeom>
            <a:noFill/>
            <a:ln w="12700">
              <a:solidFill>
                <a:srgbClr val="968C6D"/>
              </a:solidFill>
              <a:round/>
              <a:headEnd/>
              <a:tailEnd/>
            </a:ln>
            <a:effectLst/>
          </p:spPr>
          <p:txBody>
            <a:bodyPr lIns="63500" tIns="0" rIns="64800" bIns="0"/>
            <a:lstStyle/>
            <a:p>
              <a:endParaRPr lang="en-GB"/>
            </a:p>
          </p:txBody>
        </p:sp>
        <p:sp>
          <p:nvSpPr>
            <p:cNvPr id="12" name="Text Box 19"/>
            <p:cNvSpPr txBox="1">
              <a:spLocks noChangeArrowheads="1"/>
            </p:cNvSpPr>
            <p:nvPr/>
          </p:nvSpPr>
          <p:spPr bwMode="blackWhite">
            <a:xfrm>
              <a:off x="4434" y="2222"/>
              <a:ext cx="210" cy="93"/>
            </a:xfrm>
            <a:prstGeom prst="rect">
              <a:avLst/>
            </a:prstGeom>
            <a:noFill/>
            <a:ln w="12700" algn="ctr">
              <a:solidFill>
                <a:srgbClr val="968C6D"/>
              </a:solidFill>
              <a:miter lim="800000"/>
              <a:headEnd/>
              <a:tailEnd/>
            </a:ln>
            <a:effectLst/>
          </p:spPr>
          <p:txBody>
            <a:bodyPr wrap="none" lIns="63500" tIns="0" rIns="64800" bIns="0" anchor="ctr">
              <a:spAutoFit/>
            </a:bodyPr>
            <a:lstStyle/>
            <a:p>
              <a:r>
                <a:rPr lang="en-GB" sz="1000"/>
                <a:t>true</a:t>
              </a:r>
            </a:p>
          </p:txBody>
        </p:sp>
        <p:sp>
          <p:nvSpPr>
            <p:cNvPr id="13" name="Text Box 20"/>
            <p:cNvSpPr txBox="1">
              <a:spLocks noChangeArrowheads="1"/>
            </p:cNvSpPr>
            <p:nvPr/>
          </p:nvSpPr>
          <p:spPr bwMode="blackWhite">
            <a:xfrm>
              <a:off x="5523" y="2222"/>
              <a:ext cx="240" cy="93"/>
            </a:xfrm>
            <a:prstGeom prst="rect">
              <a:avLst/>
            </a:prstGeom>
            <a:noFill/>
            <a:ln w="12700" algn="ctr">
              <a:solidFill>
                <a:srgbClr val="968C6D"/>
              </a:solidFill>
              <a:miter lim="800000"/>
              <a:headEnd/>
              <a:tailEnd/>
            </a:ln>
            <a:effectLst/>
          </p:spPr>
          <p:txBody>
            <a:bodyPr wrap="none" lIns="63500" tIns="0" rIns="64800" bIns="0" anchor="ctr">
              <a:spAutoFit/>
            </a:bodyPr>
            <a:lstStyle/>
            <a:p>
              <a:r>
                <a:rPr lang="en-GB" sz="1000"/>
                <a:t>false</a:t>
              </a:r>
            </a:p>
          </p:txBody>
        </p:sp>
      </p:grpSp>
    </p:spTree>
    <p:extLst>
      <p:ext uri="{BB962C8B-B14F-4D97-AF65-F5344CB8AC3E}">
        <p14:creationId xmlns:p14="http://schemas.microsoft.com/office/powerpoint/2010/main" val="21927069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Logical operators</a:t>
            </a:r>
          </a:p>
        </p:txBody>
      </p:sp>
      <p:sp>
        <p:nvSpPr>
          <p:cNvPr id="3" name="Content Placeholder 2"/>
          <p:cNvSpPr>
            <a:spLocks noGrp="1"/>
          </p:cNvSpPr>
          <p:nvPr>
            <p:ph sz="quarter" idx="15"/>
          </p:nvPr>
        </p:nvSpPr>
        <p:spPr>
          <a:xfrm>
            <a:off x="533400" y="1762792"/>
            <a:ext cx="8077200" cy="877163"/>
          </a:xfrm>
        </p:spPr>
        <p:txBody>
          <a:bodyPr/>
          <a:lstStyle/>
          <a:p>
            <a:r>
              <a:rPr lang="en-US" sz="1400" dirty="0"/>
              <a:t>=AND(</a:t>
            </a:r>
            <a:r>
              <a:rPr lang="en-US" sz="1400" dirty="0">
                <a:solidFill>
                  <a:schemeClr val="accent1"/>
                </a:solidFill>
              </a:rPr>
              <a:t>logical1</a:t>
            </a:r>
            <a:r>
              <a:rPr lang="en-US" sz="1400" dirty="0"/>
              <a:t>, </a:t>
            </a:r>
            <a:r>
              <a:rPr lang="en-US" sz="1400" dirty="0">
                <a:solidFill>
                  <a:schemeClr val="accent2"/>
                </a:solidFill>
              </a:rPr>
              <a:t>logical2</a:t>
            </a:r>
            <a:r>
              <a:rPr lang="en-US" sz="1400" dirty="0"/>
              <a:t>, …)	Gives </a:t>
            </a:r>
            <a:r>
              <a:rPr lang="en-US" sz="1400" b="1" dirty="0"/>
              <a:t>True</a:t>
            </a:r>
            <a:r>
              <a:rPr lang="en-US" sz="1400" dirty="0"/>
              <a:t> if all the conditions are met</a:t>
            </a:r>
          </a:p>
          <a:p>
            <a:r>
              <a:rPr lang="en-US" sz="1400" dirty="0"/>
              <a:t>=OR(</a:t>
            </a:r>
            <a:r>
              <a:rPr lang="en-US" sz="1400" dirty="0">
                <a:solidFill>
                  <a:schemeClr val="accent1"/>
                </a:solidFill>
              </a:rPr>
              <a:t>logical1</a:t>
            </a:r>
            <a:r>
              <a:rPr lang="en-US" sz="1400" dirty="0"/>
              <a:t>, </a:t>
            </a:r>
            <a:r>
              <a:rPr lang="en-US" sz="1400" dirty="0">
                <a:solidFill>
                  <a:schemeClr val="accent2"/>
                </a:solidFill>
              </a:rPr>
              <a:t>logical2</a:t>
            </a:r>
            <a:r>
              <a:rPr lang="en-US" sz="1400" dirty="0"/>
              <a:t>, …)	Gives </a:t>
            </a:r>
            <a:r>
              <a:rPr lang="en-US" sz="1400" b="1" dirty="0"/>
              <a:t>True</a:t>
            </a:r>
            <a:r>
              <a:rPr lang="en-US" sz="1400" dirty="0"/>
              <a:t> if at least one condition is met</a:t>
            </a:r>
          </a:p>
          <a:p>
            <a:r>
              <a:rPr lang="en-US" sz="1400" dirty="0"/>
              <a:t>=NOT(</a:t>
            </a:r>
            <a:r>
              <a:rPr lang="en-US" sz="1400" dirty="0">
                <a:solidFill>
                  <a:schemeClr val="accent1"/>
                </a:solidFill>
              </a:rPr>
              <a:t>logical</a:t>
            </a:r>
            <a:r>
              <a:rPr lang="en-US" sz="1400" dirty="0"/>
              <a:t>)		Gives </a:t>
            </a:r>
            <a:r>
              <a:rPr lang="en-US" sz="1400" b="1" dirty="0"/>
              <a:t>True</a:t>
            </a:r>
            <a:r>
              <a:rPr lang="en-US" sz="1400" dirty="0"/>
              <a:t> if the condition is not </a:t>
            </a:r>
            <a:r>
              <a:rPr lang="en-US" sz="1400" dirty="0" smtClean="0"/>
              <a:t>met</a:t>
            </a:r>
            <a:endParaRPr lang="en-US" sz="14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42</a:t>
            </a:fld>
            <a:endParaRPr lang="en-US" dirty="0"/>
          </a:p>
        </p:txBody>
      </p:sp>
      <p:sp>
        <p:nvSpPr>
          <p:cNvPr id="5" name="TextBox 4"/>
          <p:cNvSpPr txBox="1"/>
          <p:nvPr/>
        </p:nvSpPr>
        <p:spPr>
          <a:xfrm>
            <a:off x="553685" y="3212976"/>
            <a:ext cx="4248472" cy="216024"/>
          </a:xfrm>
          <a:prstGeom prst="rect">
            <a:avLst/>
          </a:prstGeom>
          <a:noFill/>
        </p:spPr>
        <p:txBody>
          <a:bodyPr wrap="square" lIns="0" tIns="0" rIns="0" bIns="0" rtlCol="0">
            <a:noAutofit/>
          </a:bodyPr>
          <a:lstStyle/>
          <a:p>
            <a:pPr indent="-274320">
              <a:spcAft>
                <a:spcPts val="900"/>
              </a:spcAft>
            </a:pPr>
            <a:r>
              <a:rPr lang="en-GB" sz="1200" dirty="0" smtClean="0">
                <a:latin typeface="Georgia" pitchFamily="18" charset="0"/>
              </a:rPr>
              <a:t>=IF(AND(</a:t>
            </a:r>
            <a:r>
              <a:rPr lang="en-GB" sz="1200" dirty="0" smtClean="0">
                <a:solidFill>
                  <a:srgbClr val="FF0000"/>
                </a:solidFill>
                <a:latin typeface="Georgia" pitchFamily="18" charset="0"/>
              </a:rPr>
              <a:t>B2</a:t>
            </a:r>
            <a:r>
              <a:rPr lang="en-GB" sz="1200" dirty="0" smtClean="0">
                <a:latin typeface="Georgia" pitchFamily="18" charset="0"/>
              </a:rPr>
              <a:t>="Global",</a:t>
            </a:r>
            <a:r>
              <a:rPr lang="en-GB" sz="1200" dirty="0" smtClean="0">
                <a:solidFill>
                  <a:srgbClr val="7030A0"/>
                </a:solidFill>
                <a:latin typeface="Georgia" pitchFamily="18" charset="0"/>
              </a:rPr>
              <a:t>C2</a:t>
            </a:r>
            <a:r>
              <a:rPr lang="en-GB" sz="1200" dirty="0" smtClean="0">
                <a:latin typeface="Georgia" pitchFamily="18" charset="0"/>
              </a:rPr>
              <a:t>="Executive"),"</a:t>
            </a:r>
            <a:r>
              <a:rPr lang="en-GB" sz="1200" dirty="0" err="1" smtClean="0">
                <a:latin typeface="Georgia" pitchFamily="18" charset="0"/>
              </a:rPr>
              <a:t>Yes","No</a:t>
            </a:r>
            <a:r>
              <a:rPr lang="en-GB" sz="1200" dirty="0" smtClean="0">
                <a:latin typeface="Georgia" pitchFamily="18" charset="0"/>
              </a:rPr>
              <a:t>")</a:t>
            </a:r>
          </a:p>
        </p:txBody>
      </p:sp>
      <p:sp>
        <p:nvSpPr>
          <p:cNvPr id="6" name="TextBox 5"/>
          <p:cNvSpPr txBox="1"/>
          <p:nvPr/>
        </p:nvSpPr>
        <p:spPr>
          <a:xfrm>
            <a:off x="2267744" y="3549536"/>
            <a:ext cx="3672408" cy="216024"/>
          </a:xfrm>
          <a:prstGeom prst="rect">
            <a:avLst/>
          </a:prstGeom>
          <a:noFill/>
        </p:spPr>
        <p:txBody>
          <a:bodyPr wrap="square" lIns="0" tIns="0" rIns="0" bIns="0" rtlCol="0">
            <a:noAutofit/>
          </a:bodyPr>
          <a:lstStyle/>
          <a:p>
            <a:pPr indent="-274320">
              <a:spcAft>
                <a:spcPts val="900"/>
              </a:spcAft>
            </a:pPr>
            <a:r>
              <a:rPr lang="en-GB" sz="1200" dirty="0" smtClean="0">
                <a:latin typeface="Georgia" pitchFamily="18" charset="0"/>
              </a:rPr>
              <a:t>=IF(OR(</a:t>
            </a:r>
            <a:r>
              <a:rPr lang="en-GB" sz="1200" dirty="0" smtClean="0">
                <a:solidFill>
                  <a:srgbClr val="7030A0"/>
                </a:solidFill>
                <a:latin typeface="Georgia" pitchFamily="18" charset="0"/>
              </a:rPr>
              <a:t>C2</a:t>
            </a:r>
            <a:r>
              <a:rPr lang="en-GB" sz="1200" dirty="0" smtClean="0">
                <a:latin typeface="Georgia" pitchFamily="18" charset="0"/>
              </a:rPr>
              <a:t>="Consultant",</a:t>
            </a:r>
            <a:r>
              <a:rPr lang="en-GB" sz="1200" dirty="0" smtClean="0">
                <a:solidFill>
                  <a:srgbClr val="7030A0"/>
                </a:solidFill>
                <a:latin typeface="Georgia" pitchFamily="18" charset="0"/>
              </a:rPr>
              <a:t>C2</a:t>
            </a:r>
            <a:r>
              <a:rPr lang="en-GB" sz="1200" dirty="0" smtClean="0">
                <a:latin typeface="Georgia" pitchFamily="18" charset="0"/>
              </a:rPr>
              <a:t>="Director"),"</a:t>
            </a:r>
            <a:r>
              <a:rPr lang="en-GB" sz="1200" dirty="0" err="1" smtClean="0">
                <a:latin typeface="Georgia" pitchFamily="18" charset="0"/>
              </a:rPr>
              <a:t>Yes","No</a:t>
            </a:r>
            <a:r>
              <a:rPr lang="en-GB" sz="1200" dirty="0" smtClean="0">
                <a:latin typeface="Georgia" pitchFamily="18" charset="0"/>
              </a:rPr>
              <a:t>")</a:t>
            </a:r>
          </a:p>
        </p:txBody>
      </p:sp>
      <p:sp>
        <p:nvSpPr>
          <p:cNvPr id="7" name="TextBox 6"/>
          <p:cNvSpPr txBox="1"/>
          <p:nvPr/>
        </p:nvSpPr>
        <p:spPr>
          <a:xfrm>
            <a:off x="5940152" y="3422039"/>
            <a:ext cx="2664296" cy="216024"/>
          </a:xfrm>
          <a:prstGeom prst="rect">
            <a:avLst/>
          </a:prstGeom>
          <a:noFill/>
        </p:spPr>
        <p:txBody>
          <a:bodyPr wrap="square" lIns="0" tIns="0" rIns="0" bIns="0" rtlCol="0">
            <a:noAutofit/>
          </a:bodyPr>
          <a:lstStyle/>
          <a:p>
            <a:pPr indent="-274320">
              <a:spcAft>
                <a:spcPts val="900"/>
              </a:spcAft>
            </a:pPr>
            <a:r>
              <a:rPr lang="en-GB" sz="1200" dirty="0" smtClean="0">
                <a:latin typeface="Georgia" pitchFamily="18" charset="0"/>
              </a:rPr>
              <a:t>=IF(NOT(</a:t>
            </a:r>
            <a:r>
              <a:rPr lang="en-GB" sz="1200" dirty="0" smtClean="0">
                <a:solidFill>
                  <a:srgbClr val="00B050"/>
                </a:solidFill>
                <a:latin typeface="Georgia" pitchFamily="18" charset="0"/>
              </a:rPr>
              <a:t>A2</a:t>
            </a:r>
            <a:r>
              <a:rPr lang="en-GB" sz="1200" dirty="0" smtClean="0">
                <a:latin typeface="Georgia" pitchFamily="18" charset="0"/>
              </a:rPr>
              <a:t>=$G$27),"</a:t>
            </a:r>
            <a:r>
              <a:rPr lang="en-GB" sz="1200" dirty="0" err="1" smtClean="0">
                <a:latin typeface="Georgia" pitchFamily="18" charset="0"/>
              </a:rPr>
              <a:t>Yes","No</a:t>
            </a:r>
            <a:r>
              <a:rPr lang="en-GB" sz="1200" dirty="0" smtClean="0">
                <a:latin typeface="Georgia" pitchFamily="18" charset="0"/>
              </a:rPr>
              <a:t>")</a:t>
            </a:r>
          </a:p>
        </p:txBody>
      </p:sp>
      <p:pic>
        <p:nvPicPr>
          <p:cNvPr id="8" name="Picture 7"/>
          <p:cNvPicPr>
            <a:picLocks noChangeAspect="1"/>
          </p:cNvPicPr>
          <p:nvPr/>
        </p:nvPicPr>
        <p:blipFill>
          <a:blip r:embed="rId3"/>
          <a:stretch>
            <a:fillRect/>
          </a:stretch>
        </p:blipFill>
        <p:spPr>
          <a:xfrm>
            <a:off x="532315" y="4212600"/>
            <a:ext cx="6289000" cy="1959600"/>
          </a:xfrm>
          <a:prstGeom prst="rect">
            <a:avLst/>
          </a:prstGeom>
          <a:ln w="6350">
            <a:solidFill>
              <a:srgbClr val="968C6D"/>
            </a:solidFill>
          </a:ln>
        </p:spPr>
      </p:pic>
      <p:cxnSp>
        <p:nvCxnSpPr>
          <p:cNvPr id="9" name="Straight Arrow Connector 8"/>
          <p:cNvCxnSpPr/>
          <p:nvPr/>
        </p:nvCxnSpPr>
        <p:spPr>
          <a:xfrm flipH="1" flipV="1">
            <a:off x="1324000" y="3534544"/>
            <a:ext cx="2278755" cy="1153203"/>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896091" y="3780867"/>
            <a:ext cx="0" cy="894274"/>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6220544" y="3606552"/>
            <a:ext cx="0" cy="1068589"/>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375028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VLOOKUP</a:t>
            </a:r>
          </a:p>
        </p:txBody>
      </p:sp>
      <p:sp>
        <p:nvSpPr>
          <p:cNvPr id="3" name="Content Placeholder 2"/>
          <p:cNvSpPr>
            <a:spLocks noGrp="1"/>
          </p:cNvSpPr>
          <p:nvPr>
            <p:ph sz="quarter" idx="15"/>
          </p:nvPr>
        </p:nvSpPr>
        <p:spPr>
          <a:xfrm>
            <a:off x="533400" y="1762791"/>
            <a:ext cx="8077200" cy="1779062"/>
          </a:xfrm>
        </p:spPr>
        <p:txBody>
          <a:bodyPr/>
          <a:lstStyle/>
          <a:p>
            <a:r>
              <a:rPr lang="en-US" sz="1400" dirty="0"/>
              <a:t>Often we need to add data from one table to another</a:t>
            </a:r>
          </a:p>
          <a:p>
            <a:r>
              <a:rPr lang="en-US" sz="1400" dirty="0"/>
              <a:t>This requires one column in each table to act as the link between them</a:t>
            </a:r>
          </a:p>
          <a:p>
            <a:r>
              <a:rPr lang="en-US" sz="1400" dirty="0"/>
              <a:t>VLOOKUP searches vertically down the left-hand column of a table to find a match, then returns the corresponding value from a specified column of the table</a:t>
            </a:r>
          </a:p>
          <a:p>
            <a:r>
              <a:rPr lang="en-US" sz="1400" dirty="0"/>
              <a:t>In most cases, the fourth argument should be ‘FALSE’ to require exact matches</a:t>
            </a:r>
          </a:p>
          <a:p>
            <a:r>
              <a:rPr lang="en-US" sz="1400" dirty="0"/>
              <a:t>Always use absolute cell references to specify the range containing the lookup </a:t>
            </a:r>
            <a:r>
              <a:rPr lang="en-US" sz="1400" dirty="0" smtClean="0"/>
              <a:t>data</a:t>
            </a:r>
            <a:endParaRPr lang="en-US" sz="14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43</a:t>
            </a:fld>
            <a:endParaRPr lang="en-US" dirty="0"/>
          </a:p>
        </p:txBody>
      </p:sp>
      <p:sp>
        <p:nvSpPr>
          <p:cNvPr id="5" name="TextBox 4"/>
          <p:cNvSpPr txBox="1"/>
          <p:nvPr/>
        </p:nvSpPr>
        <p:spPr>
          <a:xfrm>
            <a:off x="533400" y="3815044"/>
            <a:ext cx="5334000" cy="2143816"/>
          </a:xfrm>
          <a:prstGeom prst="rect">
            <a:avLst/>
          </a:prstGeom>
          <a:noFill/>
        </p:spPr>
        <p:txBody>
          <a:bodyPr wrap="square" lIns="0" tIns="0" rIns="0" bIns="0" rtlCol="0">
            <a:noAutofit/>
          </a:bodyPr>
          <a:lstStyle/>
          <a:p>
            <a:r>
              <a:rPr lang="en-GB" sz="1400" b="1" dirty="0" smtClean="0">
                <a:latin typeface="+mj-lt"/>
              </a:rPr>
              <a:t>Syntax</a:t>
            </a:r>
          </a:p>
          <a:p>
            <a:pPr lvl="2">
              <a:buNone/>
            </a:pPr>
            <a:r>
              <a:rPr lang="en-GB" sz="1400" dirty="0" smtClean="0">
                <a:latin typeface="+mj-lt"/>
                <a:cs typeface="Arial" pitchFamily="34" charset="0"/>
              </a:rPr>
              <a:t>=VLOOKUP( </a:t>
            </a:r>
            <a:r>
              <a:rPr lang="en-GB" sz="1400" dirty="0" err="1" smtClean="0">
                <a:solidFill>
                  <a:srgbClr val="FF0000"/>
                </a:solidFill>
                <a:latin typeface="+mj-lt"/>
                <a:cs typeface="Arial" pitchFamily="34" charset="0"/>
              </a:rPr>
              <a:t>lookup_value</a:t>
            </a:r>
            <a:r>
              <a:rPr lang="en-GB" sz="1400" dirty="0" smtClean="0">
                <a:latin typeface="+mj-lt"/>
                <a:cs typeface="Arial" pitchFamily="34" charset="0"/>
              </a:rPr>
              <a:t>, </a:t>
            </a:r>
            <a:r>
              <a:rPr lang="en-GB" sz="1400" dirty="0" err="1" smtClean="0">
                <a:solidFill>
                  <a:schemeClr val="accent1"/>
                </a:solidFill>
                <a:latin typeface="+mj-lt"/>
                <a:cs typeface="Arial" pitchFamily="34" charset="0"/>
              </a:rPr>
              <a:t>table_array</a:t>
            </a:r>
            <a:r>
              <a:rPr lang="en-GB" sz="1400" dirty="0" smtClean="0">
                <a:latin typeface="+mj-lt"/>
                <a:cs typeface="Arial" pitchFamily="34" charset="0"/>
              </a:rPr>
              <a:t>, </a:t>
            </a:r>
          </a:p>
          <a:p>
            <a:pPr lvl="2">
              <a:buNone/>
            </a:pPr>
            <a:r>
              <a:rPr lang="en-GB" sz="1400" dirty="0" err="1">
                <a:solidFill>
                  <a:srgbClr val="006A51"/>
                </a:solidFill>
                <a:latin typeface="+mj-lt"/>
                <a:cs typeface="Arial" pitchFamily="34" charset="0"/>
              </a:rPr>
              <a:t>c</a:t>
            </a:r>
            <a:r>
              <a:rPr lang="en-GB" sz="1400" dirty="0" err="1" smtClean="0">
                <a:solidFill>
                  <a:srgbClr val="006A51"/>
                </a:solidFill>
                <a:latin typeface="+mj-lt"/>
                <a:cs typeface="Arial" pitchFamily="34" charset="0"/>
              </a:rPr>
              <a:t>ol_index_num</a:t>
            </a:r>
            <a:r>
              <a:rPr lang="en-GB" sz="1400" dirty="0" smtClean="0">
                <a:solidFill>
                  <a:srgbClr val="006A51"/>
                </a:solidFill>
                <a:latin typeface="+mj-lt"/>
                <a:cs typeface="Arial" pitchFamily="34" charset="0"/>
              </a:rPr>
              <a:t>,</a:t>
            </a:r>
            <a:r>
              <a:rPr lang="en-GB" sz="1400" dirty="0" smtClean="0">
                <a:latin typeface="+mj-lt"/>
                <a:cs typeface="Arial" pitchFamily="34" charset="0"/>
              </a:rPr>
              <a:t> </a:t>
            </a:r>
            <a:r>
              <a:rPr lang="en-GB" sz="1400" dirty="0" err="1" smtClean="0">
                <a:latin typeface="+mj-lt"/>
                <a:cs typeface="Arial" pitchFamily="34" charset="0"/>
              </a:rPr>
              <a:t>range_lookup</a:t>
            </a:r>
            <a:r>
              <a:rPr lang="en-GB" sz="1400" dirty="0" smtClean="0">
                <a:latin typeface="+mj-lt"/>
                <a:cs typeface="Arial" pitchFamily="34" charset="0"/>
              </a:rPr>
              <a:t>)</a:t>
            </a:r>
            <a:endParaRPr lang="en-GB" sz="1400" dirty="0" smtClean="0">
              <a:latin typeface="+mj-lt"/>
            </a:endParaRPr>
          </a:p>
          <a:p>
            <a:endParaRPr lang="en-GB" sz="1400" b="1" dirty="0" smtClean="0">
              <a:latin typeface="+mj-lt"/>
            </a:endParaRPr>
          </a:p>
          <a:p>
            <a:r>
              <a:rPr lang="en-GB" sz="1400" b="1" dirty="0" smtClean="0">
                <a:latin typeface="+mj-lt"/>
              </a:rPr>
              <a:t>Example</a:t>
            </a:r>
          </a:p>
          <a:p>
            <a:pPr lvl="2">
              <a:buNone/>
            </a:pPr>
            <a:r>
              <a:rPr lang="en-GB" sz="1400" dirty="0" smtClean="0">
                <a:latin typeface="+mj-lt"/>
                <a:cs typeface="Arial" pitchFamily="34" charset="0"/>
              </a:rPr>
              <a:t>=VLOOKUP(</a:t>
            </a:r>
            <a:r>
              <a:rPr lang="en-GB" sz="1400" dirty="0" smtClean="0">
                <a:solidFill>
                  <a:srgbClr val="FF0000"/>
                </a:solidFill>
                <a:latin typeface="+mj-lt"/>
                <a:cs typeface="Arial" pitchFamily="34" charset="0"/>
              </a:rPr>
              <a:t>“Grade 5”</a:t>
            </a:r>
            <a:r>
              <a:rPr lang="en-GB" sz="1400" dirty="0" smtClean="0">
                <a:latin typeface="+mj-lt"/>
                <a:cs typeface="Arial" pitchFamily="34" charset="0"/>
              </a:rPr>
              <a:t>, </a:t>
            </a:r>
            <a:r>
              <a:rPr lang="en-GB" sz="1400" dirty="0" smtClean="0">
                <a:solidFill>
                  <a:schemeClr val="accent1"/>
                </a:solidFill>
                <a:latin typeface="+mj-lt"/>
                <a:cs typeface="Arial" pitchFamily="34" charset="0"/>
              </a:rPr>
              <a:t>$A$2:$B$6</a:t>
            </a:r>
            <a:r>
              <a:rPr lang="en-GB" sz="1400" dirty="0" smtClean="0">
                <a:latin typeface="+mj-lt"/>
                <a:cs typeface="Arial" pitchFamily="34" charset="0"/>
              </a:rPr>
              <a:t>, </a:t>
            </a:r>
            <a:r>
              <a:rPr lang="en-GB" sz="1400" dirty="0" smtClean="0">
                <a:solidFill>
                  <a:srgbClr val="006A51"/>
                </a:solidFill>
                <a:latin typeface="+mj-lt"/>
                <a:cs typeface="Arial" pitchFamily="34" charset="0"/>
              </a:rPr>
              <a:t>2</a:t>
            </a:r>
            <a:r>
              <a:rPr lang="en-GB" sz="1400" dirty="0" smtClean="0">
                <a:latin typeface="+mj-lt"/>
                <a:cs typeface="Arial" pitchFamily="34" charset="0"/>
              </a:rPr>
              <a:t>, FALSE)</a:t>
            </a:r>
          </a:p>
          <a:p>
            <a:pPr lvl="2">
              <a:spcBef>
                <a:spcPct val="50000"/>
              </a:spcBef>
              <a:buNone/>
            </a:pPr>
            <a:r>
              <a:rPr lang="en-GB" sz="1400" dirty="0" smtClean="0">
                <a:latin typeface="+mj-lt"/>
              </a:rPr>
              <a:t>...returns a value of 46000, because this is the value in column </a:t>
            </a:r>
            <a:r>
              <a:rPr lang="en-GB" sz="1400" dirty="0" smtClean="0">
                <a:solidFill>
                  <a:srgbClr val="006A51"/>
                </a:solidFill>
                <a:latin typeface="+mj-lt"/>
              </a:rPr>
              <a:t>2</a:t>
            </a:r>
            <a:r>
              <a:rPr lang="en-GB" sz="1400" dirty="0" smtClean="0">
                <a:latin typeface="+mj-lt"/>
              </a:rPr>
              <a:t> of the table alongside </a:t>
            </a:r>
            <a:r>
              <a:rPr lang="en-GB" sz="1400" dirty="0" smtClean="0">
                <a:solidFill>
                  <a:srgbClr val="FF0000"/>
                </a:solidFill>
                <a:latin typeface="+mj-lt"/>
              </a:rPr>
              <a:t>“Grade 5”</a:t>
            </a:r>
          </a:p>
          <a:p>
            <a:pPr indent="-274320">
              <a:spcAft>
                <a:spcPts val="900"/>
              </a:spcAft>
            </a:pPr>
            <a:endParaRPr lang="en-GB" sz="1400" dirty="0" err="1" smtClean="0">
              <a:latin typeface="+mj-lt"/>
            </a:endParaRPr>
          </a:p>
        </p:txBody>
      </p:sp>
      <p:pic>
        <p:nvPicPr>
          <p:cNvPr id="6" name="Picture 5"/>
          <p:cNvPicPr>
            <a:picLocks noChangeAspect="1"/>
          </p:cNvPicPr>
          <p:nvPr/>
        </p:nvPicPr>
        <p:blipFill>
          <a:blip r:embed="rId3"/>
          <a:stretch>
            <a:fillRect/>
          </a:stretch>
        </p:blipFill>
        <p:spPr>
          <a:xfrm>
            <a:off x="5867399" y="3917377"/>
            <a:ext cx="2766395" cy="1731069"/>
          </a:xfrm>
          <a:prstGeom prst="rect">
            <a:avLst/>
          </a:prstGeom>
          <a:ln w="6350">
            <a:solidFill>
              <a:srgbClr val="968C6D"/>
            </a:solidFill>
          </a:ln>
        </p:spPr>
      </p:pic>
    </p:spTree>
    <p:extLst>
      <p:ext uri="{BB962C8B-B14F-4D97-AF65-F5344CB8AC3E}">
        <p14:creationId xmlns:p14="http://schemas.microsoft.com/office/powerpoint/2010/main" val="29468994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Unique values and duplicates</a:t>
            </a:r>
          </a:p>
        </p:txBody>
      </p:sp>
      <p:sp>
        <p:nvSpPr>
          <p:cNvPr id="3" name="Content Placeholder 2"/>
          <p:cNvSpPr>
            <a:spLocks noGrp="1"/>
          </p:cNvSpPr>
          <p:nvPr>
            <p:ph sz="quarter" idx="15"/>
          </p:nvPr>
        </p:nvSpPr>
        <p:spPr>
          <a:xfrm>
            <a:off x="533400" y="1762791"/>
            <a:ext cx="8077200" cy="607859"/>
          </a:xfrm>
        </p:spPr>
        <p:txBody>
          <a:bodyPr/>
          <a:lstStyle/>
          <a:p>
            <a:pPr marL="228600" indent="-228600">
              <a:buFont typeface="Arial" panose="020B0604020202020204" pitchFamily="34" charset="0"/>
              <a:buChar char="•"/>
            </a:pPr>
            <a:r>
              <a:rPr lang="en-US" sz="1600" dirty="0"/>
              <a:t>Excel has an option to reduce a single column to its unique values</a:t>
            </a:r>
          </a:p>
          <a:p>
            <a:pPr marL="228600" indent="-228600">
              <a:buFont typeface="Arial" panose="020B0604020202020204" pitchFamily="34" charset="0"/>
              <a:buChar char="•"/>
            </a:pPr>
            <a:r>
              <a:rPr lang="en-US" sz="1600" dirty="0"/>
              <a:t>This option can also remove duplicate rows from a table across multiple </a:t>
            </a:r>
            <a:r>
              <a:rPr lang="en-US" sz="1600" dirty="0" smtClean="0"/>
              <a:t>columns</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44</a:t>
            </a:fld>
            <a:endParaRPr lang="en-US" dirty="0"/>
          </a:p>
        </p:txBody>
      </p:sp>
      <p:pic>
        <p:nvPicPr>
          <p:cNvPr id="5" name="Picture 4"/>
          <p:cNvPicPr>
            <a:picLocks noChangeAspect="1"/>
          </p:cNvPicPr>
          <p:nvPr/>
        </p:nvPicPr>
        <p:blipFill>
          <a:blip r:embed="rId3"/>
          <a:stretch>
            <a:fillRect/>
          </a:stretch>
        </p:blipFill>
        <p:spPr>
          <a:xfrm>
            <a:off x="533400" y="2472827"/>
            <a:ext cx="5272500" cy="3532800"/>
          </a:xfrm>
          <a:prstGeom prst="rect">
            <a:avLst/>
          </a:prstGeom>
          <a:ln w="6350">
            <a:solidFill>
              <a:srgbClr val="968C6D"/>
            </a:solidFill>
          </a:ln>
        </p:spPr>
      </p:pic>
    </p:spTree>
    <p:extLst>
      <p:ext uri="{BB962C8B-B14F-4D97-AF65-F5344CB8AC3E}">
        <p14:creationId xmlns:p14="http://schemas.microsoft.com/office/powerpoint/2010/main" val="7044429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Find/Replace</a:t>
            </a:r>
          </a:p>
        </p:txBody>
      </p:sp>
      <p:sp>
        <p:nvSpPr>
          <p:cNvPr id="3" name="Content Placeholder 2"/>
          <p:cNvSpPr>
            <a:spLocks noGrp="1"/>
          </p:cNvSpPr>
          <p:nvPr>
            <p:ph sz="quarter" idx="15"/>
          </p:nvPr>
        </p:nvSpPr>
        <p:spPr>
          <a:xfrm>
            <a:off x="533400" y="1762791"/>
            <a:ext cx="8077200" cy="2300630"/>
          </a:xfrm>
        </p:spPr>
        <p:txBody>
          <a:bodyPr/>
          <a:lstStyle/>
          <a:p>
            <a:pPr marL="228600" indent="-228600">
              <a:buFont typeface="Arial" panose="020B0604020202020204" pitchFamily="34" charset="0"/>
              <a:buChar char="•"/>
            </a:pPr>
            <a:r>
              <a:rPr lang="en-US" sz="1600" dirty="0"/>
              <a:t>You may need to find or replace values across a worksheet or workbook, which would be time-consuming if done manually</a:t>
            </a:r>
          </a:p>
          <a:p>
            <a:pPr marL="228600" indent="-228600">
              <a:buFont typeface="Arial" panose="020B0604020202020204" pitchFamily="34" charset="0"/>
              <a:buChar char="•"/>
            </a:pPr>
            <a:r>
              <a:rPr lang="en-US" sz="1600" dirty="0"/>
              <a:t>Use Find/Replace to do this efficiently:</a:t>
            </a:r>
          </a:p>
          <a:p>
            <a:pPr marL="457200" indent="-228600">
              <a:buFont typeface="Georgia" panose="02040502050405020303" pitchFamily="18" charset="0"/>
              <a:buChar char="-"/>
            </a:pPr>
            <a:r>
              <a:rPr lang="en-US" sz="1600" dirty="0"/>
              <a:t>Ctrl + F: find</a:t>
            </a:r>
          </a:p>
          <a:p>
            <a:pPr marL="457200" indent="-228600">
              <a:buFont typeface="Georgia" panose="02040502050405020303" pitchFamily="18" charset="0"/>
              <a:buChar char="-"/>
            </a:pPr>
            <a:r>
              <a:rPr lang="en-US" sz="1600" dirty="0"/>
              <a:t>Ctrl + H: replace</a:t>
            </a:r>
          </a:p>
          <a:p>
            <a:pPr marL="228600" indent="-228600">
              <a:buFont typeface="Arial" panose="020B0604020202020204" pitchFamily="34" charset="0"/>
              <a:buChar char="•"/>
            </a:pPr>
            <a:r>
              <a:rPr lang="en-US" sz="1600" dirty="0"/>
              <a:t>Excel will search the whole worksheet (or workbook) unless a range is selected</a:t>
            </a:r>
          </a:p>
          <a:p>
            <a:pPr marL="228600" indent="-228600">
              <a:buFont typeface="Arial" panose="020B0604020202020204" pitchFamily="34" charset="0"/>
              <a:buChar char="•"/>
            </a:pPr>
            <a:r>
              <a:rPr lang="en-US" sz="1600" dirty="0"/>
              <a:t>The “Options &gt;&gt;” button enables the use of requirements such as “Match case</a:t>
            </a:r>
            <a:r>
              <a:rPr lang="en-US" sz="1600" dirty="0" smtClean="0"/>
              <a:t>”</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45</a:t>
            </a:fld>
            <a:endParaRPr lang="en-US" dirty="0"/>
          </a:p>
        </p:txBody>
      </p:sp>
      <p:pic>
        <p:nvPicPr>
          <p:cNvPr id="7" name="Picture 6"/>
          <p:cNvPicPr>
            <a:picLocks noChangeAspect="1"/>
          </p:cNvPicPr>
          <p:nvPr/>
        </p:nvPicPr>
        <p:blipFill>
          <a:blip r:embed="rId3"/>
          <a:stretch>
            <a:fillRect/>
          </a:stretch>
        </p:blipFill>
        <p:spPr>
          <a:xfrm>
            <a:off x="7303492" y="4116009"/>
            <a:ext cx="1307108" cy="1902829"/>
          </a:xfrm>
          <a:prstGeom prst="rect">
            <a:avLst/>
          </a:prstGeom>
          <a:ln w="6350">
            <a:solidFill>
              <a:srgbClr val="968C6D"/>
            </a:solidFill>
          </a:ln>
        </p:spPr>
      </p:pic>
      <p:sp>
        <p:nvSpPr>
          <p:cNvPr id="8" name="Right Arrow 7"/>
          <p:cNvSpPr/>
          <p:nvPr/>
        </p:nvSpPr>
        <p:spPr bwMode="ltGray">
          <a:xfrm>
            <a:off x="6354501" y="4728069"/>
            <a:ext cx="596043" cy="701858"/>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pic>
        <p:nvPicPr>
          <p:cNvPr id="11" name="Picture 10"/>
          <p:cNvPicPr>
            <a:picLocks noChangeAspect="1"/>
          </p:cNvPicPr>
          <p:nvPr/>
        </p:nvPicPr>
        <p:blipFill>
          <a:blip r:embed="rId4"/>
          <a:stretch>
            <a:fillRect/>
          </a:stretch>
        </p:blipFill>
        <p:spPr>
          <a:xfrm>
            <a:off x="560302" y="4116009"/>
            <a:ext cx="5261985" cy="1925978"/>
          </a:xfrm>
          <a:prstGeom prst="rect">
            <a:avLst/>
          </a:prstGeom>
          <a:ln w="6350">
            <a:solidFill>
              <a:srgbClr val="968C6D"/>
            </a:solidFill>
          </a:ln>
        </p:spPr>
      </p:pic>
    </p:spTree>
    <p:extLst>
      <p:ext uri="{BB962C8B-B14F-4D97-AF65-F5344CB8AC3E}">
        <p14:creationId xmlns:p14="http://schemas.microsoft.com/office/powerpoint/2010/main" val="13785755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Exercise #2</a:t>
            </a:r>
          </a:p>
        </p:txBody>
      </p:sp>
      <p:sp>
        <p:nvSpPr>
          <p:cNvPr id="3" name="Content Placeholder 2"/>
          <p:cNvSpPr>
            <a:spLocks noGrp="1"/>
          </p:cNvSpPr>
          <p:nvPr>
            <p:ph sz="quarter" idx="15"/>
          </p:nvPr>
        </p:nvSpPr>
        <p:spPr>
          <a:xfrm>
            <a:off x="533400" y="1762791"/>
            <a:ext cx="8077200" cy="3270126"/>
          </a:xfrm>
        </p:spPr>
        <p:txBody>
          <a:bodyPr/>
          <a:lstStyle/>
          <a:p>
            <a:r>
              <a:rPr lang="en-US" sz="1600" dirty="0"/>
              <a:t>In ‘Payroll Data_&lt;NETID&gt;.</a:t>
            </a:r>
            <a:r>
              <a:rPr lang="en-US" sz="1600" dirty="0" err="1"/>
              <a:t>xlsx</a:t>
            </a:r>
            <a:r>
              <a:rPr lang="en-US" sz="1600" dirty="0"/>
              <a:t>’:</a:t>
            </a:r>
          </a:p>
          <a:p>
            <a:pPr marL="228600" indent="-228600">
              <a:buFont typeface="+mj-lt"/>
              <a:buAutoNum type="arabicPeriod"/>
            </a:pPr>
            <a:r>
              <a:rPr lang="en-US" sz="1600" dirty="0"/>
              <a:t>Address any data quality issues identified previously.</a:t>
            </a:r>
          </a:p>
          <a:p>
            <a:pPr marL="228600" indent="-228600">
              <a:buFont typeface="+mj-lt"/>
              <a:buAutoNum type="arabicPeriod"/>
            </a:pPr>
            <a:r>
              <a:rPr lang="en-US" sz="1600" dirty="0"/>
              <a:t>Create a new column with total compensation (salary plus overtime pay)… what is the average total compensation?</a:t>
            </a:r>
          </a:p>
          <a:p>
            <a:pPr marL="228600" indent="-228600">
              <a:buFont typeface="+mj-lt"/>
              <a:buAutoNum type="arabicPeriod"/>
            </a:pPr>
            <a:r>
              <a:rPr lang="en-US" sz="1600" dirty="0"/>
              <a:t>Add a column for the employee’s tenure at the company in years.</a:t>
            </a:r>
          </a:p>
          <a:p>
            <a:pPr marL="228600" indent="-228600">
              <a:buFont typeface="+mj-lt"/>
              <a:buAutoNum type="arabicPeriod"/>
            </a:pPr>
            <a:r>
              <a:rPr lang="en-US" sz="1600" dirty="0"/>
              <a:t>It turns out that all of the NJ employees work for separate division called “Tasty New Jersey”. Correct the Division column with this information.</a:t>
            </a:r>
          </a:p>
          <a:p>
            <a:pPr marL="228600" indent="-228600">
              <a:buFont typeface="+mj-lt"/>
              <a:buAutoNum type="arabicPeriod"/>
            </a:pPr>
            <a:r>
              <a:rPr lang="en-US" sz="1600" dirty="0"/>
              <a:t>Create a binary column (0/1) that identifies employees of the “Tasty” operating units.</a:t>
            </a:r>
          </a:p>
          <a:p>
            <a:pPr marL="228600" indent="-228600">
              <a:buFont typeface="+mj-lt"/>
              <a:buAutoNum type="arabicPeriod"/>
            </a:pPr>
            <a:r>
              <a:rPr lang="en-US" sz="1600" dirty="0"/>
              <a:t>Add columns for Job Position and Gender from the ‘Reference Data’ worksheet.</a:t>
            </a:r>
          </a:p>
          <a:p>
            <a:pPr marL="228600" indent="-228600">
              <a:buFont typeface="+mj-lt"/>
              <a:buAutoNum type="arabicPeriod"/>
            </a:pPr>
            <a:r>
              <a:rPr lang="en-US" sz="1600" dirty="0"/>
              <a:t>Select a random 5% sample of employees to receive a survey</a:t>
            </a:r>
            <a:r>
              <a:rPr lang="en-US" sz="1600" dirty="0" smtClean="0"/>
              <a:t>.</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46</a:t>
            </a:fld>
            <a:endParaRPr lang="en-US" dirty="0"/>
          </a:p>
        </p:txBody>
      </p:sp>
    </p:spTree>
    <p:extLst>
      <p:ext uri="{BB962C8B-B14F-4D97-AF65-F5344CB8AC3E}">
        <p14:creationId xmlns:p14="http://schemas.microsoft.com/office/powerpoint/2010/main" val="30924273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Analyze data</a:t>
            </a:r>
          </a:p>
        </p:txBody>
      </p:sp>
      <p:sp>
        <p:nvSpPr>
          <p:cNvPr id="4" name="Slide Number Placeholder 3"/>
          <p:cNvSpPr>
            <a:spLocks noGrp="1"/>
          </p:cNvSpPr>
          <p:nvPr>
            <p:ph type="sldNum" sz="quarter" idx="12"/>
          </p:nvPr>
        </p:nvSpPr>
        <p:spPr/>
        <p:txBody>
          <a:bodyPr/>
          <a:lstStyle/>
          <a:p>
            <a:fld id="{0EB59224-DFAF-451D-8CBC-9A737B9002FD}" type="slidenum">
              <a:rPr lang="en-US" smtClean="0"/>
              <a:pPr/>
              <a:t>47</a:t>
            </a:fld>
            <a:endParaRPr lang="en-US" dirty="0"/>
          </a:p>
        </p:txBody>
      </p:sp>
    </p:spTree>
    <p:extLst>
      <p:ext uri="{BB962C8B-B14F-4D97-AF65-F5344CB8AC3E}">
        <p14:creationId xmlns:p14="http://schemas.microsoft.com/office/powerpoint/2010/main" val="426063423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solidFill>
                  <a:srgbClr val="000000"/>
                </a:solidFill>
                <a:latin typeface="Georgia" panose="02040502050405020303" pitchFamily="18" charset="0"/>
              </a:rPr>
              <a:t>Pivot tables</a:t>
            </a:r>
            <a:endParaRPr lang="en-GB" dirty="0"/>
          </a:p>
        </p:txBody>
      </p:sp>
      <p:sp>
        <p:nvSpPr>
          <p:cNvPr id="4" name="Slide Number Placeholder 3"/>
          <p:cNvSpPr>
            <a:spLocks noGrp="1"/>
          </p:cNvSpPr>
          <p:nvPr>
            <p:ph type="sldNum" sz="quarter" idx="18"/>
          </p:nvPr>
        </p:nvSpPr>
        <p:spPr/>
        <p:txBody>
          <a:bodyPr/>
          <a:lstStyle/>
          <a:p>
            <a:fld id="{D28E348B-3B6A-455A-AE2A-FA4C930589F0}" type="slidenum">
              <a:rPr lang="en-US" smtClean="0"/>
              <a:pPr/>
              <a:t>48</a:t>
            </a:fld>
            <a:endParaRPr lang="en-US" dirty="0"/>
          </a:p>
        </p:txBody>
      </p:sp>
      <p:sp>
        <p:nvSpPr>
          <p:cNvPr id="8" name="Content Placeholder 7"/>
          <p:cNvSpPr>
            <a:spLocks noGrp="1"/>
          </p:cNvSpPr>
          <p:nvPr>
            <p:ph sz="quarter" idx="15"/>
          </p:nvPr>
        </p:nvSpPr>
        <p:spPr>
          <a:xfrm>
            <a:off x="533400" y="1760410"/>
            <a:ext cx="3962400" cy="2654573"/>
          </a:xfrm>
        </p:spPr>
        <p:txBody>
          <a:bodyPr/>
          <a:lstStyle/>
          <a:p>
            <a:pPr marL="182880" indent="-182880">
              <a:buFont typeface="Arial" panose="020B0604020202020204" pitchFamily="34" charset="0"/>
              <a:buChar char="•"/>
            </a:pPr>
            <a:r>
              <a:rPr lang="en-US" sz="1200" dirty="0"/>
              <a:t>A pivot table is an aggregation of a source table</a:t>
            </a:r>
          </a:p>
          <a:p>
            <a:pPr marL="182880" indent="-182880">
              <a:buFont typeface="Arial" panose="020B0604020202020204" pitchFamily="34" charset="0"/>
              <a:buChar char="•"/>
            </a:pPr>
            <a:r>
              <a:rPr lang="en-US" sz="1200" dirty="0"/>
              <a:t>Supports summary statistics:</a:t>
            </a:r>
          </a:p>
          <a:p>
            <a:pPr marL="365760" indent="-182880">
              <a:buFont typeface="Georgia" panose="02040502050405020303" pitchFamily="18" charset="0"/>
              <a:buChar char="-"/>
            </a:pPr>
            <a:r>
              <a:rPr lang="en-US" sz="1200" dirty="0"/>
              <a:t>Count</a:t>
            </a:r>
          </a:p>
          <a:p>
            <a:pPr marL="365760" indent="-182880">
              <a:buFont typeface="Georgia" panose="02040502050405020303" pitchFamily="18" charset="0"/>
              <a:buChar char="-"/>
            </a:pPr>
            <a:r>
              <a:rPr lang="en-US" sz="1200" dirty="0"/>
              <a:t>Sum</a:t>
            </a:r>
          </a:p>
          <a:p>
            <a:pPr marL="365760" indent="-182880">
              <a:buFont typeface="Georgia" panose="02040502050405020303" pitchFamily="18" charset="0"/>
              <a:buChar char="-"/>
            </a:pPr>
            <a:r>
              <a:rPr lang="en-US" sz="1200" dirty="0"/>
              <a:t>Min/Max</a:t>
            </a:r>
          </a:p>
          <a:p>
            <a:pPr marL="365760" indent="-182880">
              <a:buFont typeface="Georgia" panose="02040502050405020303" pitchFamily="18" charset="0"/>
              <a:buChar char="-"/>
            </a:pPr>
            <a:r>
              <a:rPr lang="en-US" sz="1200" dirty="0"/>
              <a:t>Average</a:t>
            </a:r>
          </a:p>
          <a:p>
            <a:pPr marL="182880" indent="-182880">
              <a:buFont typeface="Arial" panose="020B0604020202020204" pitchFamily="34" charset="0"/>
              <a:buChar char="•"/>
            </a:pPr>
            <a:r>
              <a:rPr lang="en-US" sz="1200" dirty="0"/>
              <a:t>This summary is presented in a table format which can be formatted and filtered</a:t>
            </a:r>
          </a:p>
          <a:p>
            <a:pPr marL="182880" indent="-182880">
              <a:buFont typeface="Arial" panose="020B0604020202020204" pitchFamily="34" charset="0"/>
              <a:buChar char="•"/>
            </a:pPr>
            <a:r>
              <a:rPr lang="en-US" sz="1200" dirty="0"/>
              <a:t>A table with categories down the rows and across the columns is a </a:t>
            </a:r>
            <a:r>
              <a:rPr lang="en-US" sz="1200" b="1" i="1" dirty="0"/>
              <a:t>cross </a:t>
            </a:r>
            <a:r>
              <a:rPr lang="en-US" sz="1200" b="1" i="1" dirty="0" smtClean="0"/>
              <a:t>table</a:t>
            </a:r>
            <a:endParaRPr lang="en-US" sz="1200" b="1" i="1" dirty="0"/>
          </a:p>
        </p:txBody>
      </p:sp>
      <p:pic>
        <p:nvPicPr>
          <p:cNvPr id="9" name="Picture 8"/>
          <p:cNvPicPr>
            <a:picLocks noChangeAspect="1"/>
          </p:cNvPicPr>
          <p:nvPr/>
        </p:nvPicPr>
        <p:blipFill>
          <a:blip r:embed="rId3"/>
          <a:stretch>
            <a:fillRect/>
          </a:stretch>
        </p:blipFill>
        <p:spPr>
          <a:xfrm>
            <a:off x="4525700" y="1795136"/>
            <a:ext cx="4027990" cy="1979506"/>
          </a:xfrm>
          <a:prstGeom prst="rect">
            <a:avLst/>
          </a:prstGeom>
          <a:ln w="6350">
            <a:solidFill>
              <a:srgbClr val="968C6D"/>
            </a:solidFill>
          </a:ln>
        </p:spPr>
      </p:pic>
      <p:graphicFrame>
        <p:nvGraphicFramePr>
          <p:cNvPr id="10" name="Group 133"/>
          <p:cNvGraphicFramePr>
            <a:graphicFrameLocks noGrp="1"/>
          </p:cNvGraphicFramePr>
          <p:nvPr>
            <p:extLst/>
          </p:nvPr>
        </p:nvGraphicFramePr>
        <p:xfrm>
          <a:off x="540151" y="4414983"/>
          <a:ext cx="8077198" cy="1664208"/>
        </p:xfrm>
        <a:graphic>
          <a:graphicData uri="http://schemas.openxmlformats.org/drawingml/2006/table">
            <a:tbl>
              <a:tblPr/>
              <a:tblGrid>
                <a:gridCol w="2158986">
                  <a:extLst>
                    <a:ext uri="{9D8B030D-6E8A-4147-A177-3AD203B41FA5}">
                      <a16:colId xmlns:a16="http://schemas.microsoft.com/office/drawing/2014/main" val="20000"/>
                    </a:ext>
                  </a:extLst>
                </a:gridCol>
                <a:gridCol w="1337964">
                  <a:extLst>
                    <a:ext uri="{9D8B030D-6E8A-4147-A177-3AD203B41FA5}">
                      <a16:colId xmlns:a16="http://schemas.microsoft.com/office/drawing/2014/main" val="20001"/>
                    </a:ext>
                  </a:extLst>
                </a:gridCol>
                <a:gridCol w="1337964">
                  <a:extLst>
                    <a:ext uri="{9D8B030D-6E8A-4147-A177-3AD203B41FA5}">
                      <a16:colId xmlns:a16="http://schemas.microsoft.com/office/drawing/2014/main" val="20002"/>
                    </a:ext>
                  </a:extLst>
                </a:gridCol>
                <a:gridCol w="1337964">
                  <a:extLst>
                    <a:ext uri="{9D8B030D-6E8A-4147-A177-3AD203B41FA5}">
                      <a16:colId xmlns:a16="http://schemas.microsoft.com/office/drawing/2014/main" val="20003"/>
                    </a:ext>
                  </a:extLst>
                </a:gridCol>
                <a:gridCol w="1904320">
                  <a:extLst>
                    <a:ext uri="{9D8B030D-6E8A-4147-A177-3AD203B41FA5}">
                      <a16:colId xmlns:a16="http://schemas.microsoft.com/office/drawing/2014/main" val="20004"/>
                    </a:ext>
                  </a:extLst>
                </a:gridCol>
              </a:tblGrid>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1" i="0" u="none" strike="noStrike" cap="none" normalizeH="0" baseline="0" dirty="0" smtClean="0">
                          <a:ln>
                            <a:noFill/>
                          </a:ln>
                          <a:solidFill>
                            <a:srgbClr val="A32020"/>
                          </a:solidFill>
                          <a:effectLst/>
                          <a:latin typeface="Arial" panose="020B0604020202020204" pitchFamily="34" charset="0"/>
                          <a:cs typeface="Arial" charset="0"/>
                        </a:rPr>
                        <a:t>Sum of Sales</a:t>
                      </a:r>
                    </a:p>
                  </a:txBody>
                  <a:tcPr marL="45720" marR="45720" marT="27432" marB="27432" horzOverflow="overflow">
                    <a:lnL w="0" cap="flat" cmpd="sng" algn="ctr">
                      <a:solidFill>
                        <a:srgbClr val="FFFFFF"/>
                      </a:solidFill>
                      <a:prstDash val="solid"/>
                      <a:round/>
                      <a:headEnd type="none" w="med" len="med"/>
                      <a:tailEnd type="none" w="med" len="med"/>
                    </a:lnL>
                    <a:lnR w="12700" cap="flat" cmpd="sng" algn="ctr">
                      <a:no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1" i="0" u="none" strike="noStrike" cap="none" normalizeH="0" baseline="0" dirty="0" smtClean="0">
                          <a:ln>
                            <a:noFill/>
                          </a:ln>
                          <a:solidFill>
                            <a:srgbClr val="A32020"/>
                          </a:solidFill>
                          <a:effectLst/>
                          <a:latin typeface="Arial" panose="020B0604020202020204" pitchFamily="34" charset="0"/>
                          <a:cs typeface="Arial" charset="0"/>
                        </a:rPr>
                        <a:t>Month</a:t>
                      </a:r>
                    </a:p>
                  </a:txBody>
                  <a:tcPr marL="45720" marR="45720" marT="27432" marB="2743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1" i="0" u="none" strike="noStrike" cap="none" normalizeH="0" baseline="0" dirty="0" smtClean="0">
                          <a:ln>
                            <a:noFill/>
                          </a:ln>
                          <a:solidFill>
                            <a:srgbClr val="A32020"/>
                          </a:solidFill>
                          <a:effectLst/>
                          <a:latin typeface="Arial" panose="020B0604020202020204" pitchFamily="34" charset="0"/>
                          <a:cs typeface="Arial" charset="0"/>
                        </a:rPr>
                        <a:t> </a:t>
                      </a:r>
                    </a:p>
                  </a:txBody>
                  <a:tcPr marL="45720" marR="45720" marT="27432" marB="2743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1" i="0" u="none" strike="noStrike" cap="none" normalizeH="0" baseline="0" dirty="0" smtClean="0">
                          <a:ln>
                            <a:noFill/>
                          </a:ln>
                          <a:solidFill>
                            <a:srgbClr val="A32020"/>
                          </a:solidFill>
                          <a:effectLst/>
                          <a:latin typeface="Arial" panose="020B0604020202020204" pitchFamily="34" charset="0"/>
                          <a:cs typeface="Arial" charset="0"/>
                        </a:rPr>
                        <a:t> </a:t>
                      </a:r>
                    </a:p>
                  </a:txBody>
                  <a:tcPr marL="45720" marR="45720" marT="27432" marB="2743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1" i="0" u="none" strike="noStrike" cap="none" normalizeH="0" baseline="0" dirty="0" smtClean="0">
                          <a:ln>
                            <a:noFill/>
                          </a:ln>
                          <a:solidFill>
                            <a:srgbClr val="A32020"/>
                          </a:solidFill>
                          <a:effectLst/>
                          <a:latin typeface="Arial" panose="020B0604020202020204" pitchFamily="34" charset="0"/>
                          <a:cs typeface="Arial" charset="0"/>
                        </a:rPr>
                        <a:t> </a:t>
                      </a:r>
                    </a:p>
                  </a:txBody>
                  <a:tcPr marL="45720" marR="45720" marT="27432" marB="27432" horzOverflow="overflow">
                    <a:lnL w="12700" cap="flat" cmpd="sng" algn="ctr">
                      <a:no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Salesperson</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Jan</a:t>
                      </a:r>
                      <a:endParaRPr kumimoji="0" lang="en-GB" sz="1200" b="0" i="0" u="none" strike="noStrike" cap="none" normalizeH="0" baseline="0" dirty="0" smtClean="0">
                        <a:ln>
                          <a:noFill/>
                        </a:ln>
                        <a:solidFill>
                          <a:srgbClr val="000000"/>
                        </a:solidFill>
                        <a:effectLst/>
                        <a:latin typeface="Arial" panose="020B0604020202020204" pitchFamily="34" charset="0"/>
                        <a:cs typeface="Arial" charset="0"/>
                      </a:endParaRP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Feb</a:t>
                      </a:r>
                    </a:p>
                  </a:txBody>
                  <a:tcPr marL="45720" marR="45720" marT="27432" marB="27432" horzOverflow="overflow">
                    <a:lnL w="0">
                      <a:solidFill>
                        <a:srgbClr val="FFFFFF"/>
                      </a:solidFill>
                      <a:prstDash val="solid"/>
                    </a:lnL>
                    <a:lnR w="0">
                      <a:solidFill>
                        <a:srgbClr val="FFFFFF"/>
                      </a:solidFill>
                      <a:prstDash val="solid"/>
                    </a:ln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Mar</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Grand Total</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Bert</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7508</a:t>
                      </a: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cap="flat" cmpd="sng" algn="ctr">
                      <a:solidFill>
                        <a:srgbClr val="968C6D"/>
                      </a:solidFill>
                      <a:prstDash val="sysDot"/>
                      <a:round/>
                      <a:headEnd type="none" w="med" len="med"/>
                      <a:tailEnd type="none" w="med" len="med"/>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10360</a:t>
                      </a:r>
                    </a:p>
                  </a:txBody>
                  <a:tcPr marL="45720" marR="45720" marT="27432" marB="27432" horzOverflow="overflow">
                    <a:lnL w="0">
                      <a:solidFill>
                        <a:srgbClr val="FFFFFF"/>
                      </a:solidFill>
                      <a:prstDash val="solid"/>
                    </a:lnL>
                    <a:lnR w="0">
                      <a:solidFill>
                        <a:srgbClr val="FFFFFF"/>
                      </a:solidFill>
                      <a:prstDash val="solid"/>
                    </a:lnR>
                    <a:lnT w="9525" cap="flat" cmpd="sng" algn="ctr">
                      <a:solidFill>
                        <a:srgbClr val="968C6D"/>
                      </a:solidFill>
                      <a:prstDash val="sysDot"/>
                      <a:round/>
                      <a:headEnd type="none" w="med" len="med"/>
                      <a:tailEnd type="none" w="med" len="med"/>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6281</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24149</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a:solidFill>
                        <a:srgbClr val="968C6D"/>
                      </a:solidFill>
                      <a:prstDash val="sysDot"/>
                    </a:lnB>
                    <a:lnTlToBr>
                      <a:noFill/>
                    </a:lnTlToBr>
                    <a:lnBlToTr>
                      <a:noFill/>
                    </a:lnBlToTr>
                    <a:solidFill>
                      <a:srgbClr val="FFFFFF"/>
                    </a:solidFill>
                  </a:tcPr>
                </a:tc>
                <a:extLst>
                  <a:ext uri="{0D108BD9-81ED-4DB2-BD59-A6C34878D82A}">
                    <a16:rowId xmlns:a16="http://schemas.microsoft.com/office/drawing/2014/main" val="10002"/>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Bill</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5113</a:t>
                      </a: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8916</a:t>
                      </a:r>
                    </a:p>
                  </a:txBody>
                  <a:tcPr marL="45720" marR="45720" marT="27432" marB="27432" horzOverflow="overflow">
                    <a:lnL w="0">
                      <a:solidFill>
                        <a:srgbClr val="FFFFFF"/>
                      </a:solidFill>
                      <a:prstDash val="solid"/>
                    </a:lnL>
                    <a:lnR w="0">
                      <a:solidFill>
                        <a:srgbClr val="FFFFFF"/>
                      </a:solidFill>
                      <a:prstDash val="soli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7642</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21671</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extLst>
                  <a:ext uri="{0D108BD9-81ED-4DB2-BD59-A6C34878D82A}">
                    <a16:rowId xmlns:a16="http://schemas.microsoft.com/office/drawing/2014/main" val="10003"/>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Fred</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7561</a:t>
                      </a: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9735</a:t>
                      </a:r>
                    </a:p>
                  </a:txBody>
                  <a:tcPr marL="45720" marR="45720" marT="27432" marB="27432" horzOverflow="overflow">
                    <a:lnL w="0">
                      <a:solidFill>
                        <a:srgbClr val="FFFFFF"/>
                      </a:solidFill>
                      <a:prstDash val="solid"/>
                    </a:lnL>
                    <a:lnR w="0">
                      <a:solidFill>
                        <a:srgbClr val="FFFFFF"/>
                      </a:solidFill>
                      <a:prstDash val="soli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11221</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28517</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a:solidFill>
                        <a:srgbClr val="968C6D"/>
                      </a:solidFill>
                      <a:prstDash val="sysDot"/>
                    </a:lnB>
                    <a:lnTlToBr>
                      <a:noFill/>
                    </a:lnTlToBr>
                    <a:lnBlToTr>
                      <a:noFill/>
                    </a:lnBlToTr>
                    <a:solidFill>
                      <a:srgbClr val="FFFFFF"/>
                    </a:solidFill>
                  </a:tcPr>
                </a:tc>
                <a:extLst>
                  <a:ext uri="{0D108BD9-81ED-4DB2-BD59-A6C34878D82A}">
                    <a16:rowId xmlns:a16="http://schemas.microsoft.com/office/drawing/2014/main" val="10004"/>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Harry</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10513</a:t>
                      </a: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a:solidFill>
                        <a:srgbClr val="968C6D"/>
                      </a:solidFill>
                      <a:prstDash val="sysDot"/>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3583</a:t>
                      </a:r>
                    </a:p>
                  </a:txBody>
                  <a:tcPr marL="45720" marR="45720" marT="27432" marB="27432" horzOverflow="overflow">
                    <a:lnL w="0">
                      <a:solidFill>
                        <a:srgbClr val="FFFFFF"/>
                      </a:solidFill>
                      <a:prstDash val="solid"/>
                    </a:lnL>
                    <a:lnR w="0">
                      <a:solidFill>
                        <a:srgbClr val="FFFFFF"/>
                      </a:solidFill>
                      <a:prstDash val="solid"/>
                    </a:lnR>
                    <a:lnT w="9525">
                      <a:solidFill>
                        <a:srgbClr val="968C6D"/>
                      </a:solidFill>
                      <a:prstDash val="sysDot"/>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9452</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a:solidFill>
                        <a:srgbClr val="968C6D"/>
                      </a:solidFill>
                      <a:prstDash val="sysDot"/>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23548</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a:solidFill>
                        <a:srgbClr val="968C6D"/>
                      </a:solidFill>
                      <a:prstDash val="sysDot"/>
                    </a:lnT>
                    <a:lnB w="9525" cap="flat" cmpd="sng" algn="ctr">
                      <a:solidFill>
                        <a:srgbClr val="968C6D"/>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5"/>
                  </a:ext>
                </a:extLst>
              </a:tr>
              <a:tr h="0">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Grand Total</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30695</a:t>
                      </a:r>
                    </a:p>
                  </a:txBody>
                  <a:tcPr marL="45720" marR="45720" marT="27432" marB="27432" horzOverflow="overflow">
                    <a:lnL w="0" cap="flat" cmpd="sng" algn="ctr">
                      <a:solidFill>
                        <a:srgbClr val="FFFFFF"/>
                      </a:solidFill>
                      <a:prstDash val="solid"/>
                      <a:round/>
                      <a:headEnd type="none" w="med" len="med"/>
                      <a:tailEnd type="none" w="med" len="med"/>
                    </a:lnL>
                    <a:lnR w="0">
                      <a:solidFill>
                        <a:srgbClr val="FFFFFF"/>
                      </a:solidFill>
                      <a:prstDash val="solid"/>
                    </a:ln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32594</a:t>
                      </a:r>
                    </a:p>
                  </a:txBody>
                  <a:tcPr marL="45720" marR="45720" marT="27432" marB="27432" horzOverflow="overflow">
                    <a:lnL w="0">
                      <a:solidFill>
                        <a:srgbClr val="FFFFFF"/>
                      </a:solidFill>
                      <a:prstDash val="solid"/>
                    </a:lnL>
                    <a:lnR w="0">
                      <a:solidFill>
                        <a:srgbClr val="FFFFFF"/>
                      </a:solidFill>
                      <a:prstDash val="solid"/>
                    </a:ln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smtClean="0">
                          <a:ln>
                            <a:noFill/>
                          </a:ln>
                          <a:solidFill>
                            <a:srgbClr val="000000"/>
                          </a:solidFill>
                          <a:effectLst/>
                          <a:latin typeface="Arial" panose="020B0604020202020204" pitchFamily="34" charset="0"/>
                          <a:cs typeface="Arial" charset="0"/>
                        </a:rPr>
                        <a:t>34596</a:t>
                      </a:r>
                    </a:p>
                  </a:txBody>
                  <a:tcPr marL="45720" marR="45720" marT="27432" marB="27432" horzOverflow="overflow">
                    <a:lnL w="0">
                      <a:solidFill>
                        <a:srgbClr val="FFFFFF"/>
                      </a:solidFill>
                      <a:prstDash val="soli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 latinLnBrk="0" hangingPunct="1">
                        <a:lnSpc>
                          <a:spcPct val="100000"/>
                        </a:lnSpc>
                        <a:spcBef>
                          <a:spcPct val="0"/>
                        </a:spcBef>
                        <a:spcAft>
                          <a:spcPct val="900000"/>
                        </a:spcAft>
                        <a:buClrTx/>
                        <a:buSzTx/>
                        <a:buFontTx/>
                        <a:buNone/>
                        <a:tabLst/>
                      </a:pPr>
                      <a:r>
                        <a:rPr kumimoji="0" lang="en-GB" sz="1200" b="0" i="0" u="none" strike="noStrike" cap="none" normalizeH="0" baseline="0" dirty="0" smtClean="0">
                          <a:ln>
                            <a:noFill/>
                          </a:ln>
                          <a:solidFill>
                            <a:srgbClr val="000000"/>
                          </a:solidFill>
                          <a:effectLst/>
                          <a:latin typeface="Arial" panose="020B0604020202020204" pitchFamily="34" charset="0"/>
                          <a:cs typeface="Arial" charset="0"/>
                        </a:rPr>
                        <a:t>97885</a:t>
                      </a:r>
                    </a:p>
                  </a:txBody>
                  <a:tcPr marL="45720" marR="45720" marT="27432" marB="27432" horzOverflow="overflow">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6"/>
                  </a:ext>
                </a:extLst>
              </a:tr>
            </a:tbl>
          </a:graphicData>
        </a:graphic>
      </p:graphicFrame>
      <p:sp>
        <p:nvSpPr>
          <p:cNvPr id="11" name="Line 135"/>
          <p:cNvSpPr>
            <a:spLocks noChangeShapeType="1"/>
          </p:cNvSpPr>
          <p:nvPr/>
        </p:nvSpPr>
        <p:spPr bwMode="blackWhite">
          <a:xfrm>
            <a:off x="5833151" y="3745311"/>
            <a:ext cx="0" cy="930861"/>
          </a:xfrm>
          <a:prstGeom prst="line">
            <a:avLst/>
          </a:prstGeom>
          <a:noFill/>
          <a:ln w="12700">
            <a:solidFill>
              <a:srgbClr val="968C6D"/>
            </a:solidFill>
            <a:round/>
            <a:headEnd/>
            <a:tailEnd type="triangle" w="med" len="med"/>
          </a:ln>
          <a:effectLst/>
        </p:spPr>
        <p:txBody>
          <a:bodyPr lIns="63500" tIns="0" rIns="64800" bIns="0"/>
          <a:lstStyle/>
          <a:p>
            <a:endParaRPr lang="en-GB"/>
          </a:p>
        </p:txBody>
      </p:sp>
    </p:spTree>
    <p:extLst>
      <p:ext uri="{BB962C8B-B14F-4D97-AF65-F5344CB8AC3E}">
        <p14:creationId xmlns:p14="http://schemas.microsoft.com/office/powerpoint/2010/main" val="24160654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Customizing pivot tables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49</a:t>
            </a:fld>
            <a:endParaRPr lang="en-US" dirty="0"/>
          </a:p>
        </p:txBody>
      </p:sp>
      <p:pic>
        <p:nvPicPr>
          <p:cNvPr id="5" name="Picture 4"/>
          <p:cNvPicPr>
            <a:picLocks noChangeAspect="1"/>
          </p:cNvPicPr>
          <p:nvPr/>
        </p:nvPicPr>
        <p:blipFill>
          <a:blip r:embed="rId3"/>
          <a:stretch>
            <a:fillRect/>
          </a:stretch>
        </p:blipFill>
        <p:spPr>
          <a:xfrm>
            <a:off x="2206300" y="1809750"/>
            <a:ext cx="4579000" cy="3394800"/>
          </a:xfrm>
          <a:prstGeom prst="rect">
            <a:avLst/>
          </a:prstGeom>
          <a:ln w="6350">
            <a:solidFill>
              <a:srgbClr val="968C6D"/>
            </a:solidFill>
          </a:ln>
        </p:spPr>
      </p:pic>
      <p:sp>
        <p:nvSpPr>
          <p:cNvPr id="6" name="TextBox 5"/>
          <p:cNvSpPr txBox="1"/>
          <p:nvPr/>
        </p:nvSpPr>
        <p:spPr>
          <a:xfrm>
            <a:off x="539552" y="3898470"/>
            <a:ext cx="1512168" cy="1346522"/>
          </a:xfrm>
          <a:prstGeom prst="rect">
            <a:avLst/>
          </a:prstGeom>
          <a:noFill/>
        </p:spPr>
        <p:txBody>
          <a:bodyPr wrap="square" lIns="0" tIns="0" rIns="0" bIns="0" rtlCol="0" anchor="t">
            <a:spAutoFit/>
          </a:bodyPr>
          <a:lstStyle/>
          <a:p>
            <a:pPr indent="-274320">
              <a:spcAft>
                <a:spcPts val="900"/>
              </a:spcAft>
            </a:pPr>
            <a:r>
              <a:rPr lang="en-GB" sz="1600" b="1" dirty="0" smtClean="0">
                <a:latin typeface="Georgia" pitchFamily="18" charset="0"/>
              </a:rPr>
              <a:t>Rows</a:t>
            </a:r>
          </a:p>
          <a:p>
            <a:pPr indent="-274320">
              <a:spcAft>
                <a:spcPts val="900"/>
              </a:spcAft>
            </a:pPr>
            <a:r>
              <a:rPr lang="en-GB" sz="1600" dirty="0" smtClean="0">
                <a:latin typeface="Georgia" pitchFamily="18" charset="0"/>
              </a:rPr>
              <a:t>Can stack multiple fields, e.g. site broken down by team</a:t>
            </a:r>
          </a:p>
        </p:txBody>
      </p:sp>
      <p:sp>
        <p:nvSpPr>
          <p:cNvPr id="7" name="TextBox 6"/>
          <p:cNvSpPr txBox="1"/>
          <p:nvPr/>
        </p:nvSpPr>
        <p:spPr>
          <a:xfrm>
            <a:off x="7290122" y="1785132"/>
            <a:ext cx="1296144" cy="246221"/>
          </a:xfrm>
          <a:prstGeom prst="rect">
            <a:avLst/>
          </a:prstGeom>
          <a:noFill/>
        </p:spPr>
        <p:txBody>
          <a:bodyPr wrap="square" lIns="0" tIns="0" rIns="0" bIns="0" rtlCol="0" anchor="t">
            <a:spAutoFit/>
          </a:bodyPr>
          <a:lstStyle/>
          <a:p>
            <a:pPr indent="-274320" algn="ctr">
              <a:spcAft>
                <a:spcPts val="900"/>
              </a:spcAft>
            </a:pPr>
            <a:r>
              <a:rPr lang="en-GB" sz="1600" b="1" dirty="0" smtClean="0">
                <a:latin typeface="Georgia" pitchFamily="18" charset="0"/>
              </a:rPr>
              <a:t>Columns</a:t>
            </a:r>
          </a:p>
        </p:txBody>
      </p:sp>
      <p:sp>
        <p:nvSpPr>
          <p:cNvPr id="8" name="TextBox 7"/>
          <p:cNvSpPr txBox="1"/>
          <p:nvPr/>
        </p:nvSpPr>
        <p:spPr>
          <a:xfrm>
            <a:off x="533400" y="1785132"/>
            <a:ext cx="1296144" cy="854080"/>
          </a:xfrm>
          <a:prstGeom prst="rect">
            <a:avLst/>
          </a:prstGeom>
          <a:noFill/>
        </p:spPr>
        <p:txBody>
          <a:bodyPr wrap="square" lIns="0" tIns="0" rIns="0" bIns="0" rtlCol="0" anchor="t">
            <a:spAutoFit/>
          </a:bodyPr>
          <a:lstStyle/>
          <a:p>
            <a:pPr indent="-274320">
              <a:spcAft>
                <a:spcPts val="900"/>
              </a:spcAft>
            </a:pPr>
            <a:r>
              <a:rPr lang="en-GB" sz="1600" b="1" dirty="0" smtClean="0">
                <a:latin typeface="Georgia" pitchFamily="18" charset="0"/>
              </a:rPr>
              <a:t>Filters</a:t>
            </a:r>
          </a:p>
          <a:p>
            <a:pPr indent="-274320">
              <a:spcAft>
                <a:spcPts val="900"/>
              </a:spcAft>
            </a:pPr>
            <a:r>
              <a:rPr lang="en-GB" sz="1600" dirty="0" smtClean="0">
                <a:latin typeface="Georgia" pitchFamily="18" charset="0"/>
              </a:rPr>
              <a:t>Change total sample</a:t>
            </a:r>
          </a:p>
        </p:txBody>
      </p:sp>
      <p:sp>
        <p:nvSpPr>
          <p:cNvPr id="9" name="TextBox 8"/>
          <p:cNvSpPr txBox="1"/>
          <p:nvPr/>
        </p:nvSpPr>
        <p:spPr>
          <a:xfrm>
            <a:off x="7391400" y="3898470"/>
            <a:ext cx="1219200" cy="1838965"/>
          </a:xfrm>
          <a:prstGeom prst="rect">
            <a:avLst/>
          </a:prstGeom>
          <a:noFill/>
        </p:spPr>
        <p:txBody>
          <a:bodyPr wrap="square" lIns="0" tIns="0" rIns="0" bIns="0" rtlCol="0" anchor="t">
            <a:spAutoFit/>
          </a:bodyPr>
          <a:lstStyle/>
          <a:p>
            <a:pPr indent="-274320">
              <a:spcAft>
                <a:spcPts val="900"/>
              </a:spcAft>
            </a:pPr>
            <a:r>
              <a:rPr lang="en-GB" sz="1600" b="1" dirty="0" smtClean="0">
                <a:latin typeface="Georgia" pitchFamily="18" charset="0"/>
              </a:rPr>
              <a:t>Options</a:t>
            </a:r>
          </a:p>
          <a:p>
            <a:pPr indent="-274320">
              <a:spcAft>
                <a:spcPts val="900"/>
              </a:spcAft>
            </a:pPr>
            <a:r>
              <a:rPr lang="en-GB" sz="1600" dirty="0" smtClean="0">
                <a:latin typeface="Georgia" pitchFamily="18" charset="0"/>
              </a:rPr>
              <a:t>Details of the way fields are displayed in the table are changed here</a:t>
            </a:r>
          </a:p>
        </p:txBody>
      </p:sp>
      <p:sp>
        <p:nvSpPr>
          <p:cNvPr id="10" name="TextBox 9"/>
          <p:cNvSpPr txBox="1"/>
          <p:nvPr/>
        </p:nvSpPr>
        <p:spPr>
          <a:xfrm>
            <a:off x="1905000" y="5954406"/>
            <a:ext cx="5051648" cy="246221"/>
          </a:xfrm>
          <a:prstGeom prst="rect">
            <a:avLst/>
          </a:prstGeom>
          <a:noFill/>
        </p:spPr>
        <p:txBody>
          <a:bodyPr wrap="square" lIns="0" tIns="0" rIns="0" bIns="0" rtlCol="0" anchor="t">
            <a:spAutoFit/>
          </a:bodyPr>
          <a:lstStyle/>
          <a:p>
            <a:pPr indent="-274320">
              <a:spcAft>
                <a:spcPts val="900"/>
              </a:spcAft>
            </a:pPr>
            <a:r>
              <a:rPr lang="en-GB" sz="1600" b="1" dirty="0" smtClean="0">
                <a:latin typeface="Georgia" pitchFamily="18" charset="0"/>
              </a:rPr>
              <a:t>Cells: </a:t>
            </a:r>
            <a:r>
              <a:rPr lang="en-GB" sz="1600" dirty="0" smtClean="0">
                <a:latin typeface="Georgia" pitchFamily="18" charset="0"/>
              </a:rPr>
              <a:t>A variable summarised by rows/columns/filters</a:t>
            </a:r>
          </a:p>
        </p:txBody>
      </p:sp>
      <p:cxnSp>
        <p:nvCxnSpPr>
          <p:cNvPr id="11" name="Straight Arrow Connector 10"/>
          <p:cNvCxnSpPr/>
          <p:nvPr/>
        </p:nvCxnSpPr>
        <p:spPr>
          <a:xfrm flipH="1">
            <a:off x="4648200" y="2031353"/>
            <a:ext cx="2743200" cy="180819"/>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1610576" y="1908242"/>
            <a:ext cx="1248371" cy="0"/>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4572000" y="3367451"/>
            <a:ext cx="0" cy="2710065"/>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rot="10800000">
            <a:off x="5977435" y="3963880"/>
            <a:ext cx="1296144" cy="360040"/>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a:off x="6697515" y="3963880"/>
            <a:ext cx="576064" cy="360040"/>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rot="10800000" flipV="1">
            <a:off x="5977435" y="4323920"/>
            <a:ext cx="1296144" cy="288032"/>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rot="10800000" flipV="1">
            <a:off x="6697515" y="4323920"/>
            <a:ext cx="576064" cy="288032"/>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V="1">
            <a:off x="1752601" y="3356992"/>
            <a:ext cx="1163215" cy="786908"/>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9652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0000"/>
                </a:solidFill>
                <a:latin typeface="Georgia" panose="02040502050405020303" pitchFamily="18" charset="0"/>
              </a:rPr>
              <a:t>Data analysis tools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737750513"/>
              </p:ext>
            </p:extLst>
          </p:nvPr>
        </p:nvGraphicFramePr>
        <p:xfrm>
          <a:off x="533400" y="1808663"/>
          <a:ext cx="8077201" cy="3870960"/>
        </p:xfrm>
        <a:graphic>
          <a:graphicData uri="http://schemas.openxmlformats.org/drawingml/2006/table">
            <a:tbl>
              <a:tblPr firstRow="1" bandRow="1">
                <a:tableStyleId>{2D5ABB26-0587-4C30-8999-92F81FD0307C}</a:tableStyleId>
              </a:tblPr>
              <a:tblGrid>
                <a:gridCol w="1609311">
                  <a:extLst>
                    <a:ext uri="{9D8B030D-6E8A-4147-A177-3AD203B41FA5}">
                      <a16:colId xmlns:a16="http://schemas.microsoft.com/office/drawing/2014/main" val="20000"/>
                    </a:ext>
                  </a:extLst>
                </a:gridCol>
                <a:gridCol w="1614642">
                  <a:extLst>
                    <a:ext uri="{9D8B030D-6E8A-4147-A177-3AD203B41FA5}">
                      <a16:colId xmlns:a16="http://schemas.microsoft.com/office/drawing/2014/main" val="3807240975"/>
                    </a:ext>
                  </a:extLst>
                </a:gridCol>
                <a:gridCol w="1213312">
                  <a:extLst>
                    <a:ext uri="{9D8B030D-6E8A-4147-A177-3AD203B41FA5}">
                      <a16:colId xmlns:a16="http://schemas.microsoft.com/office/drawing/2014/main" val="3851756599"/>
                    </a:ext>
                  </a:extLst>
                </a:gridCol>
                <a:gridCol w="1213312">
                  <a:extLst>
                    <a:ext uri="{9D8B030D-6E8A-4147-A177-3AD203B41FA5}">
                      <a16:colId xmlns:a16="http://schemas.microsoft.com/office/drawing/2014/main" val="20001"/>
                    </a:ext>
                  </a:extLst>
                </a:gridCol>
                <a:gridCol w="1213312">
                  <a:extLst>
                    <a:ext uri="{9D8B030D-6E8A-4147-A177-3AD203B41FA5}">
                      <a16:colId xmlns:a16="http://schemas.microsoft.com/office/drawing/2014/main" val="20002"/>
                    </a:ext>
                  </a:extLst>
                </a:gridCol>
                <a:gridCol w="1213312">
                  <a:extLst>
                    <a:ext uri="{9D8B030D-6E8A-4147-A177-3AD203B41FA5}">
                      <a16:colId xmlns:a16="http://schemas.microsoft.com/office/drawing/2014/main" val="20003"/>
                    </a:ext>
                  </a:extLst>
                </a:gridCol>
              </a:tblGrid>
              <a:tr h="0">
                <a:tc>
                  <a:txBody>
                    <a:bodyPr/>
                    <a:lstStyle/>
                    <a:p>
                      <a:endParaRPr lang="en-US" sz="1400" b="1" dirty="0">
                        <a:solidFill>
                          <a:schemeClr val="accent1"/>
                        </a:solidFill>
                      </a:endParaRPr>
                    </a:p>
                  </a:txBody>
                  <a:tcPr>
                    <a:lnB w="9525" cap="flat" cmpd="sng" algn="ctr">
                      <a:solidFill>
                        <a:srgbClr val="968C6D"/>
                      </a:solidFill>
                      <a:prstDash val="solid"/>
                      <a:round/>
                      <a:headEnd type="none" w="med" len="med"/>
                      <a:tailEnd type="none" w="med" len="med"/>
                    </a:lnB>
                  </a:tcPr>
                </a:tc>
                <a:tc>
                  <a:txBody>
                    <a:bodyPr/>
                    <a:lstStyle/>
                    <a:p>
                      <a:pPr algn="ctr"/>
                      <a:r>
                        <a:rPr lang="en-US" sz="1400" b="1" dirty="0" smtClean="0">
                          <a:solidFill>
                            <a:schemeClr val="accent1"/>
                          </a:solidFill>
                        </a:rPr>
                        <a:t>Examples</a:t>
                      </a:r>
                      <a:endParaRPr lang="en-US" sz="1400" b="1" dirty="0">
                        <a:solidFill>
                          <a:schemeClr val="accent1"/>
                        </a:solidFill>
                      </a:endParaRPr>
                    </a:p>
                  </a:txBody>
                  <a:tcPr anchor="ctr">
                    <a:lnB w="9525" cap="flat" cmpd="sng" algn="ctr">
                      <a:solidFill>
                        <a:srgbClr val="968C6D"/>
                      </a:solidFill>
                      <a:prstDash val="solid"/>
                      <a:round/>
                      <a:headEnd type="none" w="med" len="med"/>
                      <a:tailEnd type="none" w="med" len="med"/>
                    </a:lnB>
                  </a:tcPr>
                </a:tc>
                <a:tc>
                  <a:txBody>
                    <a:bodyPr/>
                    <a:lstStyle/>
                    <a:p>
                      <a:pPr algn="ctr"/>
                      <a:r>
                        <a:rPr lang="en-US" sz="1400" b="1" dirty="0" smtClean="0">
                          <a:solidFill>
                            <a:schemeClr val="accent1"/>
                          </a:solidFill>
                        </a:rPr>
                        <a:t>Access </a:t>
                      </a:r>
                      <a:br>
                        <a:rPr lang="en-US" sz="1400" b="1" dirty="0" smtClean="0">
                          <a:solidFill>
                            <a:schemeClr val="accent1"/>
                          </a:solidFill>
                        </a:rPr>
                      </a:br>
                      <a:r>
                        <a:rPr lang="en-US" sz="1400" b="1" dirty="0" smtClean="0">
                          <a:solidFill>
                            <a:schemeClr val="accent1"/>
                          </a:solidFill>
                        </a:rPr>
                        <a:t>data</a:t>
                      </a:r>
                      <a:endParaRPr lang="en-US" sz="1400" b="1" dirty="0">
                        <a:solidFill>
                          <a:schemeClr val="accent1"/>
                        </a:solidFill>
                      </a:endParaRPr>
                    </a:p>
                  </a:txBody>
                  <a:tcPr anchor="ctr">
                    <a:lnB w="9525" cap="flat" cmpd="sng" algn="ctr">
                      <a:solidFill>
                        <a:srgbClr val="968C6D"/>
                      </a:solidFill>
                      <a:prstDash val="solid"/>
                      <a:round/>
                      <a:headEnd type="none" w="med" len="med"/>
                      <a:tailEnd type="none" w="med" len="med"/>
                    </a:lnB>
                  </a:tcPr>
                </a:tc>
                <a:tc>
                  <a:txBody>
                    <a:bodyPr/>
                    <a:lstStyle/>
                    <a:p>
                      <a:pPr algn="ctr"/>
                      <a:r>
                        <a:rPr lang="en-US" sz="1400" b="1" dirty="0" smtClean="0">
                          <a:solidFill>
                            <a:schemeClr val="accent1"/>
                          </a:solidFill>
                        </a:rPr>
                        <a:t>Transform data</a:t>
                      </a:r>
                      <a:endParaRPr lang="en-US" sz="1400" b="1" dirty="0">
                        <a:solidFill>
                          <a:schemeClr val="accent1"/>
                        </a:solidFill>
                      </a:endParaRPr>
                    </a:p>
                  </a:txBody>
                  <a:tcPr anchor="ctr">
                    <a:lnB w="9525" cap="flat" cmpd="sng" algn="ctr">
                      <a:solidFill>
                        <a:srgbClr val="968C6D"/>
                      </a:solidFill>
                      <a:prstDash val="solid"/>
                      <a:round/>
                      <a:headEnd type="none" w="med" len="med"/>
                      <a:tailEnd type="none" w="med" len="med"/>
                    </a:lnB>
                  </a:tcPr>
                </a:tc>
                <a:tc>
                  <a:txBody>
                    <a:bodyPr/>
                    <a:lstStyle/>
                    <a:p>
                      <a:pPr algn="ctr"/>
                      <a:r>
                        <a:rPr lang="en-US" sz="1400" b="1" dirty="0" smtClean="0">
                          <a:solidFill>
                            <a:schemeClr val="accent1"/>
                          </a:solidFill>
                        </a:rPr>
                        <a:t>Analyze </a:t>
                      </a:r>
                      <a:br>
                        <a:rPr lang="en-US" sz="1400" b="1" dirty="0" smtClean="0">
                          <a:solidFill>
                            <a:schemeClr val="accent1"/>
                          </a:solidFill>
                        </a:rPr>
                      </a:br>
                      <a:r>
                        <a:rPr lang="en-US" sz="1400" b="1" dirty="0" smtClean="0">
                          <a:solidFill>
                            <a:schemeClr val="accent1"/>
                          </a:solidFill>
                        </a:rPr>
                        <a:t>data</a:t>
                      </a:r>
                      <a:endParaRPr lang="en-US" sz="1400" b="1" dirty="0">
                        <a:solidFill>
                          <a:schemeClr val="accent1"/>
                        </a:solidFill>
                      </a:endParaRPr>
                    </a:p>
                  </a:txBody>
                  <a:tcPr anchor="ctr">
                    <a:lnB w="9525" cap="flat" cmpd="sng" algn="ctr">
                      <a:solidFill>
                        <a:srgbClr val="968C6D"/>
                      </a:solidFill>
                      <a:prstDash val="solid"/>
                      <a:round/>
                      <a:headEnd type="none" w="med" len="med"/>
                      <a:tailEnd type="none" w="med" len="med"/>
                    </a:lnB>
                  </a:tcPr>
                </a:tc>
                <a:tc>
                  <a:txBody>
                    <a:bodyPr/>
                    <a:lstStyle/>
                    <a:p>
                      <a:pPr algn="ctr"/>
                      <a:r>
                        <a:rPr lang="en-US" sz="1400" b="1" dirty="0" smtClean="0">
                          <a:solidFill>
                            <a:schemeClr val="accent1"/>
                          </a:solidFill>
                        </a:rPr>
                        <a:t>Present findings</a:t>
                      </a:r>
                      <a:endParaRPr lang="en-US" sz="1400" b="1" dirty="0">
                        <a:solidFill>
                          <a:schemeClr val="accent1"/>
                        </a:solidFill>
                      </a:endParaRPr>
                    </a:p>
                  </a:txBody>
                  <a:tcPr anchor="ctr">
                    <a:lnB w="9525" cap="flat" cmpd="sng" algn="ctr">
                      <a:solidFill>
                        <a:srgbClr val="968C6D"/>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Spreadsheets</a:t>
                      </a:r>
                      <a:endParaRPr lang="en-US" sz="1400" b="1" dirty="0" smtClean="0"/>
                    </a:p>
                  </a:txBody>
                  <a:tcP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marL="228600" indent="-228600" algn="l">
                        <a:buFont typeface="Arial" panose="020B0604020202020204" pitchFamily="34" charset="0"/>
                        <a:buChar char="•"/>
                      </a:pPr>
                      <a:r>
                        <a:rPr lang="en-US" sz="1400" dirty="0" smtClean="0"/>
                        <a:t>MS Excel</a:t>
                      </a:r>
                    </a:p>
                    <a:p>
                      <a:pPr marL="228600" indent="-228600" algn="l">
                        <a:buFont typeface="Arial" panose="020B0604020202020204" pitchFamily="34" charset="0"/>
                        <a:buChar char="•"/>
                      </a:pPr>
                      <a:r>
                        <a:rPr lang="en-US" sz="1400" dirty="0" err="1" smtClean="0"/>
                        <a:t>LibreOffice</a:t>
                      </a:r>
                      <a:r>
                        <a:rPr lang="en-US" sz="1400" dirty="0" smtClean="0"/>
                        <a:t> </a:t>
                      </a:r>
                      <a:r>
                        <a:rPr lang="en-US" sz="1400" dirty="0" err="1" smtClean="0"/>
                        <a:t>Calc</a:t>
                      </a:r>
                      <a:endParaRPr lang="en-US" sz="1400" dirty="0" smtClean="0"/>
                    </a:p>
                    <a:p>
                      <a:pPr marL="228600" indent="-228600" algn="l">
                        <a:buFont typeface="Arial" panose="020B0604020202020204" pitchFamily="34" charset="0"/>
                        <a:buChar char="•"/>
                      </a:pPr>
                      <a:r>
                        <a:rPr lang="en-US" sz="1400" dirty="0" smtClean="0"/>
                        <a:t>Google Sheets</a:t>
                      </a:r>
                      <a:endParaRPr lang="en-US" sz="1400" dirty="0"/>
                    </a:p>
                  </a:txBody>
                  <a:tcP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olid"/>
                      <a:round/>
                      <a:headEnd type="none" w="med" len="med"/>
                      <a:tailEnd type="none" w="med" len="med"/>
                    </a:lnT>
                    <a:lnB w="9525" cap="flat" cmpd="sng" algn="ctr">
                      <a:solidFill>
                        <a:srgbClr val="968C6D"/>
                      </a:solidFill>
                      <a:prstDash val="sysDot"/>
                      <a:round/>
                      <a:headEnd type="none" w="med" len="med"/>
                      <a:tailEnd type="none" w="med" len="med"/>
                    </a:lnB>
                  </a:tcPr>
                </a:tc>
                <a:extLst>
                  <a:ext uri="{0D108BD9-81ED-4DB2-BD59-A6C34878D82A}">
                    <a16:rowId xmlns:a16="http://schemas.microsoft.com/office/drawing/2014/main" val="632099560"/>
                  </a:ext>
                </a:extLst>
              </a:tr>
              <a:tr h="0">
                <a:tc>
                  <a:txBody>
                    <a:bodyPr/>
                    <a:lstStyle/>
                    <a:p>
                      <a:r>
                        <a:rPr lang="en-US" sz="1400" dirty="0" smtClean="0"/>
                        <a:t>Databases</a:t>
                      </a:r>
                      <a:endParaRPr lang="en-US" sz="1400" b="1" dirty="0"/>
                    </a:p>
                  </a:txBody>
                  <a:tcP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marL="228600" indent="-228600" algn="l" defTabSz="914400" rtl="0" eaLnBrk="1" latinLnBrk="0" hangingPunct="1">
                        <a:buFont typeface="Arial" panose="020B0604020202020204" pitchFamily="34" charset="0"/>
                        <a:buChar char="•"/>
                      </a:pPr>
                      <a:r>
                        <a:rPr lang="en-US" sz="1400" kern="1200" dirty="0" smtClean="0"/>
                        <a:t>MySQL</a:t>
                      </a:r>
                    </a:p>
                    <a:p>
                      <a:pPr marL="228600" indent="-228600" algn="l" defTabSz="914400" rtl="0" eaLnBrk="1" latinLnBrk="0" hangingPunct="1">
                        <a:buFont typeface="Arial" panose="020B0604020202020204" pitchFamily="34" charset="0"/>
                        <a:buChar char="•"/>
                      </a:pPr>
                      <a:r>
                        <a:rPr lang="en-US" sz="1400" kern="1200" dirty="0" smtClean="0"/>
                        <a:t>Oracle</a:t>
                      </a:r>
                    </a:p>
                    <a:p>
                      <a:pPr marL="228600" indent="-228600" algn="l" defTabSz="914400" rtl="0" eaLnBrk="1" latinLnBrk="0" hangingPunct="1">
                        <a:buFont typeface="Arial" panose="020B0604020202020204" pitchFamily="34" charset="0"/>
                        <a:buChar char="•"/>
                      </a:pPr>
                      <a:r>
                        <a:rPr lang="en-US" sz="1400" kern="1200" dirty="0" smtClean="0"/>
                        <a:t>MS SQL Server</a:t>
                      </a:r>
                      <a:endParaRPr lang="en-US" sz="1400" kern="1200" dirty="0">
                        <a:solidFill>
                          <a:schemeClr val="tx1"/>
                        </a:solidFill>
                        <a:latin typeface="+mn-lt"/>
                        <a:ea typeface="+mn-ea"/>
                        <a:cs typeface="+mn-cs"/>
                      </a:endParaRPr>
                    </a:p>
                  </a:txBody>
                  <a:tcP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extLst>
                  <a:ext uri="{0D108BD9-81ED-4DB2-BD59-A6C34878D82A}">
                    <a16:rowId xmlns:a16="http://schemas.microsoft.com/office/drawing/2014/main" val="10001"/>
                  </a:ext>
                </a:extLst>
              </a:tr>
              <a:tr h="0">
                <a:tc>
                  <a:txBody>
                    <a:bodyPr/>
                    <a:lstStyle/>
                    <a:p>
                      <a:r>
                        <a:rPr lang="en-US" sz="1400" dirty="0" smtClean="0"/>
                        <a:t>Statistical</a:t>
                      </a:r>
                      <a:r>
                        <a:rPr lang="en-US" sz="1400" baseline="0" dirty="0" smtClean="0"/>
                        <a:t> programming</a:t>
                      </a:r>
                      <a:endParaRPr lang="en-US" sz="1400" b="1" dirty="0"/>
                    </a:p>
                  </a:txBody>
                  <a:tcP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marL="228600" indent="-228600" algn="l" defTabSz="914400" rtl="0" eaLnBrk="1" latinLnBrk="0" hangingPunct="1">
                        <a:buFont typeface="Arial" panose="020B0604020202020204" pitchFamily="34" charset="0"/>
                        <a:buChar char="•"/>
                      </a:pPr>
                      <a:r>
                        <a:rPr lang="en-US" sz="1400" kern="1200" dirty="0" smtClean="0"/>
                        <a:t>R</a:t>
                      </a:r>
                    </a:p>
                    <a:p>
                      <a:pPr marL="228600" indent="-228600" algn="l" defTabSz="914400" rtl="0" eaLnBrk="1" latinLnBrk="0" hangingPunct="1">
                        <a:buFont typeface="Arial" panose="020B0604020202020204" pitchFamily="34" charset="0"/>
                        <a:buChar char="•"/>
                      </a:pPr>
                      <a:r>
                        <a:rPr lang="en-US" sz="1400" kern="1200" dirty="0" smtClean="0"/>
                        <a:t>Python</a:t>
                      </a:r>
                    </a:p>
                    <a:p>
                      <a:pPr marL="228600" indent="-228600" algn="l" defTabSz="914400" rtl="0" eaLnBrk="1" latinLnBrk="0" hangingPunct="1">
                        <a:buFont typeface="Arial" panose="020B0604020202020204" pitchFamily="34" charset="0"/>
                        <a:buChar char="•"/>
                      </a:pPr>
                      <a:r>
                        <a:rPr lang="en-US" sz="1400" kern="1200" dirty="0" smtClean="0"/>
                        <a:t>SAS</a:t>
                      </a:r>
                      <a:endParaRPr lang="en-US" sz="1400" kern="1200" dirty="0">
                        <a:solidFill>
                          <a:schemeClr val="tx1"/>
                        </a:solidFill>
                        <a:latin typeface="+mn-lt"/>
                        <a:ea typeface="+mn-ea"/>
                        <a:cs typeface="+mn-cs"/>
                      </a:endParaRPr>
                    </a:p>
                  </a:txBody>
                  <a:tcP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ysDot"/>
                      <a:round/>
                      <a:headEnd type="none" w="med" len="med"/>
                      <a:tailEnd type="none" w="med" len="med"/>
                    </a:lnB>
                  </a:tcPr>
                </a:tc>
                <a:extLst>
                  <a:ext uri="{0D108BD9-81ED-4DB2-BD59-A6C34878D82A}">
                    <a16:rowId xmlns:a16="http://schemas.microsoft.com/office/drawing/2014/main" val="10002"/>
                  </a:ext>
                </a:extLst>
              </a:tr>
              <a:tr h="0">
                <a:tc>
                  <a:txBody>
                    <a:bodyPr/>
                    <a:lstStyle/>
                    <a:p>
                      <a:r>
                        <a:rPr lang="en-US" sz="1400" dirty="0" smtClean="0"/>
                        <a:t>Visual analytics</a:t>
                      </a:r>
                      <a:endParaRPr lang="en-US" sz="1400" b="1" dirty="0"/>
                    </a:p>
                  </a:txBody>
                  <a:tcP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tc>
                  <a:txBody>
                    <a:bodyPr/>
                    <a:lstStyle/>
                    <a:p>
                      <a:pPr marL="228600" indent="-228600" algn="l" defTabSz="914400" rtl="0" eaLnBrk="1" latinLnBrk="0" hangingPunct="1">
                        <a:buFont typeface="Arial" panose="020B0604020202020204" pitchFamily="34" charset="0"/>
                        <a:buChar char="•"/>
                      </a:pPr>
                      <a:r>
                        <a:rPr lang="en-US" sz="1400" kern="1200" dirty="0" smtClean="0"/>
                        <a:t>Tableau</a:t>
                      </a:r>
                    </a:p>
                    <a:p>
                      <a:pPr marL="228600" indent="-228600" algn="l" defTabSz="914400" rtl="0" eaLnBrk="1" latinLnBrk="0" hangingPunct="1">
                        <a:buFont typeface="Arial" panose="020B0604020202020204" pitchFamily="34" charset="0"/>
                        <a:buChar char="•"/>
                      </a:pPr>
                      <a:r>
                        <a:rPr lang="en-US" sz="1400" kern="1200" dirty="0" err="1" smtClean="0"/>
                        <a:t>Spotfire</a:t>
                      </a:r>
                      <a:endParaRPr lang="en-US" sz="1400" kern="1200" dirty="0" smtClean="0"/>
                    </a:p>
                    <a:p>
                      <a:pPr marL="228600" indent="-228600" algn="l" defTabSz="914400" rtl="0" eaLnBrk="1" latinLnBrk="0" hangingPunct="1">
                        <a:buFont typeface="Arial" panose="020B0604020202020204" pitchFamily="34" charset="0"/>
                        <a:buChar char="•"/>
                      </a:pPr>
                      <a:r>
                        <a:rPr lang="en-US" sz="1400" kern="1200" dirty="0" err="1" smtClean="0"/>
                        <a:t>Qlikview</a:t>
                      </a:r>
                      <a:endParaRPr lang="en-US" sz="1400" kern="1200" dirty="0">
                        <a:solidFill>
                          <a:schemeClr val="tx1"/>
                        </a:solidFill>
                        <a:latin typeface="+mn-lt"/>
                        <a:ea typeface="+mn-ea"/>
                        <a:cs typeface="+mn-cs"/>
                      </a:endParaRPr>
                    </a:p>
                  </a:txBody>
                  <a:tcP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tc>
                  <a:txBody>
                    <a:bodyPr/>
                    <a:lstStyle/>
                    <a:p>
                      <a:pPr algn="ctr"/>
                      <a:endParaRPr lang="en-US" sz="1400" dirty="0"/>
                    </a:p>
                  </a:txBody>
                  <a:tcPr anchor="ctr">
                    <a:lnT w="9525" cap="flat" cmpd="sng" algn="ctr">
                      <a:solidFill>
                        <a:srgbClr val="968C6D"/>
                      </a:solidFill>
                      <a:prstDash val="sysDot"/>
                      <a:round/>
                      <a:headEnd type="none" w="med" len="med"/>
                      <a:tailEnd type="none" w="med" len="med"/>
                    </a:lnT>
                    <a:lnB w="9525" cap="flat" cmpd="sng" algn="ctr">
                      <a:solidFill>
                        <a:srgbClr val="968C6D"/>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6" name="Oval 5"/>
          <p:cNvSpPr/>
          <p:nvPr/>
        </p:nvSpPr>
        <p:spPr bwMode="ltGray">
          <a:xfrm>
            <a:off x="4172988" y="2586079"/>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7" name="Oval 6"/>
          <p:cNvSpPr/>
          <p:nvPr/>
        </p:nvSpPr>
        <p:spPr bwMode="ltGray">
          <a:xfrm>
            <a:off x="4172987" y="3498108"/>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8" name="Oval 7"/>
          <p:cNvSpPr/>
          <p:nvPr/>
        </p:nvSpPr>
        <p:spPr bwMode="ltGray">
          <a:xfrm>
            <a:off x="4164674" y="4386985"/>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9" name="Oval 8"/>
          <p:cNvSpPr/>
          <p:nvPr/>
        </p:nvSpPr>
        <p:spPr bwMode="ltGray">
          <a:xfrm>
            <a:off x="4164673" y="5139448"/>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0" name="Oval 9"/>
          <p:cNvSpPr/>
          <p:nvPr/>
        </p:nvSpPr>
        <p:spPr bwMode="ltGray">
          <a:xfrm>
            <a:off x="5429758" y="2562074"/>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1" name="Oval 10"/>
          <p:cNvSpPr/>
          <p:nvPr/>
        </p:nvSpPr>
        <p:spPr bwMode="ltGray">
          <a:xfrm>
            <a:off x="5429757" y="3474103"/>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2" name="Oval 11"/>
          <p:cNvSpPr/>
          <p:nvPr/>
        </p:nvSpPr>
        <p:spPr bwMode="ltGray">
          <a:xfrm>
            <a:off x="5421444" y="4362980"/>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3" name="Oval 12"/>
          <p:cNvSpPr/>
          <p:nvPr/>
        </p:nvSpPr>
        <p:spPr bwMode="ltGray">
          <a:xfrm>
            <a:off x="5421443" y="5115443"/>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4" name="Oval 13"/>
          <p:cNvSpPr/>
          <p:nvPr/>
        </p:nvSpPr>
        <p:spPr bwMode="ltGray">
          <a:xfrm>
            <a:off x="6626788" y="2565102"/>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5" name="Oval 14"/>
          <p:cNvSpPr/>
          <p:nvPr/>
        </p:nvSpPr>
        <p:spPr bwMode="ltGray">
          <a:xfrm>
            <a:off x="6626787" y="3477131"/>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6" name="Oval 15"/>
          <p:cNvSpPr/>
          <p:nvPr/>
        </p:nvSpPr>
        <p:spPr bwMode="ltGray">
          <a:xfrm>
            <a:off x="6618474" y="4366008"/>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7" name="Oval 16"/>
          <p:cNvSpPr/>
          <p:nvPr/>
        </p:nvSpPr>
        <p:spPr bwMode="ltGray">
          <a:xfrm>
            <a:off x="6618473" y="5118471"/>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8" name="Oval 17"/>
          <p:cNvSpPr/>
          <p:nvPr/>
        </p:nvSpPr>
        <p:spPr bwMode="ltGray">
          <a:xfrm>
            <a:off x="7883558" y="2541097"/>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19" name="Oval 18"/>
          <p:cNvSpPr/>
          <p:nvPr/>
        </p:nvSpPr>
        <p:spPr bwMode="ltGray">
          <a:xfrm>
            <a:off x="7883557" y="3453126"/>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20" name="Oval 19"/>
          <p:cNvSpPr/>
          <p:nvPr/>
        </p:nvSpPr>
        <p:spPr bwMode="ltGray">
          <a:xfrm>
            <a:off x="7875244" y="4342003"/>
            <a:ext cx="361443" cy="365760"/>
          </a:xfrm>
          <a:prstGeom prst="ellipse">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
        <p:nvSpPr>
          <p:cNvPr id="21" name="Oval 20"/>
          <p:cNvSpPr/>
          <p:nvPr/>
        </p:nvSpPr>
        <p:spPr bwMode="ltGray">
          <a:xfrm>
            <a:off x="7875243" y="5094466"/>
            <a:ext cx="361443" cy="365760"/>
          </a:xfrm>
          <a:prstGeom prst="ellipse">
            <a:avLst/>
          </a:prstGeom>
          <a:solidFill>
            <a:srgbClr val="006A5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Tree>
    <p:extLst>
      <p:ext uri="{BB962C8B-B14F-4D97-AF65-F5344CB8AC3E}">
        <p14:creationId xmlns:p14="http://schemas.microsoft.com/office/powerpoint/2010/main" val="32147002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Customizing pivot tables</a:t>
            </a:r>
          </a:p>
        </p:txBody>
      </p:sp>
      <p:sp>
        <p:nvSpPr>
          <p:cNvPr id="4" name="Slide Number Placeholder 3"/>
          <p:cNvSpPr>
            <a:spLocks noGrp="1"/>
          </p:cNvSpPr>
          <p:nvPr>
            <p:ph type="sldNum" sz="quarter" idx="4294967295"/>
          </p:nvPr>
        </p:nvSpPr>
        <p:spPr>
          <a:xfrm>
            <a:off x="7086600" y="6477000"/>
            <a:ext cx="1527048" cy="152400"/>
          </a:xfrm>
        </p:spPr>
        <p:txBody>
          <a:bodyPr/>
          <a:lstStyle/>
          <a:p>
            <a:fld id="{0EB59224-DFAF-451D-8CBC-9A737B9002FD}" type="slidenum">
              <a:rPr lang="en-US" smtClean="0"/>
              <a:pPr/>
              <a:t>50</a:t>
            </a:fld>
            <a:endParaRPr lang="en-US" dirty="0"/>
          </a:p>
        </p:txBody>
      </p:sp>
      <p:sp>
        <p:nvSpPr>
          <p:cNvPr id="5" name="Content Placeholder 4"/>
          <p:cNvSpPr>
            <a:spLocks noGrp="1"/>
          </p:cNvSpPr>
          <p:nvPr>
            <p:ph sz="quarter" idx="19"/>
          </p:nvPr>
        </p:nvSpPr>
        <p:spPr>
          <a:xfrm>
            <a:off x="533400" y="1762791"/>
            <a:ext cx="3962400" cy="738664"/>
          </a:xfrm>
        </p:spPr>
        <p:txBody>
          <a:bodyPr/>
          <a:lstStyle/>
          <a:p>
            <a:r>
              <a:rPr lang="en-US" sz="1600" b="1" dirty="0"/>
              <a:t>Rows and Columns</a:t>
            </a:r>
            <a:r>
              <a:rPr lang="en-US" sz="1600" dirty="0"/>
              <a:t> can have subtotals added to them, names changed, and additional options applied to the layout</a:t>
            </a:r>
            <a:r>
              <a:rPr lang="en-US" sz="1600" dirty="0" smtClean="0"/>
              <a:t>.</a:t>
            </a:r>
            <a:endParaRPr lang="en-US" sz="1600" dirty="0"/>
          </a:p>
        </p:txBody>
      </p:sp>
      <p:sp>
        <p:nvSpPr>
          <p:cNvPr id="6" name="Content Placeholder 5"/>
          <p:cNvSpPr>
            <a:spLocks noGrp="1"/>
          </p:cNvSpPr>
          <p:nvPr>
            <p:ph sz="quarter" idx="20"/>
          </p:nvPr>
        </p:nvSpPr>
        <p:spPr>
          <a:xfrm>
            <a:off x="4648200" y="1762791"/>
            <a:ext cx="3962400" cy="738664"/>
          </a:xfrm>
        </p:spPr>
        <p:txBody>
          <a:bodyPr/>
          <a:lstStyle/>
          <a:p>
            <a:r>
              <a:rPr lang="en-US" sz="1600" b="1" dirty="0"/>
              <a:t>Value Fields/Cells</a:t>
            </a:r>
            <a:r>
              <a:rPr lang="en-US" sz="1600" dirty="0"/>
              <a:t> can be </a:t>
            </a:r>
            <a:r>
              <a:rPr lang="en-US" sz="1600" dirty="0" err="1"/>
              <a:t>summarised</a:t>
            </a:r>
            <a:r>
              <a:rPr lang="en-US" sz="1600" dirty="0"/>
              <a:t> by different functions and shown as </a:t>
            </a:r>
            <a:r>
              <a:rPr lang="en-US" sz="1600" dirty="0" smtClean="0"/>
              <a:t>various values</a:t>
            </a:r>
            <a:endParaRPr lang="en-US" sz="1600" dirty="0"/>
          </a:p>
        </p:txBody>
      </p:sp>
      <p:pic>
        <p:nvPicPr>
          <p:cNvPr id="8" name="Picture 7"/>
          <p:cNvPicPr>
            <a:picLocks noChangeAspect="1"/>
          </p:cNvPicPr>
          <p:nvPr/>
        </p:nvPicPr>
        <p:blipFill>
          <a:blip r:embed="rId3"/>
          <a:stretch>
            <a:fillRect/>
          </a:stretch>
        </p:blipFill>
        <p:spPr>
          <a:xfrm>
            <a:off x="4146649" y="2594350"/>
            <a:ext cx="2308500" cy="1978000"/>
          </a:xfrm>
          <a:prstGeom prst="rect">
            <a:avLst/>
          </a:prstGeom>
          <a:ln w="6350">
            <a:solidFill>
              <a:srgbClr val="968C6D"/>
            </a:solidFill>
          </a:ln>
        </p:spPr>
      </p:pic>
      <p:pic>
        <p:nvPicPr>
          <p:cNvPr id="7" name="Picture 6"/>
          <p:cNvPicPr>
            <a:picLocks noChangeAspect="1"/>
          </p:cNvPicPr>
          <p:nvPr/>
        </p:nvPicPr>
        <p:blipFill>
          <a:blip r:embed="rId4"/>
          <a:stretch>
            <a:fillRect/>
          </a:stretch>
        </p:blipFill>
        <p:spPr>
          <a:xfrm>
            <a:off x="5513600" y="3546854"/>
            <a:ext cx="3097000" cy="2649600"/>
          </a:xfrm>
          <a:prstGeom prst="rect">
            <a:avLst/>
          </a:prstGeom>
          <a:ln w="6350">
            <a:solidFill>
              <a:srgbClr val="968C6D"/>
            </a:solidFill>
          </a:ln>
        </p:spPr>
      </p:pic>
      <p:pic>
        <p:nvPicPr>
          <p:cNvPr id="9" name="Picture 8"/>
          <p:cNvPicPr>
            <a:picLocks noChangeAspect="1"/>
          </p:cNvPicPr>
          <p:nvPr/>
        </p:nvPicPr>
        <p:blipFill>
          <a:blip r:embed="rId5"/>
          <a:stretch>
            <a:fillRect/>
          </a:stretch>
        </p:blipFill>
        <p:spPr>
          <a:xfrm>
            <a:off x="533400" y="2594350"/>
            <a:ext cx="3249000" cy="2934800"/>
          </a:xfrm>
          <a:prstGeom prst="rect">
            <a:avLst/>
          </a:prstGeom>
          <a:ln w="6350">
            <a:solidFill>
              <a:srgbClr val="968C6D"/>
            </a:solidFill>
          </a:ln>
        </p:spPr>
      </p:pic>
    </p:spTree>
    <p:extLst>
      <p:ext uri="{BB962C8B-B14F-4D97-AF65-F5344CB8AC3E}">
        <p14:creationId xmlns:p14="http://schemas.microsoft.com/office/powerpoint/2010/main" val="372789654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Analysis </a:t>
            </a:r>
            <a:r>
              <a:rPr lang="en-GB" dirty="0" err="1"/>
              <a:t>ToolPak</a:t>
            </a:r>
            <a:endParaRPr lang="en-GB" dirty="0"/>
          </a:p>
        </p:txBody>
      </p:sp>
      <p:sp>
        <p:nvSpPr>
          <p:cNvPr id="3" name="Slide Number Placeholder 2"/>
          <p:cNvSpPr>
            <a:spLocks noGrp="1"/>
          </p:cNvSpPr>
          <p:nvPr>
            <p:ph type="sldNum" sz="quarter" idx="18"/>
          </p:nvPr>
        </p:nvSpPr>
        <p:spPr/>
        <p:txBody>
          <a:bodyPr/>
          <a:lstStyle/>
          <a:p>
            <a:fld id="{069F9423-6DB4-4995-A238-EE5645B5A8BA}" type="slidenum">
              <a:rPr lang="en-US" smtClean="0"/>
              <a:pPr/>
              <a:t>51</a:t>
            </a:fld>
            <a:endParaRPr lang="en-US" dirty="0"/>
          </a:p>
        </p:txBody>
      </p:sp>
      <p:sp>
        <p:nvSpPr>
          <p:cNvPr id="7" name="Content Placeholder 6"/>
          <p:cNvSpPr>
            <a:spLocks noGrp="1"/>
          </p:cNvSpPr>
          <p:nvPr>
            <p:ph sz="quarter" idx="15"/>
          </p:nvPr>
        </p:nvSpPr>
        <p:spPr>
          <a:xfrm>
            <a:off x="533400" y="1760410"/>
            <a:ext cx="8077200" cy="1538883"/>
          </a:xfrm>
        </p:spPr>
        <p:txBody>
          <a:bodyPr/>
          <a:lstStyle/>
          <a:p>
            <a:r>
              <a:rPr lang="en-US" sz="1400" dirty="0"/>
              <a:t>Excel can be used for more advanced analysis than summary statistics and charts</a:t>
            </a:r>
          </a:p>
          <a:p>
            <a:pPr marL="228600" indent="-228600">
              <a:buFont typeface="+mj-lt"/>
              <a:buAutoNum type="arabicPeriod"/>
            </a:pPr>
            <a:r>
              <a:rPr lang="en-US" sz="1400" dirty="0"/>
              <a:t>Click the File tab, click Options, and then click the Add-Ins category</a:t>
            </a:r>
          </a:p>
          <a:p>
            <a:pPr marL="228600" indent="-228600">
              <a:buFont typeface="+mj-lt"/>
              <a:buAutoNum type="arabicPeriod"/>
            </a:pPr>
            <a:r>
              <a:rPr lang="en-US" sz="1400" dirty="0"/>
              <a:t>In the Manage box, select Excel Add-ins and then click ‘Go’</a:t>
            </a:r>
          </a:p>
          <a:p>
            <a:pPr marL="228600" indent="-228600">
              <a:buFont typeface="+mj-lt"/>
              <a:buAutoNum type="arabicPeriod"/>
            </a:pPr>
            <a:r>
              <a:rPr lang="en-US" sz="1400" dirty="0"/>
              <a:t>In the Add-Ins box, check the ‘Analysis </a:t>
            </a:r>
            <a:r>
              <a:rPr lang="en-US" sz="1400" dirty="0" err="1"/>
              <a:t>ToolPak</a:t>
            </a:r>
            <a:r>
              <a:rPr lang="en-US" sz="1400" dirty="0"/>
              <a:t>’ and ‘Solver’ check boxes, and then click ‘OK’</a:t>
            </a:r>
          </a:p>
          <a:p>
            <a:pPr marL="228600" indent="-228600">
              <a:buFont typeface="+mj-lt"/>
              <a:buAutoNum type="arabicPeriod"/>
            </a:pPr>
            <a:r>
              <a:rPr lang="en-US" sz="1400" dirty="0"/>
              <a:t>Go to the ‘Data’ tab and look for the Analysis </a:t>
            </a:r>
            <a:r>
              <a:rPr lang="en-US" sz="1400" dirty="0" smtClean="0"/>
              <a:t>section</a:t>
            </a:r>
            <a:endParaRPr lang="en-US" sz="1400" dirty="0"/>
          </a:p>
        </p:txBody>
      </p:sp>
      <p:pic>
        <p:nvPicPr>
          <p:cNvPr id="8" name="Picture 7"/>
          <p:cNvPicPr>
            <a:picLocks noChangeAspect="1"/>
          </p:cNvPicPr>
          <p:nvPr/>
        </p:nvPicPr>
        <p:blipFill>
          <a:blip r:embed="rId3"/>
          <a:stretch>
            <a:fillRect/>
          </a:stretch>
        </p:blipFill>
        <p:spPr>
          <a:xfrm>
            <a:off x="533400" y="3459920"/>
            <a:ext cx="4930500" cy="2042400"/>
          </a:xfrm>
          <a:prstGeom prst="rect">
            <a:avLst/>
          </a:prstGeom>
          <a:ln w="6350">
            <a:solidFill>
              <a:srgbClr val="968C6D"/>
            </a:solidFill>
          </a:ln>
        </p:spPr>
      </p:pic>
      <p:pic>
        <p:nvPicPr>
          <p:cNvPr id="9" name="Picture 8"/>
          <p:cNvPicPr>
            <a:picLocks noChangeAspect="1"/>
          </p:cNvPicPr>
          <p:nvPr/>
        </p:nvPicPr>
        <p:blipFill>
          <a:blip r:embed="rId4"/>
          <a:stretch>
            <a:fillRect/>
          </a:stretch>
        </p:blipFill>
        <p:spPr>
          <a:xfrm>
            <a:off x="7051875" y="3459920"/>
            <a:ext cx="1577000" cy="1232800"/>
          </a:xfrm>
          <a:prstGeom prst="rect">
            <a:avLst/>
          </a:prstGeom>
          <a:ln w="6350">
            <a:solidFill>
              <a:srgbClr val="968C6D"/>
            </a:solidFill>
          </a:ln>
        </p:spPr>
      </p:pic>
      <p:sp>
        <p:nvSpPr>
          <p:cNvPr id="10" name="Right Arrow 9"/>
          <p:cNvSpPr/>
          <p:nvPr/>
        </p:nvSpPr>
        <p:spPr bwMode="ltGray">
          <a:xfrm>
            <a:off x="6019800" y="3908123"/>
            <a:ext cx="589344" cy="577970"/>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bg1"/>
              </a:solidFill>
              <a:latin typeface="Georgia" pitchFamily="18" charset="0"/>
            </a:endParaRPr>
          </a:p>
        </p:txBody>
      </p:sp>
    </p:spTree>
    <p:extLst>
      <p:ext uri="{BB962C8B-B14F-4D97-AF65-F5344CB8AC3E}">
        <p14:creationId xmlns:p14="http://schemas.microsoft.com/office/powerpoint/2010/main" val="9644792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Descriptive statistics</a:t>
            </a:r>
          </a:p>
        </p:txBody>
      </p:sp>
      <p:sp>
        <p:nvSpPr>
          <p:cNvPr id="3" name="Content Placeholder 2"/>
          <p:cNvSpPr>
            <a:spLocks noGrp="1"/>
          </p:cNvSpPr>
          <p:nvPr>
            <p:ph sz="quarter" idx="15"/>
          </p:nvPr>
        </p:nvSpPr>
        <p:spPr>
          <a:xfrm>
            <a:off x="533400" y="1762791"/>
            <a:ext cx="8077200" cy="492443"/>
          </a:xfrm>
        </p:spPr>
        <p:txBody>
          <a:bodyPr/>
          <a:lstStyle/>
          <a:p>
            <a:pPr marL="228600" indent="-228600">
              <a:buFont typeface="Arial" panose="020B0604020202020204" pitchFamily="34" charset="0"/>
              <a:buChar char="•"/>
            </a:pPr>
            <a:r>
              <a:rPr lang="en-US" dirty="0"/>
              <a:t>Instead of using individual functions, the ‘Data analysis’ tab enables the user to calculate various statistics for a column at the same </a:t>
            </a:r>
            <a:r>
              <a:rPr lang="en-US" dirty="0" smtClean="0"/>
              <a:t>time</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52</a:t>
            </a:fld>
            <a:endParaRPr lang="en-US" dirty="0"/>
          </a:p>
        </p:txBody>
      </p:sp>
      <p:pic>
        <p:nvPicPr>
          <p:cNvPr id="5" name="Picture 4"/>
          <p:cNvPicPr>
            <a:picLocks noChangeAspect="1"/>
          </p:cNvPicPr>
          <p:nvPr/>
        </p:nvPicPr>
        <p:blipFill>
          <a:blip r:embed="rId3"/>
          <a:stretch>
            <a:fillRect/>
          </a:stretch>
        </p:blipFill>
        <p:spPr>
          <a:xfrm>
            <a:off x="552635" y="2529000"/>
            <a:ext cx="3895000" cy="29164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6194400" y="2529000"/>
            <a:ext cx="2394000" cy="3643200"/>
          </a:xfrm>
          <a:prstGeom prst="rect">
            <a:avLst/>
          </a:prstGeom>
          <a:ln w="6350">
            <a:solidFill>
              <a:srgbClr val="968C6D"/>
            </a:solidFill>
          </a:ln>
        </p:spPr>
      </p:pic>
    </p:spTree>
    <p:extLst>
      <p:ext uri="{BB962C8B-B14F-4D97-AF65-F5344CB8AC3E}">
        <p14:creationId xmlns:p14="http://schemas.microsoft.com/office/powerpoint/2010/main" val="429075720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Histograms</a:t>
            </a:r>
          </a:p>
        </p:txBody>
      </p:sp>
      <p:sp>
        <p:nvSpPr>
          <p:cNvPr id="3" name="Content Placeholder 2"/>
          <p:cNvSpPr>
            <a:spLocks noGrp="1"/>
          </p:cNvSpPr>
          <p:nvPr>
            <p:ph sz="quarter" idx="15"/>
          </p:nvPr>
        </p:nvSpPr>
        <p:spPr>
          <a:xfrm>
            <a:off x="533400" y="1762791"/>
            <a:ext cx="8077200" cy="1308050"/>
          </a:xfrm>
        </p:spPr>
        <p:txBody>
          <a:bodyPr/>
          <a:lstStyle/>
          <a:p>
            <a:r>
              <a:rPr lang="en-US" sz="1400" dirty="0"/>
              <a:t>A histogram depicts the frequency or probability distribution of a numeric variable across bins of </a:t>
            </a:r>
            <a:r>
              <a:rPr lang="en-US" sz="1400" dirty="0" smtClean="0"/>
              <a:t>equal width</a:t>
            </a:r>
            <a:endParaRPr lang="en-US" sz="1400" dirty="0"/>
          </a:p>
          <a:p>
            <a:r>
              <a:rPr lang="en-US" sz="1400" dirty="0"/>
              <a:t>Variable distributions may appear statistically “normal” or display non-normal characteristics such as skewness or kurtosis</a:t>
            </a:r>
          </a:p>
          <a:p>
            <a:r>
              <a:rPr lang="en-US" sz="1400" dirty="0"/>
              <a:t>Create a histogram through ‘Data analysis’ by specifying the bins in a separate </a:t>
            </a:r>
            <a:r>
              <a:rPr lang="en-US" sz="1400" dirty="0" smtClean="0"/>
              <a:t>range</a:t>
            </a:r>
            <a:endParaRPr lang="en-US" sz="14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53</a:t>
            </a:fld>
            <a:endParaRPr lang="en-US" dirty="0"/>
          </a:p>
        </p:txBody>
      </p:sp>
      <p:pic>
        <p:nvPicPr>
          <p:cNvPr id="5" name="Picture 4"/>
          <p:cNvPicPr>
            <a:picLocks noChangeAspect="1"/>
          </p:cNvPicPr>
          <p:nvPr/>
        </p:nvPicPr>
        <p:blipFill>
          <a:blip r:embed="rId3"/>
          <a:stretch>
            <a:fillRect/>
          </a:stretch>
        </p:blipFill>
        <p:spPr>
          <a:xfrm>
            <a:off x="526649" y="3186591"/>
            <a:ext cx="6256116" cy="2829640"/>
          </a:xfrm>
          <a:prstGeom prst="rect">
            <a:avLst/>
          </a:prstGeom>
          <a:ln w="6350">
            <a:solidFill>
              <a:srgbClr val="968C6D"/>
            </a:solidFill>
          </a:ln>
        </p:spPr>
      </p:pic>
    </p:spTree>
    <p:extLst>
      <p:ext uri="{BB962C8B-B14F-4D97-AF65-F5344CB8AC3E}">
        <p14:creationId xmlns:p14="http://schemas.microsoft.com/office/powerpoint/2010/main" val="288819093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Correlation</a:t>
            </a:r>
          </a:p>
        </p:txBody>
      </p:sp>
      <p:sp>
        <p:nvSpPr>
          <p:cNvPr id="3" name="Content Placeholder 2"/>
          <p:cNvSpPr>
            <a:spLocks noGrp="1"/>
          </p:cNvSpPr>
          <p:nvPr>
            <p:ph sz="quarter" idx="15"/>
          </p:nvPr>
        </p:nvSpPr>
        <p:spPr>
          <a:xfrm>
            <a:off x="533400" y="1762790"/>
            <a:ext cx="3962400" cy="4401205"/>
          </a:xfrm>
        </p:spPr>
        <p:txBody>
          <a:bodyPr/>
          <a:lstStyle/>
          <a:p>
            <a:pPr marL="228600" indent="-228600">
              <a:spcAft>
                <a:spcPts val="600"/>
              </a:spcAft>
              <a:buFont typeface="Arial" panose="020B0604020202020204" pitchFamily="34" charset="0"/>
              <a:buChar char="•"/>
            </a:pPr>
            <a:r>
              <a:rPr lang="en-US" sz="1600" dirty="0"/>
              <a:t>The CORREL() function (and Data Analysis correlation option) quantify the direction and degree of the relationship between two variables</a:t>
            </a:r>
          </a:p>
          <a:p>
            <a:pPr marL="228600" indent="-228600">
              <a:spcAft>
                <a:spcPts val="600"/>
              </a:spcAft>
              <a:buFont typeface="Arial" panose="020B0604020202020204" pitchFamily="34" charset="0"/>
              <a:buChar char="•"/>
            </a:pPr>
            <a:r>
              <a:rPr lang="en-US" sz="1600" dirty="0"/>
              <a:t>Correlation coefficient is between -1 </a:t>
            </a:r>
            <a:r>
              <a:rPr lang="en-US" sz="1600" dirty="0" smtClean="0"/>
              <a:t>and 1</a:t>
            </a:r>
            <a:r>
              <a:rPr lang="en-US" sz="1600" dirty="0"/>
              <a:t>:</a:t>
            </a:r>
          </a:p>
          <a:p>
            <a:pPr marL="285750" indent="-285750">
              <a:spcAft>
                <a:spcPts val="600"/>
              </a:spcAft>
              <a:buFont typeface="Georgia" panose="02040502050405020303" pitchFamily="18" charset="0"/>
              <a:buChar char="-"/>
            </a:pPr>
            <a:r>
              <a:rPr lang="en-US" sz="1600" b="1" i="1" dirty="0"/>
              <a:t>Negative values </a:t>
            </a:r>
            <a:r>
              <a:rPr lang="en-US" sz="1600" dirty="0"/>
              <a:t>indicate the variables are inversely related</a:t>
            </a:r>
          </a:p>
          <a:p>
            <a:pPr marL="285750" indent="-285750">
              <a:spcAft>
                <a:spcPts val="600"/>
              </a:spcAft>
              <a:buFont typeface="Georgia" panose="02040502050405020303" pitchFamily="18" charset="0"/>
              <a:buChar char="-"/>
            </a:pPr>
            <a:r>
              <a:rPr lang="en-US" sz="1600" b="1" i="1" dirty="0"/>
              <a:t>Positive values</a:t>
            </a:r>
            <a:r>
              <a:rPr lang="en-US" sz="1600" dirty="0"/>
              <a:t> indicate the variables are directly related</a:t>
            </a:r>
          </a:p>
          <a:p>
            <a:pPr marL="285750" indent="-285750">
              <a:spcAft>
                <a:spcPts val="600"/>
              </a:spcAft>
              <a:buFont typeface="Georgia" panose="02040502050405020303" pitchFamily="18" charset="0"/>
              <a:buChar char="-"/>
            </a:pPr>
            <a:r>
              <a:rPr lang="en-US" sz="1600" b="1" i="1" dirty="0"/>
              <a:t>Values close to zero</a:t>
            </a:r>
            <a:r>
              <a:rPr lang="en-US" sz="1600" dirty="0"/>
              <a:t> indicate a </a:t>
            </a:r>
            <a:r>
              <a:rPr lang="en-US" sz="1600" dirty="0" smtClean="0"/>
              <a:t>weak correlation</a:t>
            </a:r>
            <a:endParaRPr lang="en-US" sz="1600" dirty="0"/>
          </a:p>
          <a:p>
            <a:pPr marL="285750" indent="-285750">
              <a:spcAft>
                <a:spcPts val="600"/>
              </a:spcAft>
              <a:buFont typeface="Georgia" panose="02040502050405020303" pitchFamily="18" charset="0"/>
              <a:buChar char="-"/>
            </a:pPr>
            <a:r>
              <a:rPr lang="en-US" sz="1600" b="1" i="1" dirty="0"/>
              <a:t>Values close to 1</a:t>
            </a:r>
            <a:r>
              <a:rPr lang="en-US" sz="1600" dirty="0"/>
              <a:t> indicate a </a:t>
            </a:r>
            <a:r>
              <a:rPr lang="en-US" sz="1600" dirty="0" smtClean="0"/>
              <a:t>strong correlation</a:t>
            </a:r>
            <a:endParaRPr lang="en-US" sz="1600" dirty="0"/>
          </a:p>
          <a:p>
            <a:pPr marL="285750" indent="-285750">
              <a:spcAft>
                <a:spcPts val="600"/>
              </a:spcAft>
              <a:buFont typeface="Arial" panose="020B0604020202020204" pitchFamily="34" charset="0"/>
              <a:buChar char="•"/>
            </a:pPr>
            <a:r>
              <a:rPr lang="en-US" sz="1600" dirty="0"/>
              <a:t>Correlation is often best visualized with a scatter </a:t>
            </a:r>
            <a:r>
              <a:rPr lang="en-US" sz="1600" dirty="0" smtClean="0"/>
              <a:t>plot</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54</a:t>
            </a:fld>
            <a:endParaRPr lang="en-US" dirty="0"/>
          </a:p>
        </p:txBody>
      </p:sp>
      <p:pic>
        <p:nvPicPr>
          <p:cNvPr id="5" name="Picture 4"/>
          <p:cNvPicPr>
            <a:picLocks noChangeAspect="1"/>
          </p:cNvPicPr>
          <p:nvPr/>
        </p:nvPicPr>
        <p:blipFill>
          <a:blip r:embed="rId3"/>
          <a:stretch>
            <a:fillRect/>
          </a:stretch>
        </p:blipFill>
        <p:spPr>
          <a:xfrm>
            <a:off x="4648200" y="1762790"/>
            <a:ext cx="3454078" cy="2208507"/>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4650610" y="4211960"/>
            <a:ext cx="3483980" cy="2024376"/>
          </a:xfrm>
          <a:prstGeom prst="rect">
            <a:avLst/>
          </a:prstGeom>
          <a:ln w="6350">
            <a:solidFill>
              <a:srgbClr val="968C6D"/>
            </a:solidFill>
          </a:ln>
        </p:spPr>
      </p:pic>
    </p:spTree>
    <p:extLst>
      <p:ext uri="{BB962C8B-B14F-4D97-AF65-F5344CB8AC3E}">
        <p14:creationId xmlns:p14="http://schemas.microsoft.com/office/powerpoint/2010/main" val="187184579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Linear regression (univariate)</a:t>
            </a:r>
          </a:p>
        </p:txBody>
      </p:sp>
      <p:sp>
        <p:nvSpPr>
          <p:cNvPr id="3" name="Content Placeholder 2"/>
          <p:cNvSpPr>
            <a:spLocks noGrp="1"/>
          </p:cNvSpPr>
          <p:nvPr>
            <p:ph sz="quarter" idx="15"/>
          </p:nvPr>
        </p:nvSpPr>
        <p:spPr>
          <a:xfrm>
            <a:off x="533400" y="1762791"/>
            <a:ext cx="8077200" cy="1785104"/>
          </a:xfrm>
        </p:spPr>
        <p:txBody>
          <a:bodyPr/>
          <a:lstStyle/>
          <a:p>
            <a:pPr>
              <a:spcAft>
                <a:spcPts val="600"/>
              </a:spcAft>
            </a:pPr>
            <a:r>
              <a:rPr lang="en-US" dirty="0"/>
              <a:t>In addition to descriptive statistics, Excel can build and evaluate simple predictive models:</a:t>
            </a:r>
          </a:p>
          <a:p>
            <a:pPr marL="228600" indent="-228600">
              <a:spcAft>
                <a:spcPts val="600"/>
              </a:spcAft>
              <a:buFont typeface="+mj-lt"/>
              <a:buAutoNum type="arabicPeriod"/>
            </a:pPr>
            <a:r>
              <a:rPr lang="en-US" dirty="0"/>
              <a:t>Select ‘Regression’ from the Data Analysis section</a:t>
            </a:r>
          </a:p>
          <a:p>
            <a:pPr marL="228600" indent="-228600">
              <a:spcAft>
                <a:spcPts val="600"/>
              </a:spcAft>
              <a:buFont typeface="+mj-lt"/>
              <a:buAutoNum type="arabicPeriod"/>
            </a:pPr>
            <a:r>
              <a:rPr lang="en-US" dirty="0"/>
              <a:t>Select your dependent (Y) variable (to be predicted)</a:t>
            </a:r>
          </a:p>
          <a:p>
            <a:pPr marL="228600" indent="-228600">
              <a:spcAft>
                <a:spcPts val="600"/>
              </a:spcAft>
              <a:buFont typeface="+mj-lt"/>
              <a:buAutoNum type="arabicPeriod"/>
            </a:pPr>
            <a:r>
              <a:rPr lang="en-US" dirty="0"/>
              <a:t>Select your independent (X) variable (used to predict the Y variable)</a:t>
            </a:r>
          </a:p>
          <a:p>
            <a:pPr marL="228600" indent="-228600">
              <a:spcAft>
                <a:spcPts val="600"/>
              </a:spcAft>
              <a:buFont typeface="+mj-lt"/>
              <a:buAutoNum type="arabicPeriod"/>
            </a:pPr>
            <a:r>
              <a:rPr lang="en-US" dirty="0"/>
              <a:t>Check boxes for optional outputs (e.g. residuals, line fit plot</a:t>
            </a:r>
            <a:r>
              <a:rPr lang="en-US" dirty="0" smtClean="0"/>
              <a:t>)</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55</a:t>
            </a:fld>
            <a:endParaRPr lang="en-US" dirty="0"/>
          </a:p>
        </p:txBody>
      </p:sp>
      <p:pic>
        <p:nvPicPr>
          <p:cNvPr id="5" name="Picture 4"/>
          <p:cNvPicPr>
            <a:picLocks noChangeAspect="1"/>
          </p:cNvPicPr>
          <p:nvPr/>
        </p:nvPicPr>
        <p:blipFill>
          <a:blip r:embed="rId3"/>
          <a:stretch>
            <a:fillRect/>
          </a:stretch>
        </p:blipFill>
        <p:spPr>
          <a:xfrm>
            <a:off x="537450" y="3780790"/>
            <a:ext cx="4104000" cy="18308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259288" y="3780790"/>
            <a:ext cx="3351312" cy="2546693"/>
          </a:xfrm>
          <a:prstGeom prst="rect">
            <a:avLst/>
          </a:prstGeom>
          <a:ln w="6350">
            <a:solidFill>
              <a:srgbClr val="968C6D"/>
            </a:solidFill>
          </a:ln>
        </p:spPr>
      </p:pic>
    </p:spTree>
    <p:extLst>
      <p:ext uri="{BB962C8B-B14F-4D97-AF65-F5344CB8AC3E}">
        <p14:creationId xmlns:p14="http://schemas.microsoft.com/office/powerpoint/2010/main" val="159805953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output</a:t>
            </a:r>
          </a:p>
        </p:txBody>
      </p:sp>
      <p:sp>
        <p:nvSpPr>
          <p:cNvPr id="4" name="Slide Number Placeholder 3"/>
          <p:cNvSpPr>
            <a:spLocks noGrp="1"/>
          </p:cNvSpPr>
          <p:nvPr>
            <p:ph type="sldNum" sz="quarter" idx="18"/>
          </p:nvPr>
        </p:nvSpPr>
        <p:spPr/>
        <p:txBody>
          <a:bodyPr/>
          <a:lstStyle/>
          <a:p>
            <a:fld id="{0EB59224-DFAF-451D-8CBC-9A737B9002FD}" type="slidenum">
              <a:rPr lang="en-US" smtClean="0"/>
              <a:pPr/>
              <a:t>56</a:t>
            </a:fld>
            <a:endParaRPr lang="en-US" dirty="0"/>
          </a:p>
        </p:txBody>
      </p:sp>
      <p:pic>
        <p:nvPicPr>
          <p:cNvPr id="6" name="Picture 5"/>
          <p:cNvPicPr>
            <a:picLocks noChangeAspect="1"/>
          </p:cNvPicPr>
          <p:nvPr/>
        </p:nvPicPr>
        <p:blipFill>
          <a:blip r:embed="rId3"/>
          <a:stretch>
            <a:fillRect/>
          </a:stretch>
        </p:blipFill>
        <p:spPr>
          <a:xfrm>
            <a:off x="533400" y="2173139"/>
            <a:ext cx="8077200" cy="2807124"/>
          </a:xfrm>
          <a:prstGeom prst="rect">
            <a:avLst/>
          </a:prstGeom>
          <a:ln w="6350">
            <a:solidFill>
              <a:srgbClr val="968C6D"/>
            </a:solidFill>
          </a:ln>
        </p:spPr>
      </p:pic>
      <p:cxnSp>
        <p:nvCxnSpPr>
          <p:cNvPr id="7" name="Straight Connector 6"/>
          <p:cNvCxnSpPr/>
          <p:nvPr/>
        </p:nvCxnSpPr>
        <p:spPr>
          <a:xfrm flipV="1">
            <a:off x="2268747" y="2464860"/>
            <a:ext cx="672861" cy="552091"/>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05177" y="2168920"/>
            <a:ext cx="1362552" cy="246221"/>
          </a:xfrm>
          <a:prstGeom prst="rect">
            <a:avLst/>
          </a:prstGeom>
          <a:noFill/>
        </p:spPr>
        <p:txBody>
          <a:bodyPr wrap="square" lIns="0" tIns="0" rIns="0" bIns="0" rtlCol="0" anchor="t">
            <a:spAutoFit/>
          </a:bodyPr>
          <a:lstStyle/>
          <a:p>
            <a:pPr indent="-274320">
              <a:spcAft>
                <a:spcPts val="900"/>
              </a:spcAft>
            </a:pPr>
            <a:r>
              <a:rPr lang="en-US" sz="1600" dirty="0" smtClean="0">
                <a:latin typeface="Georgia" pitchFamily="18" charset="0"/>
              </a:rPr>
              <a:t>Goodness of fit</a:t>
            </a:r>
          </a:p>
        </p:txBody>
      </p:sp>
      <p:cxnSp>
        <p:nvCxnSpPr>
          <p:cNvPr id="9" name="Straight Connector 8"/>
          <p:cNvCxnSpPr/>
          <p:nvPr/>
        </p:nvCxnSpPr>
        <p:spPr>
          <a:xfrm flipH="1" flipV="1">
            <a:off x="1906437" y="4889285"/>
            <a:ext cx="534838" cy="428444"/>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flipV="1">
            <a:off x="6441056" y="3362007"/>
            <a:ext cx="534839" cy="827100"/>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441056" y="4189107"/>
            <a:ext cx="1490793" cy="246221"/>
          </a:xfrm>
          <a:prstGeom prst="rect">
            <a:avLst/>
          </a:prstGeom>
          <a:noFill/>
        </p:spPr>
        <p:txBody>
          <a:bodyPr wrap="square" lIns="0" tIns="0" rIns="0" bIns="0" rtlCol="0" anchor="t">
            <a:spAutoFit/>
          </a:bodyPr>
          <a:lstStyle/>
          <a:p>
            <a:pPr indent="-274320">
              <a:spcAft>
                <a:spcPts val="900"/>
              </a:spcAft>
            </a:pPr>
            <a:r>
              <a:rPr lang="en-US" sz="1600" dirty="0" smtClean="0">
                <a:latin typeface="Georgia" pitchFamily="18" charset="0"/>
              </a:rPr>
              <a:t>Predicted values</a:t>
            </a:r>
          </a:p>
        </p:txBody>
      </p:sp>
      <p:cxnSp>
        <p:nvCxnSpPr>
          <p:cNvPr id="12" name="Straight Connector 11"/>
          <p:cNvCxnSpPr/>
          <p:nvPr/>
        </p:nvCxnSpPr>
        <p:spPr>
          <a:xfrm flipH="1">
            <a:off x="7429415" y="2049895"/>
            <a:ext cx="258792" cy="874901"/>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170257" y="1745735"/>
            <a:ext cx="1205458" cy="246221"/>
          </a:xfrm>
          <a:prstGeom prst="rect">
            <a:avLst/>
          </a:prstGeom>
          <a:noFill/>
          <a:ln>
            <a:noFill/>
          </a:ln>
        </p:spPr>
        <p:txBody>
          <a:bodyPr wrap="square" lIns="0" tIns="0" rIns="0" bIns="0" rtlCol="0" anchor="t">
            <a:spAutoFit/>
          </a:bodyPr>
          <a:lstStyle/>
          <a:p>
            <a:pPr indent="-274320">
              <a:spcAft>
                <a:spcPts val="900"/>
              </a:spcAft>
            </a:pPr>
            <a:r>
              <a:rPr lang="en-US" sz="1600" dirty="0" smtClean="0">
                <a:latin typeface="Georgia" pitchFamily="18" charset="0"/>
              </a:rPr>
              <a:t>Actual values</a:t>
            </a:r>
          </a:p>
        </p:txBody>
      </p:sp>
      <p:sp>
        <p:nvSpPr>
          <p:cNvPr id="14" name="TextBox 13"/>
          <p:cNvSpPr txBox="1"/>
          <p:nvPr/>
        </p:nvSpPr>
        <p:spPr>
          <a:xfrm>
            <a:off x="1906437" y="5283008"/>
            <a:ext cx="2242602" cy="246221"/>
          </a:xfrm>
          <a:prstGeom prst="rect">
            <a:avLst/>
          </a:prstGeom>
          <a:noFill/>
        </p:spPr>
        <p:txBody>
          <a:bodyPr wrap="square" lIns="0" tIns="0" rIns="0" bIns="0" rtlCol="0" anchor="t">
            <a:spAutoFit/>
          </a:bodyPr>
          <a:lstStyle/>
          <a:p>
            <a:pPr indent="-274320">
              <a:spcAft>
                <a:spcPts val="900"/>
              </a:spcAft>
            </a:pPr>
            <a:r>
              <a:rPr lang="en-US" sz="1600" dirty="0" smtClean="0">
                <a:latin typeface="Georgia" pitchFamily="18" charset="0"/>
              </a:rPr>
              <a:t>Coefficient and intercept</a:t>
            </a:r>
          </a:p>
        </p:txBody>
      </p:sp>
    </p:spTree>
    <p:extLst>
      <p:ext uri="{BB962C8B-B14F-4D97-AF65-F5344CB8AC3E}">
        <p14:creationId xmlns:p14="http://schemas.microsoft.com/office/powerpoint/2010/main" val="4301854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Exercise #3</a:t>
            </a:r>
          </a:p>
        </p:txBody>
      </p:sp>
      <p:sp>
        <p:nvSpPr>
          <p:cNvPr id="3" name="Content Placeholder 2"/>
          <p:cNvSpPr>
            <a:spLocks noGrp="1"/>
          </p:cNvSpPr>
          <p:nvPr>
            <p:ph sz="quarter" idx="15"/>
          </p:nvPr>
        </p:nvSpPr>
        <p:spPr>
          <a:xfrm>
            <a:off x="533400" y="1762791"/>
            <a:ext cx="8077200" cy="3893374"/>
          </a:xfrm>
        </p:spPr>
        <p:txBody>
          <a:bodyPr/>
          <a:lstStyle/>
          <a:p>
            <a:pPr>
              <a:spcAft>
                <a:spcPts val="600"/>
              </a:spcAft>
            </a:pPr>
            <a:r>
              <a:rPr lang="en-US" dirty="0"/>
              <a:t>In ‘Payroll Data_&lt;NETID&gt;.</a:t>
            </a:r>
            <a:r>
              <a:rPr lang="en-US" dirty="0" err="1"/>
              <a:t>xlsx</a:t>
            </a:r>
            <a:r>
              <a:rPr lang="en-US" dirty="0"/>
              <a:t>’:</a:t>
            </a:r>
          </a:p>
          <a:p>
            <a:pPr marL="228600" indent="-228600">
              <a:spcAft>
                <a:spcPts val="600"/>
              </a:spcAft>
              <a:buFont typeface="+mj-lt"/>
              <a:buAutoNum type="arabicPeriod"/>
            </a:pPr>
            <a:r>
              <a:rPr lang="en-US" dirty="0"/>
              <a:t>What is the average percentage of total compensation that is overtime pay, not including staff with no overtime pay?</a:t>
            </a:r>
          </a:p>
          <a:p>
            <a:pPr marL="228600" indent="-228600">
              <a:spcAft>
                <a:spcPts val="600"/>
              </a:spcAft>
              <a:buFont typeface="+mj-lt"/>
              <a:buAutoNum type="arabicPeriod"/>
            </a:pPr>
            <a:r>
              <a:rPr lang="en-US" dirty="0"/>
              <a:t>Create a pivot table with the following statistics by Operating Unit:</a:t>
            </a:r>
          </a:p>
          <a:p>
            <a:pPr marL="457200" indent="-228600">
              <a:spcAft>
                <a:spcPts val="600"/>
              </a:spcAft>
              <a:buFont typeface="Georgia" panose="02040502050405020303" pitchFamily="18" charset="0"/>
              <a:buChar char="-"/>
            </a:pPr>
            <a:r>
              <a:rPr lang="en-US" dirty="0"/>
              <a:t>Number of employees</a:t>
            </a:r>
          </a:p>
          <a:p>
            <a:pPr marL="457200" indent="-228600">
              <a:spcAft>
                <a:spcPts val="600"/>
              </a:spcAft>
              <a:buFont typeface="Georgia" panose="02040502050405020303" pitchFamily="18" charset="0"/>
              <a:buChar char="-"/>
            </a:pPr>
            <a:r>
              <a:rPr lang="en-US" dirty="0"/>
              <a:t>Average total compensation</a:t>
            </a:r>
          </a:p>
          <a:p>
            <a:pPr marL="457200" indent="-228600">
              <a:spcAft>
                <a:spcPts val="600"/>
              </a:spcAft>
              <a:buFont typeface="Georgia" panose="02040502050405020303" pitchFamily="18" charset="0"/>
              <a:buChar char="-"/>
            </a:pPr>
            <a:r>
              <a:rPr lang="en-US" dirty="0"/>
              <a:t>Average tenure (in years)</a:t>
            </a:r>
          </a:p>
          <a:p>
            <a:pPr marL="228600" indent="-228600">
              <a:spcAft>
                <a:spcPts val="600"/>
              </a:spcAft>
              <a:buFont typeface="+mj-lt"/>
              <a:buAutoNum type="arabicPeriod" startAt="3"/>
            </a:pPr>
            <a:r>
              <a:rPr lang="en-US" dirty="0"/>
              <a:t>Add Job Title to the pivot table across the columns</a:t>
            </a:r>
          </a:p>
          <a:p>
            <a:pPr marL="228600" indent="-228600">
              <a:spcAft>
                <a:spcPts val="600"/>
              </a:spcAft>
              <a:buFont typeface="+mj-lt"/>
              <a:buAutoNum type="arabicPeriod" startAt="3"/>
            </a:pPr>
            <a:r>
              <a:rPr lang="en-US" dirty="0"/>
              <a:t>What is the correlation between total compensation and tenure?</a:t>
            </a:r>
          </a:p>
          <a:p>
            <a:pPr marL="228600" indent="-228600">
              <a:spcAft>
                <a:spcPts val="600"/>
              </a:spcAft>
              <a:buFont typeface="+mj-lt"/>
              <a:buAutoNum type="arabicPeriod" startAt="3"/>
            </a:pPr>
            <a:r>
              <a:rPr lang="en-US" dirty="0"/>
              <a:t>Create a histogram for total compensation… how would you characterize the distribution? What if you transform the data to reduce any skewness?</a:t>
            </a:r>
          </a:p>
          <a:p>
            <a:pPr marL="228600" indent="-228600">
              <a:spcAft>
                <a:spcPts val="600"/>
              </a:spcAft>
              <a:buFont typeface="+mj-lt"/>
              <a:buAutoNum type="arabicPeriod" startAt="3"/>
            </a:pPr>
            <a:r>
              <a:rPr lang="en-US" dirty="0"/>
              <a:t>Create a linear regression model using tenure to predict total compensation… what is the adjusted R-squared value</a:t>
            </a:r>
            <a:r>
              <a:rPr lang="en-US" dirty="0" smtClean="0"/>
              <a:t>?</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57</a:t>
            </a:fld>
            <a:endParaRPr lang="en-US" dirty="0"/>
          </a:p>
        </p:txBody>
      </p:sp>
    </p:spTree>
    <p:extLst>
      <p:ext uri="{BB962C8B-B14F-4D97-AF65-F5344CB8AC3E}">
        <p14:creationId xmlns:p14="http://schemas.microsoft.com/office/powerpoint/2010/main" val="128382409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GB" dirty="0"/>
              <a:t>Present findings</a:t>
            </a:r>
          </a:p>
        </p:txBody>
      </p:sp>
      <p:sp>
        <p:nvSpPr>
          <p:cNvPr id="6" name="Slide Number Placeholder 3"/>
          <p:cNvSpPr>
            <a:spLocks noGrp="1"/>
          </p:cNvSpPr>
          <p:nvPr>
            <p:ph type="sldNum" sz="quarter" idx="4294967295"/>
          </p:nvPr>
        </p:nvSpPr>
        <p:spPr>
          <a:xfrm>
            <a:off x="7086600" y="6477000"/>
            <a:ext cx="1527048" cy="153888"/>
          </a:xfrm>
          <a:prstGeom prst="rect">
            <a:avLst/>
          </a:prstGeom>
        </p:spPr>
        <p:txBody>
          <a:bodyPr wrap="square" lIns="0" tIns="0" rIns="0" bIns="0" anchor="t">
            <a:spAutoFit/>
          </a:bodyPr>
          <a:lstStyle/>
          <a:p>
            <a:pPr algn="r"/>
            <a:r>
              <a:rPr lang="en-US" sz="1000" dirty="0" smtClean="0">
                <a:solidFill>
                  <a:schemeClr val="bg1"/>
                </a:solidFill>
              </a:rPr>
              <a:t>58</a:t>
            </a:r>
            <a:endParaRPr lang="en-US" sz="1000" dirty="0">
              <a:solidFill>
                <a:schemeClr val="bg1"/>
              </a:solidFill>
            </a:endParaRPr>
          </a:p>
        </p:txBody>
      </p:sp>
    </p:spTree>
    <p:extLst>
      <p:ext uri="{BB962C8B-B14F-4D97-AF65-F5344CB8AC3E}">
        <p14:creationId xmlns:p14="http://schemas.microsoft.com/office/powerpoint/2010/main" val="218840094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smtClean="0"/>
              <a:t>Exercise – Four data sets</a:t>
            </a:r>
            <a:endParaRPr lang="en-GB" dirty="0"/>
          </a:p>
        </p:txBody>
      </p:sp>
      <p:sp>
        <p:nvSpPr>
          <p:cNvPr id="4" name="Slide Number Placeholder 3"/>
          <p:cNvSpPr>
            <a:spLocks noGrp="1"/>
          </p:cNvSpPr>
          <p:nvPr>
            <p:ph type="sldNum" sz="quarter" idx="18"/>
          </p:nvPr>
        </p:nvSpPr>
        <p:spPr/>
        <p:txBody>
          <a:bodyPr/>
          <a:lstStyle/>
          <a:p>
            <a:fld id="{D28E348B-3B6A-455A-AE2A-FA4C930589F0}" type="slidenum">
              <a:rPr lang="en-US" smtClean="0"/>
              <a:pPr/>
              <a:t>59</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128246428"/>
              </p:ext>
            </p:extLst>
          </p:nvPr>
        </p:nvGraphicFramePr>
        <p:xfrm>
          <a:off x="689900" y="2187132"/>
          <a:ext cx="1219200" cy="2852928"/>
        </p:xfrm>
        <a:graphic>
          <a:graphicData uri="http://schemas.openxmlformats.org/drawingml/2006/table">
            <a:tbl>
              <a:tblPr>
                <a:tableStyleId>{5940675A-B579-460E-94D1-54222C63F5DA}</a:tableStyleId>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0">
                <a:tc>
                  <a:txBody>
                    <a:bodyPr/>
                    <a:lstStyle/>
                    <a:p>
                      <a:pPr algn="l" fontAlgn="b">
                        <a:spcBef>
                          <a:spcPts val="0"/>
                        </a:spcBef>
                        <a:spcAft>
                          <a:spcPts val="900"/>
                        </a:spcAft>
                      </a:pPr>
                      <a:r>
                        <a:rPr lang="en-US" sz="1200" b="1" i="0" u="none" strike="noStrike" dirty="0" smtClean="0">
                          <a:solidFill>
                            <a:srgbClr val="A32020"/>
                          </a:solidFill>
                          <a:effectLst/>
                          <a:latin typeface="Arial" panose="020B0604020202020204" pitchFamily="34" charset="0"/>
                        </a:rPr>
                        <a:t>X1</a:t>
                      </a:r>
                      <a:endParaRPr lang="en-US" sz="1200" b="1" i="0" u="none" strike="noStrike" dirty="0">
                        <a:solidFill>
                          <a:srgbClr val="A32020"/>
                        </a:solidFill>
                        <a:effectLst/>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1" i="0" u="none" strike="noStrike" dirty="0" smtClean="0">
                          <a:solidFill>
                            <a:srgbClr val="A32020"/>
                          </a:solidFill>
                          <a:effectLst/>
                          <a:latin typeface="Arial" panose="020B0604020202020204" pitchFamily="34" charset="0"/>
                        </a:rPr>
                        <a:t>Y1</a:t>
                      </a:r>
                      <a:endParaRPr lang="en-US" sz="12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10</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8.04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0">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6.95</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13</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7.58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3"/>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9</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8.81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4"/>
                  </a:ext>
                </a:extLst>
              </a:tr>
              <a:tr h="0">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11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8.33</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5"/>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14</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9.96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6"/>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7.24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7"/>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4.26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8"/>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12</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10.84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9"/>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4.82</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1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5.68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11"/>
                  </a:ext>
                </a:extLst>
              </a:tr>
            </a:tbl>
          </a:graphicData>
        </a:graphic>
      </p:graphicFrame>
      <p:graphicFrame>
        <p:nvGraphicFramePr>
          <p:cNvPr id="8" name="Table 7"/>
          <p:cNvGraphicFramePr>
            <a:graphicFrameLocks noGrp="1"/>
          </p:cNvGraphicFramePr>
          <p:nvPr>
            <p:extLst/>
          </p:nvPr>
        </p:nvGraphicFramePr>
        <p:xfrm>
          <a:off x="2814523" y="2187132"/>
          <a:ext cx="1219200" cy="2852928"/>
        </p:xfrm>
        <a:graphic>
          <a:graphicData uri="http://schemas.openxmlformats.org/drawingml/2006/table">
            <a:tbl>
              <a:tblPr>
                <a:tableStyleId>{5940675A-B579-460E-94D1-54222C63F5DA}</a:tableStyleId>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0">
                <a:tc>
                  <a:txBody>
                    <a:bodyPr/>
                    <a:lstStyle/>
                    <a:p>
                      <a:pPr algn="l" fontAlgn="b">
                        <a:spcBef>
                          <a:spcPts val="0"/>
                        </a:spcBef>
                        <a:spcAft>
                          <a:spcPts val="900"/>
                        </a:spcAft>
                      </a:pPr>
                      <a:r>
                        <a:rPr lang="en-US" sz="1200" b="1" i="0" u="none" strike="noStrike" smtClean="0">
                          <a:solidFill>
                            <a:srgbClr val="A32020"/>
                          </a:solidFill>
                          <a:effectLst/>
                          <a:latin typeface="Arial" panose="020B0604020202020204" pitchFamily="34" charset="0"/>
                        </a:rPr>
                        <a:t>X2</a:t>
                      </a:r>
                      <a:endParaRPr lang="en-US" sz="1200" b="1" i="0" u="none" strike="noStrike" dirty="0">
                        <a:solidFill>
                          <a:srgbClr val="A32020"/>
                        </a:solidFill>
                        <a:effectLst/>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1" i="0" u="none" strike="noStrike" dirty="0" smtClean="0">
                          <a:solidFill>
                            <a:srgbClr val="A32020"/>
                          </a:solidFill>
                          <a:effectLst/>
                          <a:latin typeface="Arial" panose="020B0604020202020204" pitchFamily="34" charset="0"/>
                        </a:rPr>
                        <a:t>Y2</a:t>
                      </a:r>
                      <a:endParaRPr lang="en-US" sz="12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10</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9.14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8.14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13</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8.74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3"/>
                  </a:ext>
                </a:extLst>
              </a:tr>
              <a:tr h="0">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9</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8.77</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4"/>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11</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9.26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5"/>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14</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6"/>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6.13</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7"/>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4</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3.1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8"/>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12</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9.13</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9"/>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7.26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1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4.74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11"/>
                  </a:ext>
                </a:extLst>
              </a:tr>
            </a:tbl>
          </a:graphicData>
        </a:graphic>
      </p:graphicFrame>
      <p:graphicFrame>
        <p:nvGraphicFramePr>
          <p:cNvPr id="9" name="Table 8"/>
          <p:cNvGraphicFramePr>
            <a:graphicFrameLocks noGrp="1"/>
          </p:cNvGraphicFramePr>
          <p:nvPr>
            <p:extLst/>
          </p:nvPr>
        </p:nvGraphicFramePr>
        <p:xfrm>
          <a:off x="5101196" y="2187132"/>
          <a:ext cx="1219200" cy="2852928"/>
        </p:xfrm>
        <a:graphic>
          <a:graphicData uri="http://schemas.openxmlformats.org/drawingml/2006/table">
            <a:tbl>
              <a:tblPr>
                <a:tableStyleId>{616DA210-FB5B-4158-B5E0-FEB733F419BA}</a:tableStyleId>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0">
                <a:tc>
                  <a:txBody>
                    <a:bodyPr/>
                    <a:lstStyle/>
                    <a:p>
                      <a:pPr algn="l" fontAlgn="b">
                        <a:spcBef>
                          <a:spcPts val="0"/>
                        </a:spcBef>
                        <a:spcAft>
                          <a:spcPts val="900"/>
                        </a:spcAft>
                      </a:pPr>
                      <a:r>
                        <a:rPr lang="en-US" sz="1200" b="1" i="0" u="none" strike="noStrike" smtClean="0">
                          <a:solidFill>
                            <a:srgbClr val="A32020"/>
                          </a:solidFill>
                          <a:effectLst/>
                          <a:latin typeface="Arial" panose="020B0604020202020204" pitchFamily="34" charset="0"/>
                        </a:rPr>
                        <a:t>X3</a:t>
                      </a:r>
                      <a:endParaRPr lang="en-US" sz="1200" b="1" i="0" u="none" strike="noStrike" dirty="0">
                        <a:solidFill>
                          <a:srgbClr val="A32020"/>
                        </a:solidFill>
                        <a:effectLst/>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1" i="0" u="none" strike="noStrike" dirty="0" smtClean="0">
                          <a:solidFill>
                            <a:srgbClr val="A32020"/>
                          </a:solidFill>
                          <a:effectLst/>
                          <a:latin typeface="Arial" panose="020B0604020202020204" pitchFamily="34" charset="0"/>
                        </a:rPr>
                        <a:t>Y3</a:t>
                      </a:r>
                      <a:endParaRPr lang="en-US" sz="12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10</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7.46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6.77</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0">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13</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12.74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3"/>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9</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7.11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4"/>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11</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7.81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5"/>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14</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8.84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6"/>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6.08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7"/>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4</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5.39</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8"/>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12</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8.15</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9"/>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6.42</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1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5.73</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11"/>
                  </a:ext>
                </a:extLst>
              </a:tr>
            </a:tbl>
          </a:graphicData>
        </a:graphic>
      </p:graphicFrame>
      <p:graphicFrame>
        <p:nvGraphicFramePr>
          <p:cNvPr id="10" name="Table 9"/>
          <p:cNvGraphicFramePr>
            <a:graphicFrameLocks noGrp="1"/>
          </p:cNvGraphicFramePr>
          <p:nvPr>
            <p:extLst/>
          </p:nvPr>
        </p:nvGraphicFramePr>
        <p:xfrm>
          <a:off x="7387870" y="2187132"/>
          <a:ext cx="1219200" cy="2852928"/>
        </p:xfrm>
        <a:graphic>
          <a:graphicData uri="http://schemas.openxmlformats.org/drawingml/2006/table">
            <a:tbl>
              <a:tblPr>
                <a:tableStyleId>{616DA210-FB5B-4158-B5E0-FEB733F419BA}</a:tableStyleId>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0">
                <a:tc>
                  <a:txBody>
                    <a:bodyPr/>
                    <a:lstStyle/>
                    <a:p>
                      <a:pPr algn="l" fontAlgn="b">
                        <a:spcBef>
                          <a:spcPts val="0"/>
                        </a:spcBef>
                        <a:spcAft>
                          <a:spcPts val="900"/>
                        </a:spcAft>
                      </a:pPr>
                      <a:r>
                        <a:rPr lang="en-US" sz="1200" b="1" i="0" u="none" strike="noStrike" smtClean="0">
                          <a:solidFill>
                            <a:srgbClr val="A32020"/>
                          </a:solidFill>
                          <a:effectLst/>
                          <a:latin typeface="Arial" panose="020B0604020202020204" pitchFamily="34" charset="0"/>
                        </a:rPr>
                        <a:t>X4</a:t>
                      </a:r>
                      <a:endParaRPr lang="en-US" sz="1200" b="1" i="0" u="none" strike="noStrike" dirty="0">
                        <a:solidFill>
                          <a:srgbClr val="A32020"/>
                        </a:solidFill>
                        <a:effectLst/>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1" i="0" u="none" strike="noStrike" dirty="0" smtClean="0">
                          <a:solidFill>
                            <a:srgbClr val="A32020"/>
                          </a:solidFill>
                          <a:effectLst/>
                          <a:latin typeface="Arial" panose="020B0604020202020204" pitchFamily="34" charset="0"/>
                        </a:rPr>
                        <a:t>Y4</a:t>
                      </a:r>
                      <a:endParaRPr lang="en-US" sz="12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6.58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5.76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7.71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3"/>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8.84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4"/>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8.47</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5"/>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7.04</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6"/>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5.25</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7"/>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19</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12.5</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8"/>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5.56</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9"/>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7.91</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10"/>
                  </a:ext>
                </a:extLst>
              </a:tr>
              <a:tr h="0">
                <a:tc>
                  <a:txBody>
                    <a:bodyPr/>
                    <a:lstStyle/>
                    <a:p>
                      <a:pPr algn="l" fontAlgn="b">
                        <a:spcBef>
                          <a:spcPts val="0"/>
                        </a:spcBef>
                        <a:spcAft>
                          <a:spcPts val="900"/>
                        </a:spcAft>
                      </a:pPr>
                      <a:r>
                        <a:rPr lang="en-US" sz="1200" b="0" u="none" strike="noStrike" smtClean="0">
                          <a:solidFill>
                            <a:srgbClr val="000000"/>
                          </a:solidFill>
                          <a:effectLst/>
                          <a:latin typeface="Arial" panose="020B0604020202020204" pitchFamily="34" charset="0"/>
                        </a:rPr>
                        <a:t>8</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900"/>
                        </a:spcAft>
                      </a:pPr>
                      <a:r>
                        <a:rPr lang="en-US" sz="1200" b="0" u="none" strike="noStrike" dirty="0" smtClean="0">
                          <a:solidFill>
                            <a:srgbClr val="000000"/>
                          </a:solidFill>
                          <a:effectLst/>
                          <a:latin typeface="Arial" panose="020B0604020202020204" pitchFamily="34" charset="0"/>
                        </a:rPr>
                        <a:t>6.89</a:t>
                      </a:r>
                      <a:endParaRPr lang="en-US" sz="12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11"/>
                  </a:ext>
                </a:extLst>
              </a:tr>
            </a:tbl>
          </a:graphicData>
        </a:graphic>
      </p:graphicFrame>
      <p:sp>
        <p:nvSpPr>
          <p:cNvPr id="11" name="Oval 10"/>
          <p:cNvSpPr/>
          <p:nvPr/>
        </p:nvSpPr>
        <p:spPr bwMode="ltGray">
          <a:xfrm>
            <a:off x="533400" y="1809750"/>
            <a:ext cx="341558" cy="342108"/>
          </a:xfrm>
          <a:prstGeom prst="ellipse">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algn="ctr"/>
            <a:r>
              <a:rPr lang="en-US" b="1" dirty="0">
                <a:solidFill>
                  <a:schemeClr val="bg1"/>
                </a:solidFill>
                <a:latin typeface="Georgia" pitchFamily="18" charset="0"/>
              </a:rPr>
              <a:t>1</a:t>
            </a:r>
            <a:endParaRPr lang="en-US" b="1" dirty="0" smtClean="0">
              <a:solidFill>
                <a:schemeClr val="bg1"/>
              </a:solidFill>
              <a:latin typeface="Georgia" pitchFamily="18" charset="0"/>
            </a:endParaRPr>
          </a:p>
        </p:txBody>
      </p:sp>
      <p:sp>
        <p:nvSpPr>
          <p:cNvPr id="12" name="Oval 11"/>
          <p:cNvSpPr/>
          <p:nvPr/>
        </p:nvSpPr>
        <p:spPr bwMode="ltGray">
          <a:xfrm>
            <a:off x="2605495" y="1809750"/>
            <a:ext cx="341558" cy="342108"/>
          </a:xfrm>
          <a:prstGeom prst="ellipse">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algn="ctr"/>
            <a:r>
              <a:rPr lang="en-US" b="1" dirty="0" smtClean="0">
                <a:solidFill>
                  <a:schemeClr val="bg1"/>
                </a:solidFill>
                <a:latin typeface="Georgia" pitchFamily="18" charset="0"/>
              </a:rPr>
              <a:t>2</a:t>
            </a:r>
          </a:p>
        </p:txBody>
      </p:sp>
      <p:sp>
        <p:nvSpPr>
          <p:cNvPr id="13" name="Oval 12"/>
          <p:cNvSpPr/>
          <p:nvPr/>
        </p:nvSpPr>
        <p:spPr bwMode="ltGray">
          <a:xfrm>
            <a:off x="4920663" y="1809750"/>
            <a:ext cx="341558" cy="342108"/>
          </a:xfrm>
          <a:prstGeom prst="ellipse">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algn="ctr"/>
            <a:r>
              <a:rPr lang="en-US" b="1" dirty="0" smtClean="0">
                <a:solidFill>
                  <a:schemeClr val="bg1"/>
                </a:solidFill>
                <a:latin typeface="Georgia" pitchFamily="18" charset="0"/>
              </a:rPr>
              <a:t>3</a:t>
            </a:r>
          </a:p>
        </p:txBody>
      </p:sp>
      <p:sp>
        <p:nvSpPr>
          <p:cNvPr id="14" name="Oval 13"/>
          <p:cNvSpPr/>
          <p:nvPr/>
        </p:nvSpPr>
        <p:spPr bwMode="ltGray">
          <a:xfrm>
            <a:off x="7217091" y="1809750"/>
            <a:ext cx="341558" cy="342108"/>
          </a:xfrm>
          <a:prstGeom prst="ellipse">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algn="ctr"/>
            <a:r>
              <a:rPr lang="en-US" b="1" dirty="0">
                <a:solidFill>
                  <a:schemeClr val="bg1"/>
                </a:solidFill>
                <a:latin typeface="Georgia" pitchFamily="18" charset="0"/>
              </a:rPr>
              <a:t>4</a:t>
            </a:r>
            <a:endParaRPr lang="en-US" b="1" dirty="0" smtClean="0">
              <a:solidFill>
                <a:schemeClr val="bg1"/>
              </a:solidFill>
              <a:latin typeface="Georgia" pitchFamily="18" charset="0"/>
            </a:endParaRPr>
          </a:p>
        </p:txBody>
      </p:sp>
      <p:sp>
        <p:nvSpPr>
          <p:cNvPr id="15" name="TextBox 14"/>
          <p:cNvSpPr txBox="1"/>
          <p:nvPr/>
        </p:nvSpPr>
        <p:spPr>
          <a:xfrm>
            <a:off x="533400" y="5231757"/>
            <a:ext cx="5822066" cy="935541"/>
          </a:xfrm>
          <a:prstGeom prst="rect">
            <a:avLst/>
          </a:prstGeom>
          <a:noFill/>
        </p:spPr>
        <p:txBody>
          <a:bodyPr vert="horz" wrap="square" lIns="0" tIns="0" rIns="0" bIns="0" rtlCol="0">
            <a:noAutofit/>
          </a:bodyPr>
          <a:lstStyle/>
          <a:p>
            <a:pPr marL="182880" indent="-182880">
              <a:spcAft>
                <a:spcPts val="300"/>
              </a:spcAft>
              <a:buFont typeface="Arial" panose="020B0604020202020204" pitchFamily="34" charset="0"/>
              <a:buChar char="•"/>
            </a:pPr>
            <a:r>
              <a:rPr lang="en-US" sz="1200" dirty="0">
                <a:latin typeface="Georgia" pitchFamily="18" charset="0"/>
              </a:rPr>
              <a:t>Open the file ‘Four Data Sets.xlsx’</a:t>
            </a:r>
          </a:p>
          <a:p>
            <a:pPr marL="182880" indent="-182880">
              <a:spcAft>
                <a:spcPts val="300"/>
              </a:spcAft>
              <a:buFont typeface="Arial" panose="020B0604020202020204" pitchFamily="34" charset="0"/>
              <a:buChar char="•"/>
            </a:pPr>
            <a:r>
              <a:rPr lang="en-US" sz="1200" dirty="0">
                <a:latin typeface="Georgia" pitchFamily="18" charset="0"/>
              </a:rPr>
              <a:t>For each of the four data sets, calculate the average of X and Y.</a:t>
            </a:r>
          </a:p>
          <a:p>
            <a:pPr marL="182880" indent="-182880">
              <a:spcAft>
                <a:spcPts val="300"/>
              </a:spcAft>
              <a:buFont typeface="Arial" panose="020B0604020202020204" pitchFamily="34" charset="0"/>
              <a:buChar char="•"/>
            </a:pPr>
            <a:r>
              <a:rPr lang="en-US" sz="1200" dirty="0">
                <a:latin typeface="Georgia" pitchFamily="18" charset="0"/>
              </a:rPr>
              <a:t>What do you notice? What else?</a:t>
            </a:r>
          </a:p>
          <a:p>
            <a:pPr marL="182880" indent="-182880">
              <a:spcAft>
                <a:spcPts val="300"/>
              </a:spcAft>
              <a:buFont typeface="Arial" panose="020B0604020202020204" pitchFamily="34" charset="0"/>
              <a:buChar char="•"/>
            </a:pPr>
            <a:r>
              <a:rPr lang="en-US" sz="1200" dirty="0">
                <a:latin typeface="Georgia" pitchFamily="18" charset="0"/>
              </a:rPr>
              <a:t>Copy your final results into a new tab in ‘Payroll Data_&lt;NETID&gt;.</a:t>
            </a:r>
            <a:r>
              <a:rPr lang="en-US" sz="1200" dirty="0" err="1">
                <a:latin typeface="Georgia" pitchFamily="18" charset="0"/>
              </a:rPr>
              <a:t>xlsx</a:t>
            </a:r>
            <a:r>
              <a:rPr lang="en-US" sz="1200" dirty="0">
                <a:latin typeface="Georgia" pitchFamily="18" charset="0"/>
              </a:rPr>
              <a:t>’</a:t>
            </a:r>
          </a:p>
        </p:txBody>
      </p:sp>
    </p:spTree>
    <p:extLst>
      <p:ext uri="{BB962C8B-B14F-4D97-AF65-F5344CB8AC3E}">
        <p14:creationId xmlns:p14="http://schemas.microsoft.com/office/powerpoint/2010/main" val="27618322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Introduction</a:t>
            </a:r>
          </a:p>
        </p:txBody>
      </p:sp>
      <p:sp>
        <p:nvSpPr>
          <p:cNvPr id="6" name="Slide Number Placeholder 5"/>
          <p:cNvSpPr>
            <a:spLocks noGrp="1"/>
          </p:cNvSpPr>
          <p:nvPr>
            <p:ph type="sldNum" sz="quarter" idx="4294967295"/>
          </p:nvPr>
        </p:nvSpPr>
        <p:spPr>
          <a:xfrm>
            <a:off x="7086600" y="6477000"/>
            <a:ext cx="1527048" cy="153888"/>
          </a:xfrm>
          <a:prstGeom prst="rect">
            <a:avLst/>
          </a:prstGeom>
        </p:spPr>
        <p:txBody>
          <a:bodyPr wrap="square" lIns="0" tIns="0" rIns="0" bIns="0" anchor="t">
            <a:spAutoFit/>
          </a:bodyPr>
          <a:lstStyle/>
          <a:p>
            <a:pPr algn="r"/>
            <a:r>
              <a:rPr lang="en-US" sz="1000" dirty="0" smtClean="0">
                <a:solidFill>
                  <a:schemeClr val="bg1"/>
                </a:solidFill>
              </a:rPr>
              <a:t>6</a:t>
            </a:r>
            <a:endParaRPr lang="en-US" sz="1000" dirty="0">
              <a:solidFill>
                <a:schemeClr val="bg1"/>
              </a:solidFill>
            </a:endParaRPr>
          </a:p>
        </p:txBody>
      </p:sp>
    </p:spTree>
    <p:extLst>
      <p:ext uri="{BB962C8B-B14F-4D97-AF65-F5344CB8AC3E}">
        <p14:creationId xmlns:p14="http://schemas.microsoft.com/office/powerpoint/2010/main" val="38888022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Visualisation in </a:t>
            </a:r>
            <a:r>
              <a:rPr lang="en-GB" dirty="0" smtClean="0"/>
              <a:t>excel</a:t>
            </a:r>
            <a:endParaRPr lang="en-GB" dirty="0"/>
          </a:p>
        </p:txBody>
      </p:sp>
      <p:sp>
        <p:nvSpPr>
          <p:cNvPr id="3" name="Content Placeholder 2"/>
          <p:cNvSpPr>
            <a:spLocks noGrp="1"/>
          </p:cNvSpPr>
          <p:nvPr>
            <p:ph sz="quarter" idx="15"/>
          </p:nvPr>
        </p:nvSpPr>
        <p:spPr>
          <a:xfrm>
            <a:off x="533400" y="1762791"/>
            <a:ext cx="8077200" cy="2431435"/>
          </a:xfrm>
        </p:spPr>
        <p:txBody>
          <a:bodyPr/>
          <a:lstStyle/>
          <a:p>
            <a:pPr marL="228600" indent="-228600">
              <a:spcAft>
                <a:spcPts val="600"/>
              </a:spcAft>
              <a:buFont typeface="Arial" panose="020B0604020202020204" pitchFamily="34" charset="0"/>
              <a:buChar char="•"/>
            </a:pPr>
            <a:r>
              <a:rPr lang="en-US" dirty="0"/>
              <a:t>Visualization is often essential for gaining an understanding of the data and presenting findings to a new audience</a:t>
            </a:r>
          </a:p>
          <a:p>
            <a:pPr marL="228600" indent="-228600">
              <a:spcAft>
                <a:spcPts val="600"/>
              </a:spcAft>
              <a:buFont typeface="Arial" panose="020B0604020202020204" pitchFamily="34" charset="0"/>
              <a:buChar char="•"/>
            </a:pPr>
            <a:r>
              <a:rPr lang="en-US" dirty="0"/>
              <a:t>Excel can easily produce a variety of basic charts</a:t>
            </a:r>
          </a:p>
          <a:p>
            <a:pPr marL="228600" indent="-228600">
              <a:spcAft>
                <a:spcPts val="600"/>
              </a:spcAft>
              <a:buFont typeface="Arial" panose="020B0604020202020204" pitchFamily="34" charset="0"/>
              <a:buChar char="•"/>
            </a:pPr>
            <a:r>
              <a:rPr lang="en-US" dirty="0"/>
              <a:t>For an effective visualization, always consider:</a:t>
            </a:r>
          </a:p>
          <a:p>
            <a:pPr marL="457200" indent="-228600">
              <a:spcAft>
                <a:spcPts val="600"/>
              </a:spcAft>
              <a:buFont typeface="Georgia" panose="02040502050405020303" pitchFamily="18" charset="0"/>
              <a:buChar char="-"/>
            </a:pPr>
            <a:r>
              <a:rPr lang="en-US" dirty="0"/>
              <a:t>What question do I want to answer?</a:t>
            </a:r>
          </a:p>
          <a:p>
            <a:pPr marL="457200" indent="-228600">
              <a:spcAft>
                <a:spcPts val="600"/>
              </a:spcAft>
              <a:buFont typeface="Georgia" panose="02040502050405020303" pitchFamily="18" charset="0"/>
              <a:buChar char="-"/>
            </a:pPr>
            <a:r>
              <a:rPr lang="en-US" dirty="0"/>
              <a:t>What message do I want my audience to take away?</a:t>
            </a:r>
          </a:p>
          <a:p>
            <a:pPr marL="457200" indent="-228600">
              <a:spcAft>
                <a:spcPts val="600"/>
              </a:spcAft>
              <a:buFont typeface="Georgia" panose="02040502050405020303" pitchFamily="18" charset="0"/>
              <a:buChar char="-"/>
            </a:pPr>
            <a:r>
              <a:rPr lang="en-US" dirty="0"/>
              <a:t>How can I keep it simple?</a:t>
            </a:r>
          </a:p>
          <a:p>
            <a:pPr marL="228600" indent="-228600">
              <a:spcAft>
                <a:spcPts val="600"/>
              </a:spcAft>
              <a:buFont typeface="Arial" panose="020B0604020202020204" pitchFamily="34" charset="0"/>
              <a:buChar char="•"/>
            </a:pPr>
            <a:r>
              <a:rPr lang="en-US" dirty="0"/>
              <a:t>We’ll focus more on visualization later in the </a:t>
            </a:r>
            <a:r>
              <a:rPr lang="en-US" dirty="0" smtClean="0"/>
              <a:t>course</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60</a:t>
            </a:fld>
            <a:endParaRPr lang="en-US" dirty="0"/>
          </a:p>
        </p:txBody>
      </p:sp>
    </p:spTree>
    <p:extLst>
      <p:ext uri="{BB962C8B-B14F-4D97-AF65-F5344CB8AC3E}">
        <p14:creationId xmlns:p14="http://schemas.microsoft.com/office/powerpoint/2010/main" val="217427227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Conditional formatting</a:t>
            </a:r>
          </a:p>
        </p:txBody>
      </p:sp>
      <p:sp>
        <p:nvSpPr>
          <p:cNvPr id="3" name="Content Placeholder 2"/>
          <p:cNvSpPr>
            <a:spLocks noGrp="1"/>
          </p:cNvSpPr>
          <p:nvPr>
            <p:ph sz="quarter" idx="15"/>
          </p:nvPr>
        </p:nvSpPr>
        <p:spPr>
          <a:xfrm>
            <a:off x="533400" y="1762791"/>
            <a:ext cx="4114800" cy="2046714"/>
          </a:xfrm>
        </p:spPr>
        <p:txBody>
          <a:bodyPr/>
          <a:lstStyle/>
          <a:p>
            <a:pPr marL="228600" indent="-228600">
              <a:spcAft>
                <a:spcPts val="600"/>
              </a:spcAft>
              <a:buFont typeface="Arial" panose="020B0604020202020204" pitchFamily="34" charset="0"/>
              <a:buChar char="•"/>
            </a:pPr>
            <a:r>
              <a:rPr lang="en-US" dirty="0"/>
              <a:t>Conditional formatting adjusts the color of a cell according to the relative magnitude of the values or established rules</a:t>
            </a:r>
          </a:p>
          <a:p>
            <a:pPr marL="228600" indent="-228600">
              <a:spcAft>
                <a:spcPts val="600"/>
              </a:spcAft>
              <a:buFont typeface="Arial" panose="020B0604020202020204" pitchFamily="34" charset="0"/>
              <a:buChar char="•"/>
            </a:pPr>
            <a:r>
              <a:rPr lang="en-US" dirty="0"/>
              <a:t>It is commonly used for RAG (Red/Amber/Green) reports, in which good figures are highlighted in green and bad ones in red, but any gradient can be </a:t>
            </a:r>
            <a:r>
              <a:rPr lang="en-US" dirty="0" smtClean="0"/>
              <a:t>applied</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61</a:t>
            </a:fld>
            <a:endParaRPr lang="en-US" dirty="0"/>
          </a:p>
        </p:txBody>
      </p:sp>
      <p:pic>
        <p:nvPicPr>
          <p:cNvPr id="5" name="Picture 4"/>
          <p:cNvPicPr>
            <a:picLocks noChangeAspect="1"/>
          </p:cNvPicPr>
          <p:nvPr/>
        </p:nvPicPr>
        <p:blipFill>
          <a:blip r:embed="rId3"/>
          <a:stretch>
            <a:fillRect/>
          </a:stretch>
        </p:blipFill>
        <p:spPr>
          <a:xfrm>
            <a:off x="528725" y="3787800"/>
            <a:ext cx="5700000" cy="23644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6758100" y="2222400"/>
            <a:ext cx="722000" cy="717600"/>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6758100" y="3070200"/>
            <a:ext cx="1852500" cy="3146400"/>
          </a:xfrm>
          <a:prstGeom prst="rect">
            <a:avLst/>
          </a:prstGeom>
          <a:ln w="6350">
            <a:solidFill>
              <a:srgbClr val="968C6D"/>
            </a:solidFill>
          </a:ln>
        </p:spPr>
      </p:pic>
    </p:spTree>
    <p:extLst>
      <p:ext uri="{BB962C8B-B14F-4D97-AF65-F5344CB8AC3E}">
        <p14:creationId xmlns:p14="http://schemas.microsoft.com/office/powerpoint/2010/main" val="33154950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 you think of this visualization?</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62</a:t>
            </a:fld>
            <a:endParaRPr lang="en-US" dirty="0"/>
          </a:p>
        </p:txBody>
      </p:sp>
      <p:pic>
        <p:nvPicPr>
          <p:cNvPr id="5" name="Picture 4"/>
          <p:cNvPicPr>
            <a:picLocks noChangeAspect="1"/>
          </p:cNvPicPr>
          <p:nvPr/>
        </p:nvPicPr>
        <p:blipFill>
          <a:blip r:embed="rId3"/>
          <a:stretch>
            <a:fillRect/>
          </a:stretch>
        </p:blipFill>
        <p:spPr>
          <a:xfrm>
            <a:off x="551421" y="1827925"/>
            <a:ext cx="7527704" cy="4042315"/>
          </a:xfrm>
          <a:prstGeom prst="rect">
            <a:avLst/>
          </a:prstGeom>
          <a:ln w="6350">
            <a:solidFill>
              <a:srgbClr val="968C6D"/>
            </a:solidFill>
          </a:ln>
        </p:spPr>
      </p:pic>
    </p:spTree>
    <p:extLst>
      <p:ext uri="{BB962C8B-B14F-4D97-AF65-F5344CB8AC3E}">
        <p14:creationId xmlns:p14="http://schemas.microsoft.com/office/powerpoint/2010/main" val="42881748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about this one?</a:t>
            </a:r>
          </a:p>
        </p:txBody>
      </p:sp>
      <p:sp>
        <p:nvSpPr>
          <p:cNvPr id="3" name="Content Placeholder 2"/>
          <p:cNvSpPr>
            <a:spLocks noGrp="1"/>
          </p:cNvSpPr>
          <p:nvPr>
            <p:ph sz="quarter" idx="15"/>
          </p:nvPr>
        </p:nvSpPr>
        <p:spPr>
          <a:xfrm>
            <a:off x="533400" y="1762791"/>
            <a:ext cx="8077200" cy="246221"/>
          </a:xfrm>
        </p:spPr>
        <p:txBody>
          <a:bodyPr/>
          <a:lstStyle/>
          <a:p>
            <a:r>
              <a:rPr lang="en-US" b="1" dirty="0"/>
              <a:t>Manchester University has low teaching score compared to its </a:t>
            </a:r>
            <a:r>
              <a:rPr lang="en-US" b="1" dirty="0" smtClean="0"/>
              <a:t>competitors</a:t>
            </a:r>
            <a:endParaRPr lang="en-US" b="1"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63</a:t>
            </a:fld>
            <a:endParaRPr lang="en-US" dirty="0"/>
          </a:p>
        </p:txBody>
      </p:sp>
      <p:pic>
        <p:nvPicPr>
          <p:cNvPr id="6" name="Picture 5"/>
          <p:cNvPicPr>
            <a:picLocks noChangeAspect="1"/>
          </p:cNvPicPr>
          <p:nvPr/>
        </p:nvPicPr>
        <p:blipFill>
          <a:blip r:embed="rId3"/>
          <a:stretch>
            <a:fillRect/>
          </a:stretch>
        </p:blipFill>
        <p:spPr>
          <a:xfrm>
            <a:off x="565000" y="2193578"/>
            <a:ext cx="7166888" cy="3844005"/>
          </a:xfrm>
          <a:prstGeom prst="rect">
            <a:avLst/>
          </a:prstGeom>
          <a:ln w="6350">
            <a:solidFill>
              <a:srgbClr val="968C6D"/>
            </a:solidFill>
          </a:ln>
        </p:spPr>
      </p:pic>
    </p:spTree>
    <p:extLst>
      <p:ext uri="{BB962C8B-B14F-4D97-AF65-F5344CB8AC3E}">
        <p14:creationId xmlns:p14="http://schemas.microsoft.com/office/powerpoint/2010/main" val="3417216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Effective </a:t>
            </a:r>
            <a:r>
              <a:rPr lang="en-GB" dirty="0" smtClean="0"/>
              <a:t>visualisation</a:t>
            </a:r>
            <a:endParaRPr lang="en-GB" dirty="0"/>
          </a:p>
        </p:txBody>
      </p:sp>
      <p:sp>
        <p:nvSpPr>
          <p:cNvPr id="3" name="Content Placeholder 2"/>
          <p:cNvSpPr>
            <a:spLocks noGrp="1"/>
          </p:cNvSpPr>
          <p:nvPr>
            <p:ph sz="quarter" idx="15"/>
          </p:nvPr>
        </p:nvSpPr>
        <p:spPr>
          <a:xfrm>
            <a:off x="533400" y="1762791"/>
            <a:ext cx="8077200" cy="1331134"/>
          </a:xfrm>
        </p:spPr>
        <p:txBody>
          <a:bodyPr/>
          <a:lstStyle/>
          <a:p>
            <a:pPr marL="228600" indent="-228600">
              <a:buFont typeface="Arial" panose="020B0604020202020204" pitchFamily="34" charset="0"/>
              <a:buChar char="•"/>
            </a:pPr>
            <a:r>
              <a:rPr lang="en-US" dirty="0"/>
              <a:t>More information, less ink</a:t>
            </a:r>
          </a:p>
          <a:p>
            <a:pPr marL="228600" indent="-228600">
              <a:buFont typeface="Arial" panose="020B0604020202020204" pitchFamily="34" charset="0"/>
              <a:buChar char="•"/>
            </a:pPr>
            <a:r>
              <a:rPr lang="en-US" dirty="0"/>
              <a:t>Clear out the junk!</a:t>
            </a:r>
          </a:p>
          <a:p>
            <a:pPr marL="228600" indent="-228600">
              <a:buFont typeface="Arial" panose="020B0604020202020204" pitchFamily="34" charset="0"/>
              <a:buChar char="•"/>
            </a:pPr>
            <a:r>
              <a:rPr lang="en-US" dirty="0"/>
              <a:t>Use color, shape, placement, etc. to draw attention</a:t>
            </a:r>
          </a:p>
          <a:p>
            <a:pPr marL="228600" indent="-228600">
              <a:buFont typeface="Arial" panose="020B0604020202020204" pitchFamily="34" charset="0"/>
              <a:buChar char="•"/>
            </a:pPr>
            <a:r>
              <a:rPr lang="en-US" dirty="0"/>
              <a:t>Use 2D rather than 3D </a:t>
            </a:r>
            <a:r>
              <a:rPr lang="en-US" dirty="0" smtClean="0"/>
              <a:t>charts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64</a:t>
            </a:fld>
            <a:endParaRPr lang="en-US" dirty="0"/>
          </a:p>
        </p:txBody>
      </p:sp>
      <p:pic>
        <p:nvPicPr>
          <p:cNvPr id="5" name="Picture 4"/>
          <p:cNvPicPr>
            <a:picLocks noChangeAspect="1"/>
          </p:cNvPicPr>
          <p:nvPr/>
        </p:nvPicPr>
        <p:blipFill>
          <a:blip r:embed="rId3"/>
          <a:stretch>
            <a:fillRect/>
          </a:stretch>
        </p:blipFill>
        <p:spPr>
          <a:xfrm>
            <a:off x="533400" y="3765582"/>
            <a:ext cx="3306000" cy="17572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4651699" y="3765582"/>
            <a:ext cx="3258500" cy="1757200"/>
          </a:xfrm>
          <a:prstGeom prst="rect">
            <a:avLst/>
          </a:prstGeom>
          <a:ln w="6350">
            <a:solidFill>
              <a:srgbClr val="968C6D"/>
            </a:solidFill>
          </a:ln>
        </p:spPr>
      </p:pic>
      <p:sp>
        <p:nvSpPr>
          <p:cNvPr id="9" name="Freeform 192"/>
          <p:cNvSpPr>
            <a:spLocks/>
          </p:cNvSpPr>
          <p:nvPr/>
        </p:nvSpPr>
        <p:spPr bwMode="auto">
          <a:xfrm>
            <a:off x="8135013" y="3950822"/>
            <a:ext cx="336732" cy="325352"/>
          </a:xfrm>
          <a:custGeom>
            <a:avLst/>
            <a:gdLst>
              <a:gd name="T0" fmla="*/ 36952266 w 15756"/>
              <a:gd name="T1" fmla="*/ 4412460 h 16364"/>
              <a:gd name="T2" fmla="*/ 33094465 w 15756"/>
              <a:gd name="T3" fmla="*/ 8349246 h 16364"/>
              <a:gd name="T4" fmla="*/ 29403603 w 15756"/>
              <a:gd name="T5" fmla="*/ 12294895 h 16364"/>
              <a:gd name="T6" fmla="*/ 25879675 w 15756"/>
              <a:gd name="T7" fmla="*/ 16253889 h 16364"/>
              <a:gd name="T8" fmla="*/ 22548437 w 15756"/>
              <a:gd name="T9" fmla="*/ 20192890 h 16364"/>
              <a:gd name="T10" fmla="*/ 19448299 w 15756"/>
              <a:gd name="T11" fmla="*/ 24065177 h 16364"/>
              <a:gd name="T12" fmla="*/ 16587067 w 15756"/>
              <a:gd name="T13" fmla="*/ 27870804 h 16364"/>
              <a:gd name="T14" fmla="*/ 13959519 w 15756"/>
              <a:gd name="T15" fmla="*/ 31611926 h 16364"/>
              <a:gd name="T16" fmla="*/ 12793423 w 15756"/>
              <a:gd name="T17" fmla="*/ 33425839 h 16364"/>
              <a:gd name="T18" fmla="*/ 11807142 w 15756"/>
              <a:gd name="T19" fmla="*/ 34721787 h 16364"/>
              <a:gd name="T20" fmla="*/ 10594880 w 15756"/>
              <a:gd name="T21" fmla="*/ 35610946 h 16364"/>
              <a:gd name="T22" fmla="*/ 9118019 w 15756"/>
              <a:gd name="T23" fmla="*/ 36160028 h 16364"/>
              <a:gd name="T24" fmla="*/ 7376608 w 15756"/>
              <a:gd name="T25" fmla="*/ 36373418 h 16364"/>
              <a:gd name="T26" fmla="*/ 5825246 w 15756"/>
              <a:gd name="T27" fmla="*/ 36322263 h 16364"/>
              <a:gd name="T28" fmla="*/ 4903176 w 15756"/>
              <a:gd name="T29" fmla="*/ 36148901 h 16364"/>
              <a:gd name="T30" fmla="*/ 4592407 w 15756"/>
              <a:gd name="T31" fmla="*/ 35995529 h 16364"/>
              <a:gd name="T32" fmla="*/ 4245656 w 15756"/>
              <a:gd name="T33" fmla="*/ 35710993 h 16364"/>
              <a:gd name="T34" fmla="*/ 3624067 w 15756"/>
              <a:gd name="T35" fmla="*/ 34890718 h 16364"/>
              <a:gd name="T36" fmla="*/ 2925445 w 15756"/>
              <a:gd name="T37" fmla="*/ 33623671 h 16364"/>
              <a:gd name="T38" fmla="*/ 2267924 w 15756"/>
              <a:gd name="T39" fmla="*/ 32243233 h 16364"/>
              <a:gd name="T40" fmla="*/ 1451167 w 15756"/>
              <a:gd name="T41" fmla="*/ 30198202 h 16364"/>
              <a:gd name="T42" fmla="*/ 493166 w 15756"/>
              <a:gd name="T43" fmla="*/ 27192820 h 16364"/>
              <a:gd name="T44" fmla="*/ 82203 w 15756"/>
              <a:gd name="T45" fmla="*/ 25376691 h 16364"/>
              <a:gd name="T46" fmla="*/ 0 w 15756"/>
              <a:gd name="T47" fmla="*/ 24569799 h 16364"/>
              <a:gd name="T48" fmla="*/ 53923 w 15756"/>
              <a:gd name="T49" fmla="*/ 23925149 h 16364"/>
              <a:gd name="T50" fmla="*/ 241439 w 15756"/>
              <a:gd name="T51" fmla="*/ 23427222 h 16364"/>
              <a:gd name="T52" fmla="*/ 626707 w 15756"/>
              <a:gd name="T53" fmla="*/ 22998178 h 16364"/>
              <a:gd name="T54" fmla="*/ 1294516 w 15756"/>
              <a:gd name="T55" fmla="*/ 22513594 h 16364"/>
              <a:gd name="T56" fmla="*/ 2388644 w 15756"/>
              <a:gd name="T57" fmla="*/ 21926747 h 16364"/>
              <a:gd name="T58" fmla="*/ 3639474 w 15756"/>
              <a:gd name="T59" fmla="*/ 21437731 h 16364"/>
              <a:gd name="T60" fmla="*/ 4890304 w 15756"/>
              <a:gd name="T61" fmla="*/ 21102039 h 16364"/>
              <a:gd name="T62" fmla="*/ 5945965 w 15756"/>
              <a:gd name="T63" fmla="*/ 20973138 h 16364"/>
              <a:gd name="T64" fmla="*/ 6415970 w 15756"/>
              <a:gd name="T65" fmla="*/ 21093176 h 16364"/>
              <a:gd name="T66" fmla="*/ 6857748 w 15756"/>
              <a:gd name="T67" fmla="*/ 21533299 h 16364"/>
              <a:gd name="T68" fmla="*/ 7343210 w 15756"/>
              <a:gd name="T69" fmla="*/ 22295772 h 16364"/>
              <a:gd name="T70" fmla="*/ 7869723 w 15756"/>
              <a:gd name="T71" fmla="*/ 23378283 h 16364"/>
              <a:gd name="T72" fmla="*/ 8082933 w 15756"/>
              <a:gd name="T73" fmla="*/ 23885120 h 16364"/>
              <a:gd name="T74" fmla="*/ 8427100 w 15756"/>
              <a:gd name="T75" fmla="*/ 24692053 h 16364"/>
              <a:gd name="T76" fmla="*/ 8897105 w 15756"/>
              <a:gd name="T77" fmla="*/ 25659011 h 16364"/>
              <a:gd name="T78" fmla="*/ 9326059 w 15756"/>
              <a:gd name="T79" fmla="*/ 26317004 h 16364"/>
              <a:gd name="T80" fmla="*/ 9716446 w 15756"/>
              <a:gd name="T81" fmla="*/ 26665991 h 16364"/>
              <a:gd name="T82" fmla="*/ 10073435 w 15756"/>
              <a:gd name="T83" fmla="*/ 26677118 h 16364"/>
              <a:gd name="T84" fmla="*/ 10738710 w 15756"/>
              <a:gd name="T85" fmla="*/ 26063585 h 16364"/>
              <a:gd name="T86" fmla="*/ 11835422 w 15756"/>
              <a:gd name="T87" fmla="*/ 24752078 h 16364"/>
              <a:gd name="T88" fmla="*/ 14046841 w 15756"/>
              <a:gd name="T89" fmla="*/ 21804493 h 16364"/>
              <a:gd name="T90" fmla="*/ 18081869 w 15756"/>
              <a:gd name="T91" fmla="*/ 16358369 h 16364"/>
              <a:gd name="T92" fmla="*/ 22188813 w 15756"/>
              <a:gd name="T93" fmla="*/ 11225680 h 16364"/>
              <a:gd name="T94" fmla="*/ 25114307 w 15756"/>
              <a:gd name="T95" fmla="*/ 7822418 h 16364"/>
              <a:gd name="T96" fmla="*/ 27592863 w 15756"/>
              <a:gd name="T97" fmla="*/ 5159373 h 16364"/>
              <a:gd name="T98" fmla="*/ 29642457 w 15756"/>
              <a:gd name="T99" fmla="*/ 3174314 h 16364"/>
              <a:gd name="T100" fmla="*/ 30685246 w 15756"/>
              <a:gd name="T101" fmla="*/ 2322920 h 16364"/>
              <a:gd name="T102" fmla="*/ 31376165 w 15756"/>
              <a:gd name="T103" fmla="*/ 1907266 h 16364"/>
              <a:gd name="T104" fmla="*/ 33130448 w 15756"/>
              <a:gd name="T105" fmla="*/ 1240362 h 16364"/>
              <a:gd name="T106" fmla="*/ 35316169 w 15756"/>
              <a:gd name="T107" fmla="*/ 675768 h 16364"/>
              <a:gd name="T108" fmla="*/ 37828116 w 15756"/>
              <a:gd name="T109" fmla="*/ 248987 h 16364"/>
              <a:gd name="T110" fmla="*/ 40468485 w 15756"/>
              <a:gd name="T111" fmla="*/ 975863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5756"/>
              <a:gd name="T169" fmla="*/ 0 h 16364"/>
              <a:gd name="T170" fmla="*/ 15756 w 15756"/>
              <a:gd name="T171" fmla="*/ 16364 h 1636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rgbClr val="006A51"/>
          </a:solidFill>
          <a:ln w="3175">
            <a:noFill/>
            <a:prstDash val="solid"/>
            <a:round/>
            <a:headEnd/>
            <a:tailEnd/>
          </a:ln>
        </p:spPr>
        <p:txBody>
          <a:bodyPr/>
          <a:lstStyle/>
          <a:p>
            <a:endParaRPr lang="en-GB"/>
          </a:p>
        </p:txBody>
      </p:sp>
      <p:sp>
        <p:nvSpPr>
          <p:cNvPr id="12" name="Freeform 193"/>
          <p:cNvSpPr>
            <a:spLocks/>
          </p:cNvSpPr>
          <p:nvPr/>
        </p:nvSpPr>
        <p:spPr bwMode="auto">
          <a:xfrm>
            <a:off x="4064213" y="3863218"/>
            <a:ext cx="362673" cy="362672"/>
          </a:xfrm>
          <a:custGeom>
            <a:avLst/>
            <a:gdLst>
              <a:gd name="T0" fmla="*/ 7476851 w 16029"/>
              <a:gd name="T1" fmla="*/ 37323730 h 16014"/>
              <a:gd name="T2" fmla="*/ 0 w 16029"/>
              <a:gd name="T3" fmla="*/ 29825888 h 16014"/>
              <a:gd name="T4" fmla="*/ 11166416 w 16029"/>
              <a:gd name="T5" fmla="*/ 18678183 h 16014"/>
              <a:gd name="T6" fmla="*/ 0 w 16029"/>
              <a:gd name="T7" fmla="*/ 7490845 h 16014"/>
              <a:gd name="T8" fmla="*/ 7476851 w 16029"/>
              <a:gd name="T9" fmla="*/ 0 h 16014"/>
              <a:gd name="T10" fmla="*/ 18645631 w 16029"/>
              <a:gd name="T11" fmla="*/ 11187337 h 16014"/>
              <a:gd name="T12" fmla="*/ 29812050 w 16029"/>
              <a:gd name="T13" fmla="*/ 0 h 16014"/>
              <a:gd name="T14" fmla="*/ 37288899 w 16029"/>
              <a:gd name="T15" fmla="*/ 7490845 h 16014"/>
              <a:gd name="T16" fmla="*/ 26122485 w 16029"/>
              <a:gd name="T17" fmla="*/ 18678183 h 16014"/>
              <a:gd name="T18" fmla="*/ 37288899 w 16029"/>
              <a:gd name="T19" fmla="*/ 29825888 h 16014"/>
              <a:gd name="T20" fmla="*/ 29772500 w 16029"/>
              <a:gd name="T21" fmla="*/ 37323730 h 16014"/>
              <a:gd name="T22" fmla="*/ 18645631 w 16029"/>
              <a:gd name="T23" fmla="*/ 26169031 h 16014"/>
              <a:gd name="T24" fmla="*/ 7476851 w 16029"/>
              <a:gd name="T25" fmla="*/ 37323730 h 160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029"/>
              <a:gd name="T40" fmla="*/ 0 h 16014"/>
              <a:gd name="T41" fmla="*/ 16029 w 16029"/>
              <a:gd name="T42" fmla="*/ 16014 h 160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029" h="16014">
                <a:moveTo>
                  <a:pt x="3214" y="16014"/>
                </a:moveTo>
                <a:lnTo>
                  <a:pt x="0" y="12797"/>
                </a:lnTo>
                <a:lnTo>
                  <a:pt x="4800" y="8014"/>
                </a:lnTo>
                <a:lnTo>
                  <a:pt x="0" y="3214"/>
                </a:lnTo>
                <a:lnTo>
                  <a:pt x="3214" y="0"/>
                </a:lnTo>
                <a:lnTo>
                  <a:pt x="8015" y="4800"/>
                </a:lnTo>
                <a:lnTo>
                  <a:pt x="12815" y="0"/>
                </a:lnTo>
                <a:lnTo>
                  <a:pt x="16029" y="3214"/>
                </a:lnTo>
                <a:lnTo>
                  <a:pt x="11229" y="8014"/>
                </a:lnTo>
                <a:lnTo>
                  <a:pt x="16029" y="12797"/>
                </a:lnTo>
                <a:lnTo>
                  <a:pt x="12798" y="16014"/>
                </a:lnTo>
                <a:lnTo>
                  <a:pt x="8015" y="11228"/>
                </a:lnTo>
                <a:lnTo>
                  <a:pt x="3214" y="16014"/>
                </a:lnTo>
                <a:close/>
              </a:path>
            </a:pathLst>
          </a:custGeom>
          <a:solidFill>
            <a:schemeClr val="accent2"/>
          </a:solidFill>
          <a:ln w="3175">
            <a:noFill/>
            <a:prstDash val="solid"/>
            <a:round/>
            <a:headEnd/>
            <a:tailEnd/>
          </a:ln>
        </p:spPr>
        <p:txBody>
          <a:bodyPr/>
          <a:lstStyle/>
          <a:p>
            <a:endParaRPr lang="en-GB"/>
          </a:p>
        </p:txBody>
      </p:sp>
    </p:spTree>
    <p:extLst>
      <p:ext uri="{BB962C8B-B14F-4D97-AF65-F5344CB8AC3E}">
        <p14:creationId xmlns:p14="http://schemas.microsoft.com/office/powerpoint/2010/main" val="104180915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Basic charts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65</a:t>
            </a:fld>
            <a:endParaRPr lang="en-US" dirty="0"/>
          </a:p>
        </p:txBody>
      </p:sp>
      <p:graphicFrame>
        <p:nvGraphicFramePr>
          <p:cNvPr id="5" name="Content Placeholder 5"/>
          <p:cNvGraphicFramePr>
            <a:graphicFrameLocks noGrp="1"/>
          </p:cNvGraphicFramePr>
          <p:nvPr>
            <p:ph sz="quarter" idx="15"/>
            <p:extLst/>
          </p:nvPr>
        </p:nvGraphicFramePr>
        <p:xfrm>
          <a:off x="533400" y="1809745"/>
          <a:ext cx="8077200" cy="3836252"/>
        </p:xfrm>
        <a:graphic>
          <a:graphicData uri="http://schemas.openxmlformats.org/drawingml/2006/table">
            <a:tbl>
              <a:tblPr firstRow="1" bandRow="1">
                <a:tableStyleId>{5C22544A-7EE6-4342-B048-85BDC9FD1C3A}</a:tableStyleId>
              </a:tblPr>
              <a:tblGrid>
                <a:gridCol w="2094384">
                  <a:extLst>
                    <a:ext uri="{9D8B030D-6E8A-4147-A177-3AD203B41FA5}">
                      <a16:colId xmlns:a16="http://schemas.microsoft.com/office/drawing/2014/main" val="20000"/>
                    </a:ext>
                  </a:extLst>
                </a:gridCol>
                <a:gridCol w="2736304">
                  <a:extLst>
                    <a:ext uri="{9D8B030D-6E8A-4147-A177-3AD203B41FA5}">
                      <a16:colId xmlns:a16="http://schemas.microsoft.com/office/drawing/2014/main" val="20001"/>
                    </a:ext>
                  </a:extLst>
                </a:gridCol>
                <a:gridCol w="3246512">
                  <a:extLst>
                    <a:ext uri="{9D8B030D-6E8A-4147-A177-3AD203B41FA5}">
                      <a16:colId xmlns:a16="http://schemas.microsoft.com/office/drawing/2014/main" val="20002"/>
                    </a:ext>
                  </a:extLst>
                </a:gridCol>
              </a:tblGrid>
              <a:tr h="633210">
                <a:tc>
                  <a:txBody>
                    <a:bodyPr/>
                    <a:lstStyle/>
                    <a:p>
                      <a:pPr algn="l">
                        <a:spcBef>
                          <a:spcPts val="0"/>
                        </a:spcBef>
                        <a:spcAft>
                          <a:spcPts val="900"/>
                        </a:spcAft>
                      </a:pPr>
                      <a:r>
                        <a:rPr lang="en-GB" sz="1200" b="1" smtClean="0">
                          <a:solidFill>
                            <a:srgbClr val="A32020"/>
                          </a:solidFill>
                          <a:latin typeface="Arial" panose="020B0604020202020204" pitchFamily="34" charset="0"/>
                        </a:rPr>
                        <a:t>Type of chart</a:t>
                      </a:r>
                      <a:endParaRPr lang="en-GB" sz="12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GB" sz="1200" b="1" dirty="0" smtClean="0">
                          <a:solidFill>
                            <a:srgbClr val="A32020"/>
                          </a:solidFill>
                          <a:latin typeface="Arial" panose="020B0604020202020204" pitchFamily="34" charset="0"/>
                        </a:rPr>
                        <a:t>When to use them</a:t>
                      </a:r>
                      <a:endParaRPr lang="en-GB" sz="12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GB" sz="1200" b="1" dirty="0" smtClean="0">
                          <a:solidFill>
                            <a:srgbClr val="A32020"/>
                          </a:solidFill>
                          <a:latin typeface="Arial" panose="020B0604020202020204" pitchFamily="34" charset="0"/>
                        </a:rPr>
                        <a:t>Examples</a:t>
                      </a:r>
                      <a:endParaRPr lang="en-GB" sz="12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1203070">
                <a:tc>
                  <a:txBody>
                    <a:bodyPr/>
                    <a:lstStyle/>
                    <a:p>
                      <a:pPr algn="l">
                        <a:spcBef>
                          <a:spcPts val="0"/>
                        </a:spcBef>
                        <a:spcAft>
                          <a:spcPts val="900"/>
                        </a:spcAft>
                      </a:pPr>
                      <a:r>
                        <a:rPr lang="en-GB" sz="1200" b="0" dirty="0" smtClean="0">
                          <a:solidFill>
                            <a:srgbClr val="000000"/>
                          </a:solidFill>
                          <a:latin typeface="Arial" panose="020B0604020202020204" pitchFamily="34" charset="0"/>
                        </a:rPr>
                        <a:t>Bar/Column</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900"/>
                        </a:spcAft>
                      </a:pPr>
                      <a:r>
                        <a:rPr lang="en-GB" sz="1200" b="0" dirty="0" smtClean="0">
                          <a:solidFill>
                            <a:srgbClr val="000000"/>
                          </a:solidFill>
                          <a:latin typeface="Arial" panose="020B0604020202020204" pitchFamily="34" charset="0"/>
                        </a:rPr>
                        <a:t>Discrete values</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900"/>
                        </a:spcAft>
                      </a:pPr>
                      <a:r>
                        <a:rPr lang="en-US" sz="1200" b="0" smtClean="0">
                          <a:solidFill>
                            <a:srgbClr val="000000"/>
                          </a:solidFill>
                          <a:latin typeface="Arial" panose="020B0604020202020204" pitchFamily="34" charset="0"/>
                        </a:rPr>
                        <a:t>Number of employees at different offices</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879676">
                <a:tc>
                  <a:txBody>
                    <a:bodyPr/>
                    <a:lstStyle/>
                    <a:p>
                      <a:pPr algn="l">
                        <a:spcBef>
                          <a:spcPts val="0"/>
                        </a:spcBef>
                        <a:spcAft>
                          <a:spcPts val="900"/>
                        </a:spcAft>
                      </a:pPr>
                      <a:r>
                        <a:rPr lang="en-GB" sz="1200" b="0" smtClean="0">
                          <a:solidFill>
                            <a:srgbClr val="000000"/>
                          </a:solidFill>
                          <a:latin typeface="Arial" panose="020B0604020202020204" pitchFamily="34" charset="0"/>
                        </a:rPr>
                        <a:t>Line</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GB" sz="1200" b="0" dirty="0" smtClean="0">
                          <a:solidFill>
                            <a:srgbClr val="000000"/>
                          </a:solidFill>
                          <a:latin typeface="Arial" panose="020B0604020202020204" pitchFamily="34" charset="0"/>
                        </a:rPr>
                        <a:t>Continuous values, </a:t>
                      </a:r>
                      <a:br>
                        <a:rPr lang="en-GB" sz="1200" b="0" dirty="0" smtClean="0">
                          <a:solidFill>
                            <a:srgbClr val="000000"/>
                          </a:solidFill>
                          <a:latin typeface="Arial" panose="020B0604020202020204" pitchFamily="34" charset="0"/>
                        </a:rPr>
                      </a:br>
                      <a:r>
                        <a:rPr lang="en-GB" sz="1200" b="0" dirty="0" smtClean="0">
                          <a:solidFill>
                            <a:srgbClr val="000000"/>
                          </a:solidFill>
                          <a:latin typeface="Arial" panose="020B0604020202020204" pitchFamily="34" charset="0"/>
                        </a:rPr>
                        <a:t>over time</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GB" sz="1200" b="0" smtClean="0">
                          <a:solidFill>
                            <a:srgbClr val="000000"/>
                          </a:solidFill>
                          <a:latin typeface="Arial" panose="020B0604020202020204" pitchFamily="34" charset="0"/>
                        </a:rPr>
                        <a:t>Annual revenue</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1120296">
                <a:tc>
                  <a:txBody>
                    <a:bodyPr/>
                    <a:lstStyle/>
                    <a:p>
                      <a:pPr algn="l">
                        <a:spcBef>
                          <a:spcPts val="0"/>
                        </a:spcBef>
                        <a:spcAft>
                          <a:spcPts val="900"/>
                        </a:spcAft>
                      </a:pPr>
                      <a:r>
                        <a:rPr lang="en-GB" sz="1200" b="0" smtClean="0">
                          <a:solidFill>
                            <a:srgbClr val="000000"/>
                          </a:solidFill>
                          <a:latin typeface="Arial" panose="020B0604020202020204" pitchFamily="34" charset="0"/>
                        </a:rPr>
                        <a:t>Scatter</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900"/>
                        </a:spcAft>
                      </a:pPr>
                      <a:r>
                        <a:rPr lang="en-GB" sz="1200" b="0" smtClean="0">
                          <a:solidFill>
                            <a:srgbClr val="000000"/>
                          </a:solidFill>
                          <a:latin typeface="Arial" panose="020B0604020202020204" pitchFamily="34" charset="0"/>
                        </a:rPr>
                        <a:t>Continuous values, </a:t>
                      </a:r>
                      <a:br>
                        <a:rPr lang="en-GB" sz="1200" b="0" smtClean="0">
                          <a:solidFill>
                            <a:srgbClr val="000000"/>
                          </a:solidFill>
                          <a:latin typeface="Arial" panose="020B0604020202020204" pitchFamily="34" charset="0"/>
                        </a:rPr>
                      </a:br>
                      <a:r>
                        <a:rPr lang="en-GB" sz="1200" b="0" smtClean="0">
                          <a:solidFill>
                            <a:srgbClr val="000000"/>
                          </a:solidFill>
                          <a:latin typeface="Arial" panose="020B0604020202020204" pitchFamily="34" charset="0"/>
                        </a:rPr>
                        <a:t>two variables</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900"/>
                        </a:spcAft>
                      </a:pPr>
                      <a:r>
                        <a:rPr lang="en-US" sz="1200" b="0" dirty="0" smtClean="0">
                          <a:solidFill>
                            <a:srgbClr val="000000"/>
                          </a:solidFill>
                          <a:latin typeface="Arial" panose="020B0604020202020204" pitchFamily="34" charset="0"/>
                        </a:rPr>
                        <a:t>Quantity and price for different products</a:t>
                      </a:r>
                      <a:endParaRPr lang="en-GB" sz="12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03"/>
                  </a:ext>
                </a:extLst>
              </a:tr>
            </a:tbl>
          </a:graphicData>
        </a:graphic>
      </p:graphicFrame>
      <p:pic>
        <p:nvPicPr>
          <p:cNvPr id="6" name="Picture 3"/>
          <p:cNvPicPr>
            <a:picLocks noChangeAspect="1" noChangeArrowheads="1"/>
          </p:cNvPicPr>
          <p:nvPr/>
        </p:nvPicPr>
        <p:blipFill>
          <a:blip r:embed="rId3" cstate="print"/>
          <a:srcRect/>
          <a:stretch>
            <a:fillRect/>
          </a:stretch>
        </p:blipFill>
        <p:spPr bwMode="auto">
          <a:xfrm>
            <a:off x="2045618" y="2537218"/>
            <a:ext cx="381000" cy="514350"/>
          </a:xfrm>
          <a:prstGeom prst="rect">
            <a:avLst/>
          </a:prstGeom>
          <a:noFill/>
          <a:ln w="9525">
            <a:noFill/>
            <a:miter lim="800000"/>
            <a:headEnd/>
            <a:tailEnd/>
          </a:ln>
        </p:spPr>
      </p:pic>
      <p:pic>
        <p:nvPicPr>
          <p:cNvPr id="7" name="Picture 4"/>
          <p:cNvPicPr>
            <a:picLocks noChangeAspect="1" noChangeArrowheads="1"/>
          </p:cNvPicPr>
          <p:nvPr/>
        </p:nvPicPr>
        <p:blipFill>
          <a:blip r:embed="rId4" cstate="print"/>
          <a:srcRect/>
          <a:stretch>
            <a:fillRect/>
          </a:stretch>
        </p:blipFill>
        <p:spPr bwMode="auto">
          <a:xfrm>
            <a:off x="2007518" y="3090132"/>
            <a:ext cx="457200" cy="523875"/>
          </a:xfrm>
          <a:prstGeom prst="rect">
            <a:avLst/>
          </a:prstGeom>
          <a:noFill/>
          <a:ln w="9525">
            <a:noFill/>
            <a:miter lim="800000"/>
            <a:headEnd/>
            <a:tailEnd/>
          </a:ln>
        </p:spPr>
      </p:pic>
      <p:pic>
        <p:nvPicPr>
          <p:cNvPr id="8" name="Picture 5"/>
          <p:cNvPicPr>
            <a:picLocks noChangeAspect="1" noChangeArrowheads="1"/>
          </p:cNvPicPr>
          <p:nvPr/>
        </p:nvPicPr>
        <p:blipFill>
          <a:blip r:embed="rId5" cstate="print"/>
          <a:srcRect/>
          <a:stretch>
            <a:fillRect/>
          </a:stretch>
        </p:blipFill>
        <p:spPr bwMode="auto">
          <a:xfrm>
            <a:off x="2053093" y="3712659"/>
            <a:ext cx="400050" cy="495300"/>
          </a:xfrm>
          <a:prstGeom prst="rect">
            <a:avLst/>
          </a:prstGeom>
          <a:noFill/>
          <a:ln w="9525">
            <a:noFill/>
            <a:miter lim="800000"/>
            <a:headEnd/>
            <a:tailEnd/>
          </a:ln>
        </p:spPr>
      </p:pic>
      <p:pic>
        <p:nvPicPr>
          <p:cNvPr id="9" name="Picture 6"/>
          <p:cNvPicPr>
            <a:picLocks noChangeAspect="1" noChangeArrowheads="1"/>
          </p:cNvPicPr>
          <p:nvPr/>
        </p:nvPicPr>
        <p:blipFill>
          <a:blip r:embed="rId6" cstate="print"/>
          <a:srcRect/>
          <a:stretch>
            <a:fillRect/>
          </a:stretch>
        </p:blipFill>
        <p:spPr bwMode="auto">
          <a:xfrm>
            <a:off x="2045618" y="4966876"/>
            <a:ext cx="419100" cy="504825"/>
          </a:xfrm>
          <a:prstGeom prst="rect">
            <a:avLst/>
          </a:prstGeom>
          <a:noFill/>
          <a:ln w="9525">
            <a:noFill/>
            <a:miter lim="800000"/>
            <a:headEnd/>
            <a:tailEnd/>
          </a:ln>
        </p:spPr>
      </p:pic>
    </p:spTree>
    <p:extLst>
      <p:ext uri="{BB962C8B-B14F-4D97-AF65-F5344CB8AC3E}">
        <p14:creationId xmlns:p14="http://schemas.microsoft.com/office/powerpoint/2010/main" val="344904664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Insert chart</a:t>
            </a:r>
          </a:p>
        </p:txBody>
      </p:sp>
      <p:sp>
        <p:nvSpPr>
          <p:cNvPr id="3" name="Content Placeholder 2"/>
          <p:cNvSpPr>
            <a:spLocks noGrp="1"/>
          </p:cNvSpPr>
          <p:nvPr>
            <p:ph sz="quarter" idx="15"/>
          </p:nvPr>
        </p:nvSpPr>
        <p:spPr>
          <a:xfrm>
            <a:off x="533400" y="1762791"/>
            <a:ext cx="4114800" cy="1100301"/>
          </a:xfrm>
        </p:spPr>
        <p:txBody>
          <a:bodyPr/>
          <a:lstStyle/>
          <a:p>
            <a:pPr marL="285750" indent="-285750">
              <a:buFont typeface="Arial" panose="020B0604020202020204" pitchFamily="34" charset="0"/>
              <a:buChar char="•"/>
            </a:pPr>
            <a:r>
              <a:rPr lang="en-US" dirty="0"/>
              <a:t>The first step to setting up your chart is to arrange the data into a table</a:t>
            </a:r>
          </a:p>
          <a:p>
            <a:pPr marL="285750" indent="-285750">
              <a:buFont typeface="Arial" panose="020B0604020202020204" pitchFamily="34" charset="0"/>
              <a:buChar char="•"/>
            </a:pPr>
            <a:r>
              <a:rPr lang="en-US" dirty="0"/>
              <a:t>Then select the table and select the type of graph you are looking for on the Insert </a:t>
            </a:r>
            <a:r>
              <a:rPr lang="en-US" dirty="0" smtClean="0"/>
              <a:t>tab</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66</a:t>
            </a:fld>
            <a:endParaRPr lang="en-US" dirty="0"/>
          </a:p>
        </p:txBody>
      </p:sp>
      <p:pic>
        <p:nvPicPr>
          <p:cNvPr id="5" name="Picture 4"/>
          <p:cNvPicPr>
            <a:picLocks noChangeAspect="1"/>
          </p:cNvPicPr>
          <p:nvPr/>
        </p:nvPicPr>
        <p:blipFill>
          <a:blip r:embed="rId3"/>
          <a:stretch>
            <a:fillRect/>
          </a:stretch>
        </p:blipFill>
        <p:spPr>
          <a:xfrm>
            <a:off x="5703600" y="1793695"/>
            <a:ext cx="2907000" cy="44252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400" y="3228895"/>
            <a:ext cx="3847500" cy="1554800"/>
          </a:xfrm>
          <a:prstGeom prst="rect">
            <a:avLst/>
          </a:prstGeom>
          <a:ln w="6350">
            <a:solidFill>
              <a:srgbClr val="968C6D"/>
            </a:solidFill>
          </a:ln>
        </p:spPr>
      </p:pic>
    </p:spTree>
    <p:extLst>
      <p:ext uri="{BB962C8B-B14F-4D97-AF65-F5344CB8AC3E}">
        <p14:creationId xmlns:p14="http://schemas.microsoft.com/office/powerpoint/2010/main" val="168835062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Axis settings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67</a:t>
            </a:fld>
            <a:endParaRPr lang="en-US" dirty="0"/>
          </a:p>
        </p:txBody>
      </p:sp>
      <p:pic>
        <p:nvPicPr>
          <p:cNvPr id="5" name="Picture 4"/>
          <p:cNvPicPr>
            <a:picLocks noChangeAspect="1"/>
          </p:cNvPicPr>
          <p:nvPr/>
        </p:nvPicPr>
        <p:blipFill>
          <a:blip r:embed="rId3"/>
          <a:stretch>
            <a:fillRect/>
          </a:stretch>
        </p:blipFill>
        <p:spPr>
          <a:xfrm>
            <a:off x="555959" y="1809750"/>
            <a:ext cx="3448500" cy="18400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44384" y="4096475"/>
            <a:ext cx="3448500" cy="1840000"/>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6128644" y="3062600"/>
            <a:ext cx="2470000" cy="3109600"/>
          </a:xfrm>
          <a:prstGeom prst="rect">
            <a:avLst/>
          </a:prstGeom>
          <a:ln w="6350">
            <a:solidFill>
              <a:srgbClr val="968C6D"/>
            </a:solidFill>
          </a:ln>
        </p:spPr>
      </p:pic>
      <p:pic>
        <p:nvPicPr>
          <p:cNvPr id="9" name="Picture 8"/>
          <p:cNvPicPr>
            <a:picLocks noChangeAspect="1"/>
          </p:cNvPicPr>
          <p:nvPr/>
        </p:nvPicPr>
        <p:blipFill>
          <a:blip r:embed="rId6"/>
          <a:stretch>
            <a:fillRect/>
          </a:stretch>
        </p:blipFill>
        <p:spPr>
          <a:xfrm>
            <a:off x="4314144" y="2012094"/>
            <a:ext cx="1064000" cy="947600"/>
          </a:xfrm>
          <a:prstGeom prst="rect">
            <a:avLst/>
          </a:prstGeom>
          <a:ln w="6350">
            <a:solidFill>
              <a:srgbClr val="968C6D"/>
            </a:solidFill>
          </a:ln>
        </p:spPr>
      </p:pic>
      <p:pic>
        <p:nvPicPr>
          <p:cNvPr id="8" name="Picture 7"/>
          <p:cNvPicPr>
            <a:picLocks noChangeAspect="1"/>
          </p:cNvPicPr>
          <p:nvPr/>
        </p:nvPicPr>
        <p:blipFill>
          <a:blip r:embed="rId7"/>
          <a:stretch>
            <a:fillRect/>
          </a:stretch>
        </p:blipFill>
        <p:spPr>
          <a:xfrm>
            <a:off x="4314144" y="2805000"/>
            <a:ext cx="1814500" cy="515200"/>
          </a:xfrm>
          <a:prstGeom prst="rect">
            <a:avLst/>
          </a:prstGeom>
          <a:ln w="6350">
            <a:solidFill>
              <a:srgbClr val="968C6D"/>
            </a:solidFill>
          </a:ln>
        </p:spPr>
      </p:pic>
      <p:cxnSp>
        <p:nvCxnSpPr>
          <p:cNvPr id="10" name="Straight Arrow Connector 9"/>
          <p:cNvCxnSpPr>
            <a:endCxn id="6" idx="0"/>
          </p:cNvCxnSpPr>
          <p:nvPr/>
        </p:nvCxnSpPr>
        <p:spPr>
          <a:xfrm flipH="1">
            <a:off x="2268634" y="3645024"/>
            <a:ext cx="698" cy="451451"/>
          </a:xfrm>
          <a:prstGeom prst="straightConnector1">
            <a:avLst/>
          </a:prstGeom>
          <a:ln w="12700">
            <a:solidFill>
              <a:srgbClr val="968C6D"/>
            </a:solidFill>
            <a:headEnd type="none"/>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1776806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labels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68</a:t>
            </a:fld>
            <a:endParaRPr lang="en-US" dirty="0"/>
          </a:p>
        </p:txBody>
      </p:sp>
      <p:pic>
        <p:nvPicPr>
          <p:cNvPr id="5" name="Picture 4"/>
          <p:cNvPicPr>
            <a:picLocks noChangeAspect="1"/>
          </p:cNvPicPr>
          <p:nvPr/>
        </p:nvPicPr>
        <p:blipFill>
          <a:blip r:embed="rId3"/>
          <a:stretch>
            <a:fillRect/>
          </a:stretch>
        </p:blipFill>
        <p:spPr>
          <a:xfrm>
            <a:off x="533400" y="1789100"/>
            <a:ext cx="3448500" cy="18400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4978000" y="2488300"/>
            <a:ext cx="2261000" cy="2640400"/>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4971248" y="1789100"/>
            <a:ext cx="503500" cy="699200"/>
          </a:xfrm>
          <a:prstGeom prst="rect">
            <a:avLst/>
          </a:prstGeom>
          <a:ln w="6350">
            <a:solidFill>
              <a:srgbClr val="968C6D"/>
            </a:solidFill>
          </a:ln>
        </p:spPr>
      </p:pic>
      <p:pic>
        <p:nvPicPr>
          <p:cNvPr id="8" name="Picture 7"/>
          <p:cNvPicPr>
            <a:picLocks noChangeAspect="1"/>
          </p:cNvPicPr>
          <p:nvPr/>
        </p:nvPicPr>
        <p:blipFill>
          <a:blip r:embed="rId6"/>
          <a:stretch>
            <a:fillRect/>
          </a:stretch>
        </p:blipFill>
        <p:spPr>
          <a:xfrm>
            <a:off x="533400" y="4358306"/>
            <a:ext cx="3448500" cy="1840000"/>
          </a:xfrm>
          <a:prstGeom prst="rect">
            <a:avLst/>
          </a:prstGeom>
          <a:ln w="6350">
            <a:solidFill>
              <a:srgbClr val="968C6D"/>
            </a:solidFill>
          </a:ln>
        </p:spPr>
      </p:pic>
      <p:cxnSp>
        <p:nvCxnSpPr>
          <p:cNvPr id="9" name="Straight Arrow Connector 8"/>
          <p:cNvCxnSpPr>
            <a:stCxn id="5" idx="2"/>
            <a:endCxn id="8" idx="0"/>
          </p:cNvCxnSpPr>
          <p:nvPr/>
        </p:nvCxnSpPr>
        <p:spPr>
          <a:xfrm>
            <a:off x="2257650" y="3629100"/>
            <a:ext cx="0" cy="729206"/>
          </a:xfrm>
          <a:prstGeom prst="straightConnector1">
            <a:avLst/>
          </a:prstGeom>
          <a:ln w="12700">
            <a:solidFill>
              <a:srgbClr val="968C6D"/>
            </a:solidFill>
            <a:headEnd type="none"/>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677044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Gridlines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69</a:t>
            </a:fld>
            <a:endParaRPr lang="en-US" dirty="0"/>
          </a:p>
        </p:txBody>
      </p:sp>
      <p:pic>
        <p:nvPicPr>
          <p:cNvPr id="5" name="Picture 4"/>
          <p:cNvPicPr>
            <a:picLocks noChangeAspect="1"/>
          </p:cNvPicPr>
          <p:nvPr/>
        </p:nvPicPr>
        <p:blipFill>
          <a:blip r:embed="rId3"/>
          <a:stretch>
            <a:fillRect/>
          </a:stretch>
        </p:blipFill>
        <p:spPr>
          <a:xfrm>
            <a:off x="528578" y="1809750"/>
            <a:ext cx="3448500" cy="18400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400" y="4332200"/>
            <a:ext cx="3448500" cy="1840000"/>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5774525" y="3123291"/>
            <a:ext cx="2859500" cy="2171200"/>
          </a:xfrm>
          <a:prstGeom prst="rect">
            <a:avLst/>
          </a:prstGeom>
          <a:ln w="6350">
            <a:solidFill>
              <a:srgbClr val="968C6D"/>
            </a:solidFill>
          </a:ln>
        </p:spPr>
      </p:pic>
      <p:pic>
        <p:nvPicPr>
          <p:cNvPr id="8" name="Picture 7"/>
          <p:cNvPicPr>
            <a:picLocks noChangeAspect="1"/>
          </p:cNvPicPr>
          <p:nvPr/>
        </p:nvPicPr>
        <p:blipFill>
          <a:blip r:embed="rId6"/>
          <a:stretch>
            <a:fillRect/>
          </a:stretch>
        </p:blipFill>
        <p:spPr>
          <a:xfrm>
            <a:off x="4275205" y="2574388"/>
            <a:ext cx="2052000" cy="515200"/>
          </a:xfrm>
          <a:prstGeom prst="rect">
            <a:avLst/>
          </a:prstGeom>
          <a:ln w="6350">
            <a:solidFill>
              <a:srgbClr val="968C6D"/>
            </a:solidFill>
          </a:ln>
        </p:spPr>
      </p:pic>
      <p:pic>
        <p:nvPicPr>
          <p:cNvPr id="9" name="Picture 8"/>
          <p:cNvPicPr>
            <a:picLocks noChangeAspect="1"/>
          </p:cNvPicPr>
          <p:nvPr/>
        </p:nvPicPr>
        <p:blipFill>
          <a:blip r:embed="rId7"/>
          <a:stretch>
            <a:fillRect/>
          </a:stretch>
        </p:blipFill>
        <p:spPr>
          <a:xfrm>
            <a:off x="4320250" y="1893588"/>
            <a:ext cx="503500" cy="680800"/>
          </a:xfrm>
          <a:prstGeom prst="rect">
            <a:avLst/>
          </a:prstGeom>
          <a:ln w="6350">
            <a:solidFill>
              <a:srgbClr val="968C6D"/>
            </a:solidFill>
          </a:ln>
        </p:spPr>
      </p:pic>
      <p:cxnSp>
        <p:nvCxnSpPr>
          <p:cNvPr id="10" name="Straight Arrow Connector 9"/>
          <p:cNvCxnSpPr>
            <a:stCxn id="5" idx="2"/>
            <a:endCxn id="6" idx="0"/>
          </p:cNvCxnSpPr>
          <p:nvPr/>
        </p:nvCxnSpPr>
        <p:spPr>
          <a:xfrm>
            <a:off x="2252828" y="3649750"/>
            <a:ext cx="0" cy="682450"/>
          </a:xfrm>
          <a:prstGeom prst="straightConnector1">
            <a:avLst/>
          </a:prstGeom>
          <a:ln w="12700">
            <a:solidFill>
              <a:srgbClr val="968C6D"/>
            </a:solidFill>
            <a:headEnd type="none"/>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20947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33400" y="690562"/>
            <a:ext cx="8077200" cy="369332"/>
          </a:xfrm>
        </p:spPr>
        <p:txBody>
          <a:bodyPr/>
          <a:lstStyle/>
          <a:p>
            <a:r>
              <a:rPr lang="en-US" dirty="0"/>
              <a:t>Why </a:t>
            </a:r>
            <a:r>
              <a:rPr lang="en-US" dirty="0" smtClean="0"/>
              <a:t>excel?</a:t>
            </a:r>
            <a:endParaRPr lang="en-US" dirty="0"/>
          </a:p>
        </p:txBody>
      </p:sp>
      <p:sp>
        <p:nvSpPr>
          <p:cNvPr id="6" name="Content Placeholder 5"/>
          <p:cNvSpPr>
            <a:spLocks noGrp="1"/>
          </p:cNvSpPr>
          <p:nvPr>
            <p:ph sz="quarter" idx="15"/>
          </p:nvPr>
        </p:nvSpPr>
        <p:spPr>
          <a:xfrm>
            <a:off x="533400" y="1760410"/>
            <a:ext cx="8077200" cy="3524042"/>
          </a:xfrm>
        </p:spPr>
        <p:txBody>
          <a:bodyPr wrap="square" lIns="0" tIns="0" rIns="0" bIns="0" anchor="t">
            <a:spAutoFit/>
          </a:bodyPr>
          <a:lstStyle/>
          <a:p>
            <a:pPr lvl="1">
              <a:buFont typeface="Arial" panose="020B0604020202020204" pitchFamily="34" charset="0"/>
              <a:buChar char="•"/>
            </a:pPr>
            <a:r>
              <a:rPr lang="en-GB" sz="1400" dirty="0"/>
              <a:t>We have no choice… everybody uses it!</a:t>
            </a:r>
          </a:p>
          <a:p>
            <a:pPr lvl="1">
              <a:buFont typeface="Arial" panose="020B0604020202020204" pitchFamily="34" charset="0"/>
              <a:buChar char="•"/>
            </a:pPr>
            <a:r>
              <a:rPr lang="en-GB" sz="1400" dirty="0"/>
              <a:t>Easy-to-use</a:t>
            </a:r>
          </a:p>
          <a:p>
            <a:pPr lvl="1">
              <a:buFont typeface="Arial" panose="020B0604020202020204" pitchFamily="34" charset="0"/>
              <a:buChar char="•"/>
            </a:pPr>
            <a:r>
              <a:rPr lang="en-GB" sz="1400" dirty="0"/>
              <a:t>Many different functions</a:t>
            </a:r>
          </a:p>
          <a:p>
            <a:pPr lvl="1">
              <a:buFont typeface="Arial" panose="020B0604020202020204" pitchFamily="34" charset="0"/>
              <a:buChar char="•"/>
            </a:pPr>
            <a:r>
              <a:rPr lang="en-GB" sz="1400" dirty="0"/>
              <a:t>Advanced capabilities through add-ins</a:t>
            </a:r>
          </a:p>
          <a:p>
            <a:pPr lvl="1">
              <a:buFont typeface="Arial" panose="020B0604020202020204" pitchFamily="34" charset="0"/>
              <a:buChar char="•"/>
            </a:pPr>
            <a:r>
              <a:rPr lang="en-GB" sz="1400" dirty="0"/>
              <a:t>Easy to explore and manipulate the data</a:t>
            </a:r>
          </a:p>
          <a:p>
            <a:pPr lvl="1">
              <a:buFont typeface="Arial" panose="020B0604020202020204" pitchFamily="34" charset="0"/>
              <a:buChar char="•"/>
            </a:pPr>
            <a:r>
              <a:rPr lang="en-GB" sz="1400" dirty="0"/>
              <a:t>Can present data and analysis together</a:t>
            </a:r>
          </a:p>
          <a:p>
            <a:pPr lvl="1">
              <a:buFont typeface="Arial" panose="020B0604020202020204" pitchFamily="34" charset="0"/>
              <a:buChar char="•"/>
            </a:pPr>
            <a:r>
              <a:rPr lang="en-GB" sz="1400" dirty="0"/>
              <a:t>Integrated with common desktop applications</a:t>
            </a:r>
          </a:p>
          <a:p>
            <a:r>
              <a:rPr lang="en-GB" sz="1400" b="1" i="1" dirty="0" smtClean="0"/>
              <a:t>But</a:t>
            </a:r>
            <a:r>
              <a:rPr lang="en-GB" sz="1400" b="1" i="1" dirty="0"/>
              <a:t>...</a:t>
            </a:r>
          </a:p>
          <a:p>
            <a:pPr marL="228600" indent="-228600">
              <a:buFont typeface="Arial" panose="020B0604020202020204" pitchFamily="34" charset="0"/>
              <a:buChar char="•"/>
            </a:pPr>
            <a:r>
              <a:rPr lang="en-GB" sz="1400" dirty="0"/>
              <a:t>Significant potential for human error</a:t>
            </a:r>
          </a:p>
          <a:p>
            <a:pPr marL="228600" indent="-228600">
              <a:buFont typeface="Arial" panose="020B0604020202020204" pitchFamily="34" charset="0"/>
              <a:buChar char="•"/>
            </a:pPr>
            <a:r>
              <a:rPr lang="en-GB" sz="1400" dirty="0"/>
              <a:t>Limited </a:t>
            </a:r>
            <a:r>
              <a:rPr lang="en-GB" sz="1400" dirty="0" smtClean="0"/>
              <a:t>scalability</a:t>
            </a:r>
            <a:endParaRPr lang="en-GB" sz="1400" dirty="0"/>
          </a:p>
          <a:p>
            <a:r>
              <a:rPr lang="en-GB" sz="1400" b="1" i="1" dirty="0"/>
              <a:t>Keep it simple and ask the Internet</a:t>
            </a:r>
            <a:r>
              <a:rPr lang="en-GB" sz="1400" b="1" i="1" dirty="0" smtClean="0"/>
              <a:t>!</a:t>
            </a:r>
            <a:endParaRPr lang="en-GB" sz="1400" b="1" i="1" dirty="0"/>
          </a:p>
        </p:txBody>
      </p:sp>
      <p:sp>
        <p:nvSpPr>
          <p:cNvPr id="4" name="Slide Number Placeholder 5"/>
          <p:cNvSpPr>
            <a:spLocks noGrp="1"/>
          </p:cNvSpPr>
          <p:nvPr>
            <p:ph type="sldNum" sz="quarter" idx="18"/>
          </p:nvPr>
        </p:nvSpPr>
        <p:spPr>
          <a:xfrm>
            <a:off x="7086600" y="6477000"/>
            <a:ext cx="1527048" cy="152400"/>
          </a:xfrm>
        </p:spPr>
        <p:txBody>
          <a:bodyPr/>
          <a:lstStyle/>
          <a:p>
            <a:r>
              <a:rPr lang="en-US" dirty="0" smtClean="0"/>
              <a:t>7</a:t>
            </a:r>
            <a:endParaRPr lang="en-US" dirty="0"/>
          </a:p>
        </p:txBody>
      </p:sp>
      <p:pic>
        <p:nvPicPr>
          <p:cNvPr id="7" name="Picture 2" descr="https://www.enclout.com/assets/excel_2013-3e7309ea2dbd8944be164009d840fea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5267" y="2200519"/>
            <a:ext cx="2438400" cy="2438400"/>
          </a:xfrm>
          <a:prstGeom prst="rect">
            <a:avLst/>
          </a:prstGeom>
          <a:noFill/>
          <a:ln w="6350">
            <a:solidFill>
              <a:srgbClr val="968C6D"/>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47947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Titles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70</a:t>
            </a:fld>
            <a:endParaRPr lang="en-US" dirty="0"/>
          </a:p>
        </p:txBody>
      </p:sp>
      <p:pic>
        <p:nvPicPr>
          <p:cNvPr id="5" name="Picture 4"/>
          <p:cNvPicPr>
            <a:picLocks noChangeAspect="1"/>
          </p:cNvPicPr>
          <p:nvPr/>
        </p:nvPicPr>
        <p:blipFill>
          <a:blip r:embed="rId3"/>
          <a:stretch>
            <a:fillRect/>
          </a:stretch>
        </p:blipFill>
        <p:spPr>
          <a:xfrm>
            <a:off x="533400" y="1809750"/>
            <a:ext cx="3448500" cy="18400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400" y="4332200"/>
            <a:ext cx="3448500" cy="1840000"/>
          </a:xfrm>
          <a:prstGeom prst="rect">
            <a:avLst/>
          </a:prstGeom>
          <a:ln w="6350">
            <a:solidFill>
              <a:srgbClr val="968C6D"/>
            </a:solidFill>
          </a:ln>
        </p:spPr>
      </p:pic>
      <p:pic>
        <p:nvPicPr>
          <p:cNvPr id="7" name="Picture 8"/>
          <p:cNvPicPr>
            <a:picLocks noChangeAspect="1" noChangeArrowheads="1"/>
          </p:cNvPicPr>
          <p:nvPr/>
        </p:nvPicPr>
        <p:blipFill>
          <a:blip r:embed="rId5" cstate="print"/>
          <a:srcRect/>
          <a:stretch>
            <a:fillRect/>
          </a:stretch>
        </p:blipFill>
        <p:spPr bwMode="auto">
          <a:xfrm>
            <a:off x="6007260" y="3984303"/>
            <a:ext cx="2603339" cy="2148210"/>
          </a:xfrm>
          <a:prstGeom prst="rect">
            <a:avLst/>
          </a:prstGeom>
          <a:noFill/>
          <a:ln w="6350">
            <a:solidFill>
              <a:srgbClr val="968C6D"/>
            </a:solidFill>
            <a:miter lim="800000"/>
            <a:headEnd/>
            <a:tailEnd/>
          </a:ln>
        </p:spPr>
      </p:pic>
      <p:pic>
        <p:nvPicPr>
          <p:cNvPr id="8" name="Picture 6"/>
          <p:cNvPicPr>
            <a:picLocks noChangeAspect="1" noChangeArrowheads="1"/>
          </p:cNvPicPr>
          <p:nvPr/>
        </p:nvPicPr>
        <p:blipFill>
          <a:blip r:embed="rId6" cstate="print"/>
          <a:srcRect/>
          <a:stretch>
            <a:fillRect/>
          </a:stretch>
        </p:blipFill>
        <p:spPr bwMode="auto">
          <a:xfrm>
            <a:off x="6019800" y="2187957"/>
            <a:ext cx="2019300" cy="1762125"/>
          </a:xfrm>
          <a:prstGeom prst="rect">
            <a:avLst/>
          </a:prstGeom>
          <a:noFill/>
          <a:ln w="6350">
            <a:solidFill>
              <a:srgbClr val="968C6D"/>
            </a:solidFill>
            <a:miter lim="800000"/>
            <a:headEnd/>
            <a:tailEnd/>
          </a:ln>
        </p:spPr>
      </p:pic>
      <p:pic>
        <p:nvPicPr>
          <p:cNvPr id="9" name="Picture 8"/>
          <p:cNvPicPr>
            <a:picLocks noChangeAspect="1"/>
          </p:cNvPicPr>
          <p:nvPr/>
        </p:nvPicPr>
        <p:blipFill>
          <a:blip r:embed="rId7"/>
          <a:stretch>
            <a:fillRect/>
          </a:stretch>
        </p:blipFill>
        <p:spPr>
          <a:xfrm>
            <a:off x="5530713" y="1809750"/>
            <a:ext cx="437000" cy="690000"/>
          </a:xfrm>
          <a:prstGeom prst="rect">
            <a:avLst/>
          </a:prstGeom>
          <a:ln w="6350">
            <a:solidFill>
              <a:srgbClr val="968C6D"/>
            </a:solidFill>
          </a:ln>
        </p:spPr>
      </p:pic>
      <p:pic>
        <p:nvPicPr>
          <p:cNvPr id="10" name="Picture 9"/>
          <p:cNvPicPr>
            <a:picLocks noChangeAspect="1"/>
          </p:cNvPicPr>
          <p:nvPr/>
        </p:nvPicPr>
        <p:blipFill>
          <a:blip r:embed="rId8"/>
          <a:stretch>
            <a:fillRect/>
          </a:stretch>
        </p:blipFill>
        <p:spPr>
          <a:xfrm>
            <a:off x="4139915" y="3950082"/>
            <a:ext cx="1827798" cy="456794"/>
          </a:xfrm>
          <a:prstGeom prst="rect">
            <a:avLst/>
          </a:prstGeom>
          <a:ln w="6350">
            <a:solidFill>
              <a:srgbClr val="968C6D"/>
            </a:solidFill>
          </a:ln>
        </p:spPr>
      </p:pic>
      <p:pic>
        <p:nvPicPr>
          <p:cNvPr id="11" name="Picture 10"/>
          <p:cNvPicPr>
            <a:picLocks noChangeAspect="1"/>
          </p:cNvPicPr>
          <p:nvPr/>
        </p:nvPicPr>
        <p:blipFill>
          <a:blip r:embed="rId9"/>
          <a:stretch>
            <a:fillRect/>
          </a:stretch>
        </p:blipFill>
        <p:spPr>
          <a:xfrm>
            <a:off x="4059142" y="3260082"/>
            <a:ext cx="437000" cy="690000"/>
          </a:xfrm>
          <a:prstGeom prst="rect">
            <a:avLst/>
          </a:prstGeom>
          <a:ln w="6350">
            <a:solidFill>
              <a:srgbClr val="968C6D"/>
            </a:solidFill>
          </a:ln>
        </p:spPr>
      </p:pic>
    </p:spTree>
    <p:extLst>
      <p:ext uri="{BB962C8B-B14F-4D97-AF65-F5344CB8AC3E}">
        <p14:creationId xmlns:p14="http://schemas.microsoft.com/office/powerpoint/2010/main" val="42052653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in rows or columns</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71</a:t>
            </a:fld>
            <a:endParaRPr lang="en-US" dirty="0"/>
          </a:p>
        </p:txBody>
      </p:sp>
      <p:pic>
        <p:nvPicPr>
          <p:cNvPr id="5" name="Picture 4"/>
          <p:cNvPicPr>
            <a:picLocks noChangeAspect="1"/>
          </p:cNvPicPr>
          <p:nvPr/>
        </p:nvPicPr>
        <p:blipFill>
          <a:blip r:embed="rId3"/>
          <a:stretch>
            <a:fillRect/>
          </a:stretch>
        </p:blipFill>
        <p:spPr>
          <a:xfrm>
            <a:off x="533400" y="1809750"/>
            <a:ext cx="3448500" cy="18400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400" y="4332200"/>
            <a:ext cx="3448500" cy="1840000"/>
          </a:xfrm>
          <a:prstGeom prst="rect">
            <a:avLst/>
          </a:prstGeom>
          <a:ln w="6350">
            <a:solidFill>
              <a:srgbClr val="968C6D"/>
            </a:solidFill>
          </a:ln>
        </p:spPr>
      </p:pic>
      <p:sp>
        <p:nvSpPr>
          <p:cNvPr id="7" name="Arc 6"/>
          <p:cNvSpPr/>
          <p:nvPr/>
        </p:nvSpPr>
        <p:spPr>
          <a:xfrm>
            <a:off x="3108690" y="2564904"/>
            <a:ext cx="1800200" cy="2520280"/>
          </a:xfrm>
          <a:prstGeom prst="arc">
            <a:avLst>
              <a:gd name="adj1" fmla="val 16200000"/>
              <a:gd name="adj2" fmla="val 5341009"/>
            </a:avLst>
          </a:prstGeom>
          <a:ln w="12700">
            <a:solidFill>
              <a:srgbClr val="968C6D"/>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23724508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Changing data range</a:t>
            </a:r>
          </a:p>
        </p:txBody>
      </p:sp>
      <p:sp>
        <p:nvSpPr>
          <p:cNvPr id="3" name="Content Placeholder 2"/>
          <p:cNvSpPr>
            <a:spLocks noGrp="1"/>
          </p:cNvSpPr>
          <p:nvPr>
            <p:ph sz="quarter" idx="15"/>
          </p:nvPr>
        </p:nvSpPr>
        <p:spPr>
          <a:xfrm>
            <a:off x="533400" y="1762791"/>
            <a:ext cx="8077200" cy="607859"/>
          </a:xfrm>
        </p:spPr>
        <p:txBody>
          <a:bodyPr/>
          <a:lstStyle/>
          <a:p>
            <a:r>
              <a:rPr lang="en-US" dirty="0"/>
              <a:t>Sometimes we want to change the data range covered by a chart or add an extra series</a:t>
            </a:r>
          </a:p>
          <a:p>
            <a:r>
              <a:rPr lang="en-US" dirty="0"/>
              <a:t>When you select a data series on a chart, the source data range can be </a:t>
            </a:r>
            <a:r>
              <a:rPr lang="en-US" dirty="0" smtClean="0"/>
              <a:t>adjusted</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72</a:t>
            </a:fld>
            <a:endParaRPr lang="en-US" dirty="0"/>
          </a:p>
        </p:txBody>
      </p:sp>
      <p:pic>
        <p:nvPicPr>
          <p:cNvPr id="5" name="Picture 4"/>
          <p:cNvPicPr>
            <a:picLocks noChangeAspect="1"/>
          </p:cNvPicPr>
          <p:nvPr/>
        </p:nvPicPr>
        <p:blipFill>
          <a:blip r:embed="rId3"/>
          <a:stretch>
            <a:fillRect/>
          </a:stretch>
        </p:blipFill>
        <p:spPr>
          <a:xfrm>
            <a:off x="541988" y="2876772"/>
            <a:ext cx="3638500" cy="30544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019600" y="2876772"/>
            <a:ext cx="3591000" cy="3036000"/>
          </a:xfrm>
          <a:prstGeom prst="rect">
            <a:avLst/>
          </a:prstGeom>
          <a:ln w="6350">
            <a:solidFill>
              <a:srgbClr val="968C6D"/>
            </a:solidFill>
          </a:ln>
        </p:spPr>
      </p:pic>
      <p:sp>
        <p:nvSpPr>
          <p:cNvPr id="7" name="Oval 6"/>
          <p:cNvSpPr/>
          <p:nvPr/>
        </p:nvSpPr>
        <p:spPr bwMode="ltGray">
          <a:xfrm>
            <a:off x="5731768" y="4523340"/>
            <a:ext cx="576064" cy="1296144"/>
          </a:xfrm>
          <a:prstGeom prst="ellipse">
            <a:avLst/>
          </a:prstGeom>
          <a:noFill/>
          <a:ln w="12700">
            <a:solidFill>
              <a:srgbClr val="968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smtClean="0">
              <a:solidFill>
                <a:schemeClr val="bg1"/>
              </a:solidFill>
              <a:latin typeface="Georgia" pitchFamily="18" charset="0"/>
            </a:endParaRPr>
          </a:p>
        </p:txBody>
      </p:sp>
      <p:cxnSp>
        <p:nvCxnSpPr>
          <p:cNvPr id="8" name="Straight Arrow Connector 7"/>
          <p:cNvCxnSpPr/>
          <p:nvPr/>
        </p:nvCxnSpPr>
        <p:spPr>
          <a:xfrm>
            <a:off x="4362128" y="3899642"/>
            <a:ext cx="491058" cy="1487"/>
          </a:xfrm>
          <a:prstGeom prst="straightConnector1">
            <a:avLst/>
          </a:prstGeom>
          <a:ln w="12700">
            <a:solidFill>
              <a:srgbClr val="968C6D"/>
            </a:solidFill>
            <a:headEnd type="none"/>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707360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Select data source</a:t>
            </a:r>
          </a:p>
        </p:txBody>
      </p:sp>
      <p:sp>
        <p:nvSpPr>
          <p:cNvPr id="3" name="Content Placeholder 2"/>
          <p:cNvSpPr>
            <a:spLocks noGrp="1"/>
          </p:cNvSpPr>
          <p:nvPr>
            <p:ph sz="quarter" idx="15"/>
          </p:nvPr>
        </p:nvSpPr>
        <p:spPr>
          <a:xfrm>
            <a:off x="533400" y="1762791"/>
            <a:ext cx="8077200" cy="492443"/>
          </a:xfrm>
        </p:spPr>
        <p:txBody>
          <a:bodyPr/>
          <a:lstStyle/>
          <a:p>
            <a:r>
              <a:rPr lang="en-US" dirty="0"/>
              <a:t>You can also use the Select Data Source dialog box from the Design tab in the ribbon or by right-clicking the chart to add a new series to a </a:t>
            </a:r>
            <a:r>
              <a:rPr lang="en-US" dirty="0" smtClean="0"/>
              <a:t>graph</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73</a:t>
            </a:fld>
            <a:endParaRPr lang="en-US" dirty="0"/>
          </a:p>
        </p:txBody>
      </p:sp>
      <p:pic>
        <p:nvPicPr>
          <p:cNvPr id="5" name="Picture 4"/>
          <p:cNvPicPr>
            <a:picLocks noChangeAspect="1"/>
          </p:cNvPicPr>
          <p:nvPr/>
        </p:nvPicPr>
        <p:blipFill>
          <a:blip r:embed="rId3"/>
          <a:stretch>
            <a:fillRect/>
          </a:stretch>
        </p:blipFill>
        <p:spPr>
          <a:xfrm>
            <a:off x="2772793" y="2462932"/>
            <a:ext cx="5768357" cy="3806369"/>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55200" y="2462932"/>
            <a:ext cx="579500" cy="1021200"/>
          </a:xfrm>
          <a:prstGeom prst="rect">
            <a:avLst/>
          </a:prstGeom>
          <a:ln w="6350">
            <a:solidFill>
              <a:srgbClr val="968C6D"/>
            </a:solidFill>
          </a:ln>
        </p:spPr>
      </p:pic>
    </p:spTree>
    <p:extLst>
      <p:ext uri="{BB962C8B-B14F-4D97-AF65-F5344CB8AC3E}">
        <p14:creationId xmlns:p14="http://schemas.microsoft.com/office/powerpoint/2010/main" val="143238660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Pivot charts</a:t>
            </a:r>
          </a:p>
        </p:txBody>
      </p:sp>
      <p:sp>
        <p:nvSpPr>
          <p:cNvPr id="3" name="Content Placeholder 2"/>
          <p:cNvSpPr>
            <a:spLocks noGrp="1"/>
          </p:cNvSpPr>
          <p:nvPr>
            <p:ph sz="quarter" idx="15"/>
          </p:nvPr>
        </p:nvSpPr>
        <p:spPr>
          <a:xfrm>
            <a:off x="533400" y="1762791"/>
            <a:ext cx="8077200" cy="854080"/>
          </a:xfrm>
        </p:spPr>
        <p:txBody>
          <a:bodyPr/>
          <a:lstStyle/>
          <a:p>
            <a:r>
              <a:rPr lang="en-US" dirty="0"/>
              <a:t>In addition to creating a Pivot table on the data, you can also create a Pivot Chart which is based on the Pivot table itself</a:t>
            </a:r>
          </a:p>
          <a:p>
            <a:r>
              <a:rPr lang="en-US" dirty="0"/>
              <a:t>Changes made to the chart are replicated on the table and vice </a:t>
            </a:r>
            <a:r>
              <a:rPr lang="en-US" dirty="0" smtClean="0"/>
              <a:t>versa</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74</a:t>
            </a:fld>
            <a:endParaRPr lang="en-US" dirty="0"/>
          </a:p>
        </p:txBody>
      </p:sp>
      <p:pic>
        <p:nvPicPr>
          <p:cNvPr id="5" name="Picture 4"/>
          <p:cNvPicPr>
            <a:picLocks noChangeAspect="1"/>
          </p:cNvPicPr>
          <p:nvPr/>
        </p:nvPicPr>
        <p:blipFill>
          <a:blip r:embed="rId3"/>
          <a:stretch>
            <a:fillRect/>
          </a:stretch>
        </p:blipFill>
        <p:spPr>
          <a:xfrm>
            <a:off x="533400" y="3001335"/>
            <a:ext cx="7448001" cy="1545600"/>
          </a:xfrm>
          <a:prstGeom prst="rect">
            <a:avLst/>
          </a:prstGeom>
          <a:ln w="6350">
            <a:solidFill>
              <a:srgbClr val="968C6D"/>
            </a:solidFill>
          </a:ln>
        </p:spPr>
      </p:pic>
    </p:spTree>
    <p:extLst>
      <p:ext uri="{BB962C8B-B14F-4D97-AF65-F5344CB8AC3E}">
        <p14:creationId xmlns:p14="http://schemas.microsoft.com/office/powerpoint/2010/main" val="4354258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Exercise #4</a:t>
            </a:r>
          </a:p>
        </p:txBody>
      </p:sp>
      <p:sp>
        <p:nvSpPr>
          <p:cNvPr id="3" name="Content Placeholder 2"/>
          <p:cNvSpPr>
            <a:spLocks noGrp="1"/>
          </p:cNvSpPr>
          <p:nvPr>
            <p:ph sz="quarter" idx="15"/>
          </p:nvPr>
        </p:nvSpPr>
        <p:spPr>
          <a:xfrm>
            <a:off x="533400" y="1762791"/>
            <a:ext cx="8077200" cy="1938992"/>
          </a:xfrm>
        </p:spPr>
        <p:txBody>
          <a:bodyPr/>
          <a:lstStyle/>
          <a:p>
            <a:r>
              <a:rPr lang="en-US" dirty="0"/>
              <a:t>In ‘Payroll Data_&lt;NETID&gt;.</a:t>
            </a:r>
            <a:r>
              <a:rPr lang="en-US" dirty="0" err="1"/>
              <a:t>xlsx</a:t>
            </a:r>
            <a:r>
              <a:rPr lang="en-US" dirty="0"/>
              <a:t>’:</a:t>
            </a:r>
          </a:p>
          <a:p>
            <a:pPr marL="228600" indent="-228600">
              <a:buFont typeface="+mj-lt"/>
              <a:buAutoNum type="arabicPeriod"/>
            </a:pPr>
            <a:r>
              <a:rPr lang="en-US" dirty="0"/>
              <a:t>Create a pivot table with average salary by Operating Unit and State and add conditional formatting.</a:t>
            </a:r>
          </a:p>
          <a:p>
            <a:pPr marL="228600" indent="-228600">
              <a:buFont typeface="+mj-lt"/>
              <a:buAutoNum type="arabicPeriod"/>
            </a:pPr>
            <a:r>
              <a:rPr lang="en-US" dirty="0"/>
              <a:t>Create a bar plot with the number of employees by State</a:t>
            </a:r>
          </a:p>
          <a:p>
            <a:pPr marL="228600" indent="-228600">
              <a:buFont typeface="+mj-lt"/>
              <a:buAutoNum type="arabicPeriod"/>
            </a:pPr>
            <a:r>
              <a:rPr lang="en-US" dirty="0"/>
              <a:t>Create a scatter plot of salary and tenure</a:t>
            </a:r>
          </a:p>
          <a:p>
            <a:pPr marL="228600" indent="-228600">
              <a:buFont typeface="+mj-lt"/>
              <a:buAutoNum type="arabicPeriod"/>
            </a:pPr>
            <a:r>
              <a:rPr lang="en-US" dirty="0"/>
              <a:t>Create a line chart to show the cumulative number of employees hired by year</a:t>
            </a:r>
            <a:r>
              <a:rPr lang="en-US" dirty="0" smtClean="0"/>
              <a:t>.</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75</a:t>
            </a:fld>
            <a:endParaRPr lang="en-US" dirty="0"/>
          </a:p>
        </p:txBody>
      </p:sp>
    </p:spTree>
    <p:extLst>
      <p:ext uri="{BB962C8B-B14F-4D97-AF65-F5344CB8AC3E}">
        <p14:creationId xmlns:p14="http://schemas.microsoft.com/office/powerpoint/2010/main" val="33641902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Preparing a final workbook</a:t>
            </a:r>
          </a:p>
        </p:txBody>
      </p:sp>
      <p:sp>
        <p:nvSpPr>
          <p:cNvPr id="3" name="Content Placeholder 2"/>
          <p:cNvSpPr>
            <a:spLocks noGrp="1"/>
          </p:cNvSpPr>
          <p:nvPr>
            <p:ph sz="quarter" idx="15"/>
          </p:nvPr>
        </p:nvSpPr>
        <p:spPr>
          <a:xfrm>
            <a:off x="533400" y="1762791"/>
            <a:ext cx="8077200" cy="3139321"/>
          </a:xfrm>
        </p:spPr>
        <p:txBody>
          <a:bodyPr/>
          <a:lstStyle/>
          <a:p>
            <a:pPr marL="228600" indent="-228600">
              <a:buFont typeface="Arial" panose="020B0604020202020204" pitchFamily="34" charset="0"/>
              <a:buChar char="•"/>
            </a:pPr>
            <a:r>
              <a:rPr lang="en-US" dirty="0"/>
              <a:t>Getting an Excel file into a presentable state can be a challenge</a:t>
            </a:r>
          </a:p>
          <a:p>
            <a:pPr marL="228600" indent="-228600">
              <a:buFont typeface="Arial" panose="020B0604020202020204" pitchFamily="34" charset="0"/>
              <a:buChar char="•"/>
            </a:pPr>
            <a:r>
              <a:rPr lang="en-US" dirty="0"/>
              <a:t>Storyboard your workbook and consider how someone would “read” through it</a:t>
            </a:r>
          </a:p>
          <a:p>
            <a:pPr marL="228600" indent="-228600">
              <a:buFont typeface="Arial" panose="020B0604020202020204" pitchFamily="34" charset="0"/>
              <a:buChar char="•"/>
            </a:pPr>
            <a:r>
              <a:rPr lang="en-US" dirty="0"/>
              <a:t>Keep it simple!</a:t>
            </a:r>
          </a:p>
          <a:p>
            <a:pPr marL="228600" indent="-228600">
              <a:buFont typeface="Arial" panose="020B0604020202020204" pitchFamily="34" charset="0"/>
              <a:buChar char="•"/>
            </a:pPr>
            <a:r>
              <a:rPr lang="en-US" dirty="0"/>
              <a:t>The following approaches can help with the finishing touches:</a:t>
            </a:r>
          </a:p>
          <a:p>
            <a:pPr marL="457200" indent="-228600">
              <a:buFont typeface="Georgia" panose="02040502050405020303" pitchFamily="18" charset="0"/>
              <a:buChar char="-"/>
            </a:pPr>
            <a:r>
              <a:rPr lang="en-US" dirty="0"/>
              <a:t>Formula auditing</a:t>
            </a:r>
          </a:p>
          <a:p>
            <a:pPr marL="457200" indent="-228600">
              <a:buFont typeface="Georgia" panose="02040502050405020303" pitchFamily="18" charset="0"/>
              <a:buChar char="-"/>
            </a:pPr>
            <a:r>
              <a:rPr lang="en-US" dirty="0"/>
              <a:t>Page layout</a:t>
            </a:r>
          </a:p>
          <a:p>
            <a:pPr marL="457200" indent="-228600">
              <a:buFont typeface="Georgia" panose="02040502050405020303" pitchFamily="18" charset="0"/>
              <a:buChar char="-"/>
            </a:pPr>
            <a:r>
              <a:rPr lang="en-US" dirty="0"/>
              <a:t>Freeze panes</a:t>
            </a:r>
          </a:p>
          <a:p>
            <a:pPr marL="457200" indent="-228600">
              <a:buFont typeface="Georgia" panose="02040502050405020303" pitchFamily="18" charset="0"/>
              <a:buChar char="-"/>
            </a:pPr>
            <a:r>
              <a:rPr lang="en-US" dirty="0"/>
              <a:t>Validation</a:t>
            </a:r>
          </a:p>
          <a:p>
            <a:pPr marL="457200" indent="-228600">
              <a:buFont typeface="Georgia" panose="02040502050405020303" pitchFamily="18" charset="0"/>
              <a:buChar char="-"/>
            </a:pPr>
            <a:r>
              <a:rPr lang="en-US" dirty="0"/>
              <a:t>Removing </a:t>
            </a:r>
            <a:r>
              <a:rPr lang="en-US" dirty="0" smtClean="0"/>
              <a:t>gridlines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76</a:t>
            </a:fld>
            <a:endParaRPr lang="en-US" dirty="0"/>
          </a:p>
        </p:txBody>
      </p:sp>
    </p:spTree>
    <p:extLst>
      <p:ext uri="{BB962C8B-B14F-4D97-AF65-F5344CB8AC3E}">
        <p14:creationId xmlns:p14="http://schemas.microsoft.com/office/powerpoint/2010/main" val="406333731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Formula auditing</a:t>
            </a:r>
          </a:p>
        </p:txBody>
      </p:sp>
      <p:sp>
        <p:nvSpPr>
          <p:cNvPr id="3" name="Content Placeholder 2"/>
          <p:cNvSpPr>
            <a:spLocks noGrp="1"/>
          </p:cNvSpPr>
          <p:nvPr>
            <p:ph sz="quarter" idx="15"/>
          </p:nvPr>
        </p:nvSpPr>
        <p:spPr>
          <a:xfrm>
            <a:off x="533400" y="1762791"/>
            <a:ext cx="8077200" cy="492443"/>
          </a:xfrm>
        </p:spPr>
        <p:txBody>
          <a:bodyPr/>
          <a:lstStyle/>
          <a:p>
            <a:r>
              <a:rPr lang="en-US" dirty="0"/>
              <a:t>To check that formulas have the right cell references, use Trace Precedents or Trace Dependents to display an arrow between linked </a:t>
            </a:r>
            <a:r>
              <a:rPr lang="en-US" dirty="0" smtClean="0"/>
              <a:t>cells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77</a:t>
            </a:fld>
            <a:endParaRPr lang="en-US" dirty="0"/>
          </a:p>
        </p:txBody>
      </p:sp>
      <p:pic>
        <p:nvPicPr>
          <p:cNvPr id="5" name="Picture 4"/>
          <p:cNvPicPr>
            <a:picLocks noChangeAspect="1"/>
          </p:cNvPicPr>
          <p:nvPr/>
        </p:nvPicPr>
        <p:blipFill>
          <a:blip r:embed="rId3"/>
          <a:stretch>
            <a:fillRect/>
          </a:stretch>
        </p:blipFill>
        <p:spPr>
          <a:xfrm>
            <a:off x="557874" y="2401531"/>
            <a:ext cx="8018001" cy="11132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400" y="3629833"/>
            <a:ext cx="1312635" cy="2542367"/>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4498301" y="3561031"/>
            <a:ext cx="3042997" cy="2593274"/>
          </a:xfrm>
          <a:prstGeom prst="rect">
            <a:avLst/>
          </a:prstGeom>
          <a:ln w="6350">
            <a:solidFill>
              <a:srgbClr val="968C6D"/>
            </a:solidFill>
          </a:ln>
        </p:spPr>
      </p:pic>
    </p:spTree>
    <p:extLst>
      <p:ext uri="{BB962C8B-B14F-4D97-AF65-F5344CB8AC3E}">
        <p14:creationId xmlns:p14="http://schemas.microsoft.com/office/powerpoint/2010/main" val="59105716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Removing gridlines</a:t>
            </a:r>
          </a:p>
        </p:txBody>
      </p:sp>
      <p:sp>
        <p:nvSpPr>
          <p:cNvPr id="3" name="Content Placeholder 2"/>
          <p:cNvSpPr>
            <a:spLocks noGrp="1"/>
          </p:cNvSpPr>
          <p:nvPr>
            <p:ph sz="quarter" idx="15"/>
          </p:nvPr>
        </p:nvSpPr>
        <p:spPr>
          <a:xfrm>
            <a:off x="533400" y="1762791"/>
            <a:ext cx="8077200" cy="492443"/>
          </a:xfrm>
        </p:spPr>
        <p:txBody>
          <a:bodyPr/>
          <a:lstStyle/>
          <a:p>
            <a:r>
              <a:rPr lang="en-US" dirty="0"/>
              <a:t>One quick tip for making a workbook look instantly less cluttered is to remove the </a:t>
            </a:r>
            <a:r>
              <a:rPr lang="en-US" dirty="0" smtClean="0"/>
              <a:t>gridlines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78</a:t>
            </a:fld>
            <a:endParaRPr lang="en-US" dirty="0"/>
          </a:p>
        </p:txBody>
      </p:sp>
      <p:pic>
        <p:nvPicPr>
          <p:cNvPr id="5" name="Picture 4"/>
          <p:cNvPicPr>
            <a:picLocks noChangeAspect="1"/>
          </p:cNvPicPr>
          <p:nvPr/>
        </p:nvPicPr>
        <p:blipFill>
          <a:blip r:embed="rId3"/>
          <a:stretch>
            <a:fillRect/>
          </a:stretch>
        </p:blipFill>
        <p:spPr>
          <a:xfrm>
            <a:off x="533400" y="3627753"/>
            <a:ext cx="3268000" cy="2511600"/>
          </a:xfrm>
          <a:prstGeom prst="rect">
            <a:avLst/>
          </a:prstGeom>
          <a:ln w="6350">
            <a:solidFill>
              <a:srgbClr val="968C6D"/>
            </a:solidFill>
          </a:ln>
        </p:spPr>
      </p:pic>
      <p:pic>
        <p:nvPicPr>
          <p:cNvPr id="6" name="Picture 5"/>
          <p:cNvPicPr>
            <a:picLocks noChangeAspect="1"/>
          </p:cNvPicPr>
          <p:nvPr/>
        </p:nvPicPr>
        <p:blipFill>
          <a:blip r:embed="rId4"/>
          <a:stretch>
            <a:fillRect/>
          </a:stretch>
        </p:blipFill>
        <p:spPr>
          <a:xfrm>
            <a:off x="5333967" y="3615013"/>
            <a:ext cx="3268000" cy="2511600"/>
          </a:xfrm>
          <a:prstGeom prst="rect">
            <a:avLst/>
          </a:prstGeom>
          <a:ln w="6350">
            <a:solidFill>
              <a:srgbClr val="968C6D"/>
            </a:solidFill>
          </a:ln>
        </p:spPr>
      </p:pic>
      <p:pic>
        <p:nvPicPr>
          <p:cNvPr id="7" name="Picture 6"/>
          <p:cNvPicPr>
            <a:picLocks noChangeAspect="1"/>
          </p:cNvPicPr>
          <p:nvPr/>
        </p:nvPicPr>
        <p:blipFill>
          <a:blip r:embed="rId5"/>
          <a:stretch>
            <a:fillRect/>
          </a:stretch>
        </p:blipFill>
        <p:spPr>
          <a:xfrm>
            <a:off x="5333967" y="2090952"/>
            <a:ext cx="1564544" cy="1446613"/>
          </a:xfrm>
          <a:prstGeom prst="rect">
            <a:avLst/>
          </a:prstGeom>
          <a:ln w="6350">
            <a:solidFill>
              <a:srgbClr val="968C6D"/>
            </a:solidFill>
          </a:ln>
        </p:spPr>
      </p:pic>
      <p:sp>
        <p:nvSpPr>
          <p:cNvPr id="9" name="Right Arrow 8"/>
          <p:cNvSpPr/>
          <p:nvPr/>
        </p:nvSpPr>
        <p:spPr bwMode="ltGray">
          <a:xfrm>
            <a:off x="4034467" y="4523513"/>
            <a:ext cx="1080120" cy="720080"/>
          </a:xfrm>
          <a:prstGeom prst="rightArrow">
            <a:avLst/>
          </a:prstGeom>
          <a:solidFill>
            <a:srgbClr val="968C6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smtClean="0">
              <a:solidFill>
                <a:schemeClr val="bg1"/>
              </a:solidFill>
              <a:latin typeface="Georgia" pitchFamily="18" charset="0"/>
            </a:endParaRPr>
          </a:p>
        </p:txBody>
      </p:sp>
    </p:spTree>
    <p:extLst>
      <p:ext uri="{BB962C8B-B14F-4D97-AF65-F5344CB8AC3E}">
        <p14:creationId xmlns:p14="http://schemas.microsoft.com/office/powerpoint/2010/main" val="37400911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Freeze panes</a:t>
            </a:r>
          </a:p>
        </p:txBody>
      </p:sp>
      <p:sp>
        <p:nvSpPr>
          <p:cNvPr id="3" name="Content Placeholder 2"/>
          <p:cNvSpPr>
            <a:spLocks noGrp="1"/>
          </p:cNvSpPr>
          <p:nvPr>
            <p:ph sz="quarter" idx="15"/>
          </p:nvPr>
        </p:nvSpPr>
        <p:spPr>
          <a:xfrm>
            <a:off x="533400" y="1762791"/>
            <a:ext cx="8077200" cy="2069797"/>
          </a:xfrm>
        </p:spPr>
        <p:txBody>
          <a:bodyPr/>
          <a:lstStyle/>
          <a:p>
            <a:pPr marL="228600" indent="-228600">
              <a:buFont typeface="Arial" panose="020B0604020202020204" pitchFamily="34" charset="0"/>
              <a:buChar char="•"/>
            </a:pPr>
            <a:r>
              <a:rPr lang="en-US" dirty="0"/>
              <a:t>As worksheets can get very large, it is important to ensure that the data being viewed on screen at all points has titles and comments representing the appropriate columns</a:t>
            </a:r>
          </a:p>
          <a:p>
            <a:pPr marL="228600" indent="-228600">
              <a:buFont typeface="Arial" panose="020B0604020202020204" pitchFamily="34" charset="0"/>
              <a:buChar char="•"/>
            </a:pPr>
            <a:r>
              <a:rPr lang="en-US" dirty="0"/>
              <a:t>Freeze panes allows for parts of the Excel document to be frozen, useful to preserve titles and headings</a:t>
            </a:r>
          </a:p>
          <a:p>
            <a:pPr marL="228600" indent="-228600">
              <a:buFont typeface="Arial" panose="020B0604020202020204" pitchFamily="34" charset="0"/>
              <a:buChar char="•"/>
            </a:pPr>
            <a:r>
              <a:rPr lang="en-US" dirty="0"/>
              <a:t>Freeze Panes freezes all rows above the selected cell and all columns to the left of the selected cell</a:t>
            </a:r>
          </a:p>
          <a:p>
            <a:pPr marL="228600" indent="-228600">
              <a:buFont typeface="Arial" panose="020B0604020202020204" pitchFamily="34" charset="0"/>
              <a:buChar char="•"/>
            </a:pPr>
            <a:r>
              <a:rPr lang="en-US" dirty="0"/>
              <a:t>Other variations are Freeze Top Row and Freeze First </a:t>
            </a:r>
            <a:r>
              <a:rPr lang="en-US" dirty="0" smtClean="0"/>
              <a:t>Column</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79</a:t>
            </a:fld>
            <a:endParaRPr lang="en-US" dirty="0"/>
          </a:p>
        </p:txBody>
      </p:sp>
      <p:pic>
        <p:nvPicPr>
          <p:cNvPr id="5" name="Picture 4"/>
          <p:cNvPicPr>
            <a:picLocks noChangeAspect="1"/>
          </p:cNvPicPr>
          <p:nvPr/>
        </p:nvPicPr>
        <p:blipFill>
          <a:blip r:embed="rId3"/>
          <a:stretch>
            <a:fillRect/>
          </a:stretch>
        </p:blipFill>
        <p:spPr>
          <a:xfrm>
            <a:off x="533400" y="4038600"/>
            <a:ext cx="3144500" cy="2125200"/>
          </a:xfrm>
          <a:prstGeom prst="rect">
            <a:avLst/>
          </a:prstGeom>
          <a:ln w="6350">
            <a:solidFill>
              <a:srgbClr val="968C6D"/>
            </a:solidFill>
          </a:ln>
        </p:spPr>
      </p:pic>
    </p:spTree>
    <p:extLst>
      <p:ext uri="{BB962C8B-B14F-4D97-AF65-F5344CB8AC3E}">
        <p14:creationId xmlns:p14="http://schemas.microsoft.com/office/powerpoint/2010/main" val="2001743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terms</a:t>
            </a:r>
          </a:p>
        </p:txBody>
      </p:sp>
      <p:sp>
        <p:nvSpPr>
          <p:cNvPr id="3" name="Content Placeholder 2"/>
          <p:cNvSpPr>
            <a:spLocks noGrp="1"/>
          </p:cNvSpPr>
          <p:nvPr>
            <p:ph sz="quarter" idx="15"/>
          </p:nvPr>
        </p:nvSpPr>
        <p:spPr>
          <a:xfrm>
            <a:off x="533400" y="1762791"/>
            <a:ext cx="8077200" cy="3154710"/>
          </a:xfrm>
        </p:spPr>
        <p:txBody>
          <a:bodyPr/>
          <a:lstStyle/>
          <a:p>
            <a:pPr marL="1801813" indent="-2074863"/>
            <a:r>
              <a:rPr lang="en-GB" sz="1600" b="1" dirty="0"/>
              <a:t>Workbook 	</a:t>
            </a:r>
            <a:r>
              <a:rPr lang="en-GB" sz="1600" dirty="0"/>
              <a:t>An Excel file is referred to as a workbook</a:t>
            </a:r>
          </a:p>
          <a:p>
            <a:pPr marL="1801813" indent="-2074863"/>
            <a:r>
              <a:rPr lang="en-GB" sz="1600" b="1" dirty="0"/>
              <a:t>Worksheet 	</a:t>
            </a:r>
            <a:r>
              <a:rPr lang="en-GB" sz="1600" dirty="0"/>
              <a:t>A single “tab” or “sheet” within a Workbook</a:t>
            </a:r>
          </a:p>
          <a:p>
            <a:pPr marL="1801813" indent="-2074863"/>
            <a:r>
              <a:rPr lang="en-GB" sz="1600" b="1" dirty="0"/>
              <a:t>Cell 	</a:t>
            </a:r>
            <a:r>
              <a:rPr lang="en-GB" sz="1600" dirty="0"/>
              <a:t>The boxes within the worksheet where information is stored. Cells are referenced by column letters (A, B, C, …) and row numbers (1, 2, 3, </a:t>
            </a:r>
            <a:r>
              <a:rPr lang="en-GB" sz="1600" dirty="0" smtClean="0"/>
              <a:t>…) like </a:t>
            </a:r>
            <a:r>
              <a:rPr lang="en-GB" sz="1600" dirty="0"/>
              <a:t>a map:</a:t>
            </a:r>
          </a:p>
          <a:p>
            <a:pPr marL="1801813" indent="-2074863"/>
            <a:endParaRPr lang="en-GB" sz="1600" dirty="0"/>
          </a:p>
          <a:p>
            <a:pPr marL="1801813" indent="-2074863"/>
            <a:endParaRPr lang="en-GB" sz="1600" dirty="0"/>
          </a:p>
          <a:p>
            <a:pPr marL="1801813" indent="-2074863"/>
            <a:endParaRPr lang="en-GB" sz="1600" dirty="0"/>
          </a:p>
          <a:p>
            <a:pPr marL="1801813" indent="-2074863"/>
            <a:r>
              <a:rPr lang="en-GB" sz="1600" b="1" dirty="0" smtClean="0"/>
              <a:t>Range</a:t>
            </a:r>
            <a:r>
              <a:rPr lang="en-GB" sz="1600" dirty="0"/>
              <a:t>	A contiguous set of cells referenced by the top left and bottom right cells, separated by a colon </a:t>
            </a:r>
            <a:r>
              <a:rPr lang="en-GB" sz="1600" dirty="0" smtClean="0"/>
              <a:t>(:):</a:t>
            </a:r>
            <a:endParaRPr lang="en-GB"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8</a:t>
            </a:fld>
            <a:endParaRPr lang="en-US" dirty="0"/>
          </a:p>
        </p:txBody>
      </p:sp>
      <p:sp>
        <p:nvSpPr>
          <p:cNvPr id="5" name="TextBox 4"/>
          <p:cNvSpPr txBox="1"/>
          <p:nvPr/>
        </p:nvSpPr>
        <p:spPr>
          <a:xfrm>
            <a:off x="4416726" y="3215829"/>
            <a:ext cx="914400" cy="914400"/>
          </a:xfrm>
          <a:prstGeom prst="rect">
            <a:avLst/>
          </a:prstGeom>
          <a:noFill/>
        </p:spPr>
        <p:txBody>
          <a:bodyPr wrap="none" lIns="0" tIns="0" rIns="0" bIns="0" rtlCol="0">
            <a:noAutofit/>
          </a:bodyPr>
          <a:lstStyle/>
          <a:p>
            <a:pPr indent="-274320">
              <a:spcAft>
                <a:spcPts val="900"/>
              </a:spcAft>
            </a:pPr>
            <a:r>
              <a:rPr lang="en-US" sz="1600" dirty="0" smtClean="0">
                <a:solidFill>
                  <a:schemeClr val="accent1"/>
                </a:solidFill>
                <a:latin typeface="Georgia" pitchFamily="18" charset="0"/>
              </a:rPr>
              <a:t>A1</a:t>
            </a:r>
            <a:endParaRPr lang="en-US" sz="1600" dirty="0">
              <a:solidFill>
                <a:schemeClr val="accent1"/>
              </a:solidFill>
              <a:latin typeface="Georgia" pitchFamily="18" charset="0"/>
            </a:endParaRPr>
          </a:p>
          <a:p>
            <a:pPr indent="-274320">
              <a:spcAft>
                <a:spcPts val="900"/>
              </a:spcAft>
            </a:pPr>
            <a:r>
              <a:rPr lang="en-US" sz="1600" dirty="0" smtClean="0">
                <a:solidFill>
                  <a:schemeClr val="accent1"/>
                </a:solidFill>
                <a:latin typeface="Georgia" pitchFamily="18" charset="0"/>
              </a:rPr>
              <a:t>BX800</a:t>
            </a:r>
          </a:p>
          <a:p>
            <a:pPr indent="-274320">
              <a:spcAft>
                <a:spcPts val="900"/>
              </a:spcAft>
            </a:pPr>
            <a:r>
              <a:rPr lang="en-US" sz="1600" dirty="0" smtClean="0">
                <a:solidFill>
                  <a:schemeClr val="accent1"/>
                </a:solidFill>
                <a:latin typeface="Georgia" pitchFamily="18" charset="0"/>
              </a:rPr>
              <a:t>EEE20</a:t>
            </a:r>
          </a:p>
        </p:txBody>
      </p:sp>
      <p:sp>
        <p:nvSpPr>
          <p:cNvPr id="6" name="TextBox 5"/>
          <p:cNvSpPr txBox="1"/>
          <p:nvPr/>
        </p:nvSpPr>
        <p:spPr>
          <a:xfrm>
            <a:off x="4416727" y="5074532"/>
            <a:ext cx="914400" cy="712811"/>
          </a:xfrm>
          <a:prstGeom prst="rect">
            <a:avLst/>
          </a:prstGeom>
          <a:noFill/>
        </p:spPr>
        <p:txBody>
          <a:bodyPr wrap="none" lIns="0" tIns="0" rIns="0" bIns="0" rtlCol="0">
            <a:noAutofit/>
          </a:bodyPr>
          <a:lstStyle/>
          <a:p>
            <a:pPr indent="-274320">
              <a:spcAft>
                <a:spcPts val="900"/>
              </a:spcAft>
            </a:pPr>
            <a:r>
              <a:rPr lang="en-US" sz="1600" dirty="0" smtClean="0">
                <a:solidFill>
                  <a:schemeClr val="accent1"/>
                </a:solidFill>
                <a:latin typeface="Georgia" pitchFamily="18" charset="0"/>
              </a:rPr>
              <a:t>A1:D23</a:t>
            </a:r>
          </a:p>
          <a:p>
            <a:pPr indent="-274320">
              <a:spcAft>
                <a:spcPts val="900"/>
              </a:spcAft>
            </a:pPr>
            <a:r>
              <a:rPr lang="en-US" sz="1600" dirty="0" smtClean="0">
                <a:solidFill>
                  <a:schemeClr val="accent1"/>
                </a:solidFill>
                <a:latin typeface="Georgia" pitchFamily="18" charset="0"/>
              </a:rPr>
              <a:t>BA2:CT8</a:t>
            </a:r>
            <a:endParaRPr lang="en-US" sz="1600" dirty="0">
              <a:solidFill>
                <a:schemeClr val="accent1"/>
              </a:solidFill>
              <a:latin typeface="Georgia" pitchFamily="18" charset="0"/>
            </a:endParaRPr>
          </a:p>
        </p:txBody>
      </p:sp>
    </p:spTree>
    <p:extLst>
      <p:ext uri="{BB962C8B-B14F-4D97-AF65-F5344CB8AC3E}">
        <p14:creationId xmlns:p14="http://schemas.microsoft.com/office/powerpoint/2010/main" val="43221254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Page layout</a:t>
            </a:r>
          </a:p>
        </p:txBody>
      </p:sp>
      <p:sp>
        <p:nvSpPr>
          <p:cNvPr id="3" name="Content Placeholder 2"/>
          <p:cNvSpPr>
            <a:spLocks noGrp="1"/>
          </p:cNvSpPr>
          <p:nvPr>
            <p:ph sz="quarter" idx="15"/>
          </p:nvPr>
        </p:nvSpPr>
        <p:spPr>
          <a:xfrm>
            <a:off x="533400" y="1762791"/>
            <a:ext cx="8077200" cy="1938992"/>
          </a:xfrm>
        </p:spPr>
        <p:txBody>
          <a:bodyPr/>
          <a:lstStyle/>
          <a:p>
            <a:r>
              <a:rPr lang="en-US" dirty="0"/>
              <a:t>To ensure that the worksheet prints neatly, you may need to change settings on the Page Layout tab:</a:t>
            </a:r>
          </a:p>
          <a:p>
            <a:r>
              <a:rPr lang="en-US" dirty="0"/>
              <a:t>Changing the page orientation (Portrait vs Landscape)</a:t>
            </a:r>
          </a:p>
          <a:p>
            <a:r>
              <a:rPr lang="en-US" dirty="0"/>
              <a:t>Adjusting the margins</a:t>
            </a:r>
          </a:p>
          <a:p>
            <a:r>
              <a:rPr lang="en-US" dirty="0"/>
              <a:t>Specifying a print area (the part of the worksheet that will be printed)</a:t>
            </a:r>
          </a:p>
          <a:p>
            <a:r>
              <a:rPr lang="en-US" dirty="0"/>
              <a:t>Setting up page breaks at particular </a:t>
            </a:r>
            <a:r>
              <a:rPr lang="en-US" dirty="0" smtClean="0"/>
              <a:t>points</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80</a:t>
            </a:fld>
            <a:endParaRPr lang="en-US" dirty="0"/>
          </a:p>
        </p:txBody>
      </p:sp>
      <p:sp>
        <p:nvSpPr>
          <p:cNvPr id="5" name="Content Placeholder 2"/>
          <p:cNvSpPr txBox="1">
            <a:spLocks/>
          </p:cNvSpPr>
          <p:nvPr/>
        </p:nvSpPr>
        <p:spPr>
          <a:xfrm>
            <a:off x="533400" y="5925979"/>
            <a:ext cx="8077200" cy="246221"/>
          </a:xfrm>
          <a:prstGeom prst="rect">
            <a:avLst/>
          </a:prstGeom>
        </p:spPr>
        <p:txBody>
          <a:bodyPr vert="horz" wrap="square" lIns="0" tIns="0" rIns="0" bIns="0" rtlCol="0">
            <a:spAutoFit/>
          </a:bodyPr>
          <a:lstStyle>
            <a:lvl1pPr marL="0" marR="0" indent="0" algn="l" defTabSz="914400" rtl="0" eaLnBrk="1" fontAlgn="auto" latinLnBrk="0" hangingPunct="1">
              <a:lnSpc>
                <a:spcPct val="100000"/>
              </a:lnSpc>
              <a:spcBef>
                <a:spcPts val="0"/>
              </a:spcBef>
              <a:spcAft>
                <a:spcPts val="900"/>
              </a:spcAft>
              <a:buClr>
                <a:schemeClr val="tx1"/>
              </a:buClr>
              <a:buSzTx/>
              <a:buFontTx/>
              <a:buNone/>
              <a:tabLst/>
              <a:defRPr sz="1600" kern="1200" baseline="0">
                <a:solidFill>
                  <a:schemeClr val="tx1"/>
                </a:solidFill>
                <a:latin typeface="Georgia" pitchFamily="18" charset="0"/>
                <a:ea typeface="+mn-ea"/>
                <a:cs typeface="+mn-cs"/>
              </a:defRPr>
            </a:lvl1pPr>
            <a:lvl2pPr marL="225425" indent="-225425"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2pPr>
            <a:lvl3pPr marL="457200" indent="-228600"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3pPr>
            <a:lvl4pPr marL="688975" indent="-227013" algn="l" defTabSz="914400" rtl="0" eaLnBrk="1" latinLnBrk="0" hangingPunct="1">
              <a:lnSpc>
                <a:spcPct val="100000"/>
              </a:lnSpc>
              <a:spcBef>
                <a:spcPts val="0"/>
              </a:spcBef>
              <a:spcAft>
                <a:spcPts val="900"/>
              </a:spcAft>
              <a:buClr>
                <a:schemeClr val="tx1"/>
              </a:buClr>
              <a:buFont typeface="Georgia" pitchFamily="18" charset="0"/>
              <a:buChar char="◦"/>
              <a:defRPr sz="1600" kern="1200">
                <a:solidFill>
                  <a:schemeClr val="tx1"/>
                </a:solidFill>
                <a:latin typeface="Georgia" pitchFamily="18" charset="0"/>
                <a:ea typeface="+mn-ea"/>
                <a:cs typeface="+mn-cs"/>
              </a:defRPr>
            </a:lvl4pPr>
            <a:lvl5pPr marL="914400" indent="-228600" algn="l" defTabSz="914400" rtl="0" eaLnBrk="1" latinLnBrk="0" hangingPunct="1">
              <a:lnSpc>
                <a:spcPct val="100000"/>
              </a:lnSpc>
              <a:spcBef>
                <a:spcPts val="0"/>
              </a:spcBef>
              <a:spcAft>
                <a:spcPts val="900"/>
              </a:spcAft>
              <a:buClr>
                <a:schemeClr val="tx1"/>
              </a:buClr>
              <a:buFont typeface="Georgia" pitchFamily="18" charset="0"/>
              <a:buChar char="›"/>
              <a:defRPr sz="16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r>
              <a:rPr lang="en-US" dirty="0" smtClean="0"/>
              <a:t>Use Print Preview to check how your worksheet will look when printed</a:t>
            </a:r>
          </a:p>
        </p:txBody>
      </p:sp>
      <p:pic>
        <p:nvPicPr>
          <p:cNvPr id="6" name="Picture 5"/>
          <p:cNvPicPr>
            <a:picLocks noChangeAspect="1"/>
          </p:cNvPicPr>
          <p:nvPr/>
        </p:nvPicPr>
        <p:blipFill>
          <a:blip r:embed="rId3"/>
          <a:stretch>
            <a:fillRect/>
          </a:stretch>
        </p:blipFill>
        <p:spPr>
          <a:xfrm>
            <a:off x="533400" y="4038600"/>
            <a:ext cx="6042000" cy="1076400"/>
          </a:xfrm>
          <a:prstGeom prst="rect">
            <a:avLst/>
          </a:prstGeom>
          <a:ln w="6350">
            <a:solidFill>
              <a:srgbClr val="968C6D"/>
            </a:solidFill>
          </a:ln>
        </p:spPr>
      </p:pic>
    </p:spTree>
    <p:extLst>
      <p:ext uri="{BB962C8B-B14F-4D97-AF65-F5344CB8AC3E}">
        <p14:creationId xmlns:p14="http://schemas.microsoft.com/office/powerpoint/2010/main" val="32233916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validation</a:t>
            </a:r>
          </a:p>
        </p:txBody>
      </p:sp>
      <p:sp>
        <p:nvSpPr>
          <p:cNvPr id="3" name="Content Placeholder 2"/>
          <p:cNvSpPr>
            <a:spLocks noGrp="1"/>
          </p:cNvSpPr>
          <p:nvPr>
            <p:ph sz="quarter" idx="15"/>
          </p:nvPr>
        </p:nvSpPr>
        <p:spPr>
          <a:xfrm>
            <a:off x="533400" y="1762791"/>
            <a:ext cx="8077200" cy="1331134"/>
          </a:xfrm>
        </p:spPr>
        <p:txBody>
          <a:bodyPr/>
          <a:lstStyle/>
          <a:p>
            <a:pPr>
              <a:spcBef>
                <a:spcPct val="50000"/>
              </a:spcBef>
            </a:pPr>
            <a:r>
              <a:rPr lang="en-GB" dirty="0"/>
              <a:t>Data validation controls what type of data a user can input into a cell, for example:</a:t>
            </a:r>
          </a:p>
          <a:p>
            <a:pPr marL="228600" indent="-228600">
              <a:buFont typeface="Arial" pitchFamily="34" charset="0"/>
              <a:buChar char="•"/>
            </a:pPr>
            <a:r>
              <a:rPr lang="en-GB" dirty="0"/>
              <a:t>Only a number within a certain range</a:t>
            </a:r>
          </a:p>
          <a:p>
            <a:pPr marL="228600" indent="-228600">
              <a:buFont typeface="Arial" pitchFamily="34" charset="0"/>
              <a:buChar char="•"/>
            </a:pPr>
            <a:r>
              <a:rPr lang="en-GB" dirty="0"/>
              <a:t>Only a time/date within a certain period</a:t>
            </a:r>
          </a:p>
          <a:p>
            <a:pPr marL="228600" indent="-228600">
              <a:buFont typeface="Arial" pitchFamily="34" charset="0"/>
              <a:buChar char="•"/>
            </a:pPr>
            <a:r>
              <a:rPr lang="en-GB" dirty="0"/>
              <a:t>Only an item from a predefined </a:t>
            </a:r>
            <a:r>
              <a:rPr lang="en-GB" dirty="0" smtClean="0"/>
              <a:t>list</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81</a:t>
            </a:fld>
            <a:endParaRPr lang="en-US" dirty="0"/>
          </a:p>
        </p:txBody>
      </p:sp>
      <p:pic>
        <p:nvPicPr>
          <p:cNvPr id="5" name="Picture 4"/>
          <p:cNvPicPr>
            <a:picLocks noChangeAspect="1" noChangeArrowheads="1"/>
          </p:cNvPicPr>
          <p:nvPr/>
        </p:nvPicPr>
        <p:blipFill>
          <a:blip r:embed="rId3" cstate="print"/>
          <a:srcRect/>
          <a:stretch>
            <a:fillRect/>
          </a:stretch>
        </p:blipFill>
        <p:spPr bwMode="blackWhite">
          <a:xfrm>
            <a:off x="5829300" y="3760012"/>
            <a:ext cx="2781300" cy="2185987"/>
          </a:xfrm>
          <a:prstGeom prst="rect">
            <a:avLst/>
          </a:prstGeom>
          <a:noFill/>
          <a:ln w="6350" algn="ctr">
            <a:solidFill>
              <a:srgbClr val="968C6D"/>
            </a:solidFill>
            <a:miter lim="800000"/>
            <a:headEnd/>
            <a:tailEnd/>
          </a:ln>
          <a:effectLst/>
        </p:spPr>
      </p:pic>
      <p:pic>
        <p:nvPicPr>
          <p:cNvPr id="6" name="Picture 2"/>
          <p:cNvPicPr>
            <a:picLocks noChangeAspect="1" noChangeArrowheads="1"/>
          </p:cNvPicPr>
          <p:nvPr/>
        </p:nvPicPr>
        <p:blipFill>
          <a:blip r:embed="rId4" cstate="print"/>
          <a:srcRect/>
          <a:stretch>
            <a:fillRect/>
          </a:stretch>
        </p:blipFill>
        <p:spPr bwMode="auto">
          <a:xfrm>
            <a:off x="5829300" y="2391860"/>
            <a:ext cx="1771650" cy="1038225"/>
          </a:xfrm>
          <a:prstGeom prst="rect">
            <a:avLst/>
          </a:prstGeom>
          <a:noFill/>
          <a:ln w="6350">
            <a:solidFill>
              <a:srgbClr val="968C6D"/>
            </a:solidFill>
            <a:miter lim="800000"/>
            <a:headEnd/>
            <a:tailEnd/>
          </a:ln>
          <a:effectLst/>
        </p:spPr>
      </p:pic>
    </p:spTree>
    <p:extLst>
      <p:ext uri="{BB962C8B-B14F-4D97-AF65-F5344CB8AC3E}">
        <p14:creationId xmlns:p14="http://schemas.microsoft.com/office/powerpoint/2010/main" val="41501009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More leading practices</a:t>
            </a:r>
          </a:p>
        </p:txBody>
      </p:sp>
      <p:sp>
        <p:nvSpPr>
          <p:cNvPr id="4" name="Slide Number Placeholder 3"/>
          <p:cNvSpPr>
            <a:spLocks noGrp="1"/>
          </p:cNvSpPr>
          <p:nvPr>
            <p:ph type="sldNum" sz="quarter" idx="18"/>
          </p:nvPr>
        </p:nvSpPr>
        <p:spPr/>
        <p:txBody>
          <a:bodyPr/>
          <a:lstStyle/>
          <a:p>
            <a:fld id="{D28E348B-3B6A-455A-AE2A-FA4C930589F0}" type="slidenum">
              <a:rPr lang="en-US" smtClean="0"/>
              <a:pPr/>
              <a:t>82</a:t>
            </a:fld>
            <a:endParaRPr lang="en-US" dirty="0"/>
          </a:p>
        </p:txBody>
      </p:sp>
      <p:sp>
        <p:nvSpPr>
          <p:cNvPr id="9" name="Content Placeholder 8"/>
          <p:cNvSpPr>
            <a:spLocks noGrp="1"/>
          </p:cNvSpPr>
          <p:nvPr>
            <p:ph sz="quarter" idx="15"/>
          </p:nvPr>
        </p:nvSpPr>
        <p:spPr>
          <a:xfrm>
            <a:off x="533400" y="1760410"/>
            <a:ext cx="8077200" cy="2777683"/>
          </a:xfrm>
        </p:spPr>
        <p:txBody>
          <a:bodyPr/>
          <a:lstStyle/>
          <a:p>
            <a:pPr lvl="1"/>
            <a:r>
              <a:rPr lang="en-US" dirty="0"/>
              <a:t>Save your workbook with A1 as the active cell</a:t>
            </a:r>
          </a:p>
          <a:p>
            <a:pPr lvl="1"/>
            <a:r>
              <a:rPr lang="en-US" dirty="0"/>
              <a:t>Put a title and description for the workbook in the upper left corner of the first sheet</a:t>
            </a:r>
          </a:p>
          <a:p>
            <a:pPr lvl="1"/>
            <a:r>
              <a:rPr lang="en-US" dirty="0"/>
              <a:t>Name your spreadsheet tabs so users can easily navigate throughout your workbook</a:t>
            </a:r>
          </a:p>
          <a:p>
            <a:pPr lvl="1"/>
            <a:r>
              <a:rPr lang="en-US" dirty="0"/>
              <a:t>Don’t hide columns or rows; instead, group them</a:t>
            </a:r>
          </a:p>
          <a:p>
            <a:pPr lvl="1"/>
            <a:r>
              <a:rPr lang="en-US" dirty="0"/>
              <a:t>Consider if hardcoded parameters make sense or should be avoided</a:t>
            </a:r>
          </a:p>
          <a:p>
            <a:pPr lvl="1"/>
            <a:r>
              <a:rPr lang="en-US" dirty="0"/>
              <a:t>Be careful with merged cells</a:t>
            </a:r>
          </a:p>
          <a:p>
            <a:pPr lvl="1"/>
            <a:r>
              <a:rPr lang="en-US" dirty="0"/>
              <a:t>Keep source data in the workbook</a:t>
            </a:r>
          </a:p>
          <a:p>
            <a:pPr lvl="1"/>
            <a:r>
              <a:rPr lang="en-US" dirty="0"/>
              <a:t>Break down complicated </a:t>
            </a:r>
            <a:r>
              <a:rPr lang="en-US" dirty="0" smtClean="0"/>
              <a:t>formulas</a:t>
            </a:r>
            <a:endParaRPr lang="en-US" dirty="0"/>
          </a:p>
        </p:txBody>
      </p:sp>
    </p:spTree>
    <p:extLst>
      <p:ext uri="{BB962C8B-B14F-4D97-AF65-F5344CB8AC3E}">
        <p14:creationId xmlns:p14="http://schemas.microsoft.com/office/powerpoint/2010/main" val="382954501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smtClean="0"/>
              <a:t>Summary</a:t>
            </a:r>
            <a:endParaRPr lang="en-US" dirty="0"/>
          </a:p>
        </p:txBody>
      </p:sp>
      <p:sp>
        <p:nvSpPr>
          <p:cNvPr id="4" name="Slide Number Placeholder 3"/>
          <p:cNvSpPr>
            <a:spLocks noGrp="1"/>
          </p:cNvSpPr>
          <p:nvPr>
            <p:ph type="sldNum" sz="quarter" idx="12"/>
          </p:nvPr>
        </p:nvSpPr>
        <p:spPr/>
        <p:txBody>
          <a:bodyPr/>
          <a:lstStyle/>
          <a:p>
            <a:fld id="{0EB59224-DFAF-451D-8CBC-9A737B9002FD}" type="slidenum">
              <a:rPr lang="en-US" smtClean="0"/>
              <a:pPr/>
              <a:t>83</a:t>
            </a:fld>
            <a:endParaRPr lang="en-US" dirty="0"/>
          </a:p>
        </p:txBody>
      </p:sp>
    </p:spTree>
    <p:extLst>
      <p:ext uri="{BB962C8B-B14F-4D97-AF65-F5344CB8AC3E}">
        <p14:creationId xmlns:p14="http://schemas.microsoft.com/office/powerpoint/2010/main" val="402332641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Acquire data</a:t>
            </a:r>
          </a:p>
        </p:txBody>
      </p:sp>
      <p:sp>
        <p:nvSpPr>
          <p:cNvPr id="4" name="Slide Number Placeholder 3"/>
          <p:cNvSpPr>
            <a:spLocks noGrp="1"/>
          </p:cNvSpPr>
          <p:nvPr>
            <p:ph type="sldNum" sz="quarter" idx="18"/>
          </p:nvPr>
        </p:nvSpPr>
        <p:spPr/>
        <p:txBody>
          <a:bodyPr/>
          <a:lstStyle/>
          <a:p>
            <a:fld id="{0EB59224-DFAF-451D-8CBC-9A737B9002FD}" type="slidenum">
              <a:rPr lang="en-US" smtClean="0"/>
              <a:pPr/>
              <a:t>84</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642530669"/>
              </p:ext>
            </p:extLst>
          </p:nvPr>
        </p:nvGraphicFramePr>
        <p:xfrm>
          <a:off x="533401" y="1762130"/>
          <a:ext cx="8077200" cy="3902964"/>
        </p:xfrm>
        <a:graphic>
          <a:graphicData uri="http://schemas.openxmlformats.org/drawingml/2006/table">
            <a:tbl>
              <a:tblPr firstRow="1" bandRow="1">
                <a:tableStyleId>{5C22544A-7EE6-4342-B048-85BDC9FD1C3A}</a:tableStyleId>
              </a:tblPr>
              <a:tblGrid>
                <a:gridCol w="1736104">
                  <a:extLst>
                    <a:ext uri="{9D8B030D-6E8A-4147-A177-3AD203B41FA5}">
                      <a16:colId xmlns:a16="http://schemas.microsoft.com/office/drawing/2014/main" val="2127846154"/>
                    </a:ext>
                  </a:extLst>
                </a:gridCol>
                <a:gridCol w="3144324">
                  <a:extLst>
                    <a:ext uri="{9D8B030D-6E8A-4147-A177-3AD203B41FA5}">
                      <a16:colId xmlns:a16="http://schemas.microsoft.com/office/drawing/2014/main" val="397013172"/>
                    </a:ext>
                  </a:extLst>
                </a:gridCol>
                <a:gridCol w="3196772">
                  <a:extLst>
                    <a:ext uri="{9D8B030D-6E8A-4147-A177-3AD203B41FA5}">
                      <a16:colId xmlns:a16="http://schemas.microsoft.com/office/drawing/2014/main" val="736834912"/>
                    </a:ext>
                  </a:extLst>
                </a:gridCol>
              </a:tblGrid>
              <a:tr h="0">
                <a:tc>
                  <a:txBody>
                    <a:bodyPr/>
                    <a:lstStyle/>
                    <a:p>
                      <a:pPr algn="l">
                        <a:spcBef>
                          <a:spcPts val="0"/>
                        </a:spcBef>
                        <a:spcAft>
                          <a:spcPts val="900"/>
                        </a:spcAft>
                      </a:pPr>
                      <a:r>
                        <a:rPr lang="en-US" sz="1400" b="1" smtClean="0">
                          <a:solidFill>
                            <a:srgbClr val="A32020"/>
                          </a:solidFill>
                          <a:latin typeface="Arial" panose="020B0604020202020204" pitchFamily="34" charset="0"/>
                        </a:rPr>
                        <a:t>Task</a:t>
                      </a:r>
                      <a:endParaRPr lang="en-US" sz="14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smtClean="0">
                          <a:solidFill>
                            <a:srgbClr val="A32020"/>
                          </a:solidFill>
                          <a:latin typeface="Arial" panose="020B0604020202020204" pitchFamily="34" charset="0"/>
                        </a:rPr>
                        <a:t>Description</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dirty="0" smtClean="0">
                          <a:solidFill>
                            <a:srgbClr val="A32020"/>
                          </a:solidFill>
                          <a:latin typeface="Arial" panose="020B0604020202020204" pitchFamily="34" charset="0"/>
                        </a:rPr>
                        <a:t>Excel</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3458407062"/>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Data access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Connect to a data source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File &gt; Open</a:t>
                      </a:r>
                    </a:p>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Open in text editor and copy/paste</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2731898726"/>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Importing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Read the data into an analytical environment</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Text Import Wizard</a:t>
                      </a:r>
                    </a:p>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Data &gt; Text to Columns</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633816955"/>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Data profiling</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dirty="0" smtClean="0">
                          <a:solidFill>
                            <a:srgbClr val="000000"/>
                          </a:solidFill>
                          <a:latin typeface="Arial" panose="020B0604020202020204" pitchFamily="34" charset="0"/>
                        </a:rPr>
                        <a:t>Review data dimensions and summary statistics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COUNT()</a:t>
                      </a:r>
                    </a:p>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MIN(), MAX(), etc.</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832814180"/>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Data quality assessment</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Identify aspects of the data that pose challenges for subsequent analysis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Sort</a:t>
                      </a:r>
                    </a:p>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Filter</a:t>
                      </a:r>
                    </a:p>
                    <a:p>
                      <a:pPr marL="228600" indent="-228600" algn="l">
                        <a:spcBef>
                          <a:spcPts val="0"/>
                        </a:spcBef>
                        <a:spcAft>
                          <a:spcPts val="900"/>
                        </a:spcAft>
                        <a:buFont typeface="Arial" panose="020B0604020202020204" pitchFamily="34" charset="0"/>
                        <a:buChar char="•"/>
                      </a:pPr>
                      <a:r>
                        <a:rPr lang="en-US" sz="1400" b="0" dirty="0" smtClean="0">
                          <a:solidFill>
                            <a:srgbClr val="000000"/>
                          </a:solidFill>
                          <a:latin typeface="Arial" panose="020B0604020202020204" pitchFamily="34" charset="0"/>
                        </a:rPr>
                        <a:t>COUNTBLANK()</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4247272076"/>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Data simulation</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900"/>
                        </a:spcAft>
                      </a:pPr>
                      <a:r>
                        <a:rPr lang="en-US" sz="1400" b="0" dirty="0" smtClean="0">
                          <a:solidFill>
                            <a:srgbClr val="000000"/>
                          </a:solidFill>
                          <a:latin typeface="Arial" panose="020B0604020202020204" pitchFamily="34" charset="0"/>
                        </a:rPr>
                        <a:t>Generate data based on </a:t>
                      </a:r>
                      <a:br>
                        <a:rPr lang="en-US" sz="1400" b="0" dirty="0" smtClean="0">
                          <a:solidFill>
                            <a:srgbClr val="000000"/>
                          </a:solidFill>
                          <a:latin typeface="Arial" panose="020B0604020202020204" pitchFamily="34" charset="0"/>
                        </a:rPr>
                      </a:br>
                      <a:r>
                        <a:rPr lang="en-US" sz="1400" b="0" dirty="0" smtClean="0">
                          <a:solidFill>
                            <a:srgbClr val="000000"/>
                          </a:solidFill>
                          <a:latin typeface="Arial" panose="020B0604020202020204" pitchFamily="34" charset="0"/>
                        </a:rPr>
                        <a:t>analytical requirements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RAND()</a:t>
                      </a:r>
                    </a:p>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RANDBETWEEN()</a:t>
                      </a:r>
                    </a:p>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CHOOSE()</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118333935"/>
                  </a:ext>
                </a:extLst>
              </a:tr>
            </a:tbl>
          </a:graphicData>
        </a:graphic>
      </p:graphicFrame>
    </p:spTree>
    <p:extLst>
      <p:ext uri="{BB962C8B-B14F-4D97-AF65-F5344CB8AC3E}">
        <p14:creationId xmlns:p14="http://schemas.microsoft.com/office/powerpoint/2010/main" val="92227396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Transform data</a:t>
            </a:r>
          </a:p>
        </p:txBody>
      </p:sp>
      <p:sp>
        <p:nvSpPr>
          <p:cNvPr id="4" name="Slide Number Placeholder 3"/>
          <p:cNvSpPr>
            <a:spLocks noGrp="1"/>
          </p:cNvSpPr>
          <p:nvPr>
            <p:ph type="sldNum" sz="quarter" idx="18"/>
          </p:nvPr>
        </p:nvSpPr>
        <p:spPr/>
        <p:txBody>
          <a:bodyPr/>
          <a:lstStyle/>
          <a:p>
            <a:fld id="{0EB59224-DFAF-451D-8CBC-9A737B9002FD}" type="slidenum">
              <a:rPr lang="en-US" smtClean="0"/>
              <a:pPr/>
              <a:t>85</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026384710"/>
              </p:ext>
            </p:extLst>
          </p:nvPr>
        </p:nvGraphicFramePr>
        <p:xfrm>
          <a:off x="533401" y="1762130"/>
          <a:ext cx="8077199" cy="4352544"/>
        </p:xfrm>
        <a:graphic>
          <a:graphicData uri="http://schemas.openxmlformats.org/drawingml/2006/table">
            <a:tbl>
              <a:tblPr firstRow="1" bandRow="1">
                <a:tableStyleId>{5C22544A-7EE6-4342-B048-85BDC9FD1C3A}</a:tableStyleId>
              </a:tblPr>
              <a:tblGrid>
                <a:gridCol w="2145695">
                  <a:extLst>
                    <a:ext uri="{9D8B030D-6E8A-4147-A177-3AD203B41FA5}">
                      <a16:colId xmlns:a16="http://schemas.microsoft.com/office/drawing/2014/main" val="2127846154"/>
                    </a:ext>
                  </a:extLst>
                </a:gridCol>
                <a:gridCol w="3315304">
                  <a:extLst>
                    <a:ext uri="{9D8B030D-6E8A-4147-A177-3AD203B41FA5}">
                      <a16:colId xmlns:a16="http://schemas.microsoft.com/office/drawing/2014/main" val="397013172"/>
                    </a:ext>
                  </a:extLst>
                </a:gridCol>
                <a:gridCol w="2616200">
                  <a:extLst>
                    <a:ext uri="{9D8B030D-6E8A-4147-A177-3AD203B41FA5}">
                      <a16:colId xmlns:a16="http://schemas.microsoft.com/office/drawing/2014/main" val="736834912"/>
                    </a:ext>
                  </a:extLst>
                </a:gridCol>
              </a:tblGrid>
              <a:tr h="0">
                <a:tc>
                  <a:txBody>
                    <a:bodyPr/>
                    <a:lstStyle/>
                    <a:p>
                      <a:pPr algn="l">
                        <a:spcBef>
                          <a:spcPts val="0"/>
                        </a:spcBef>
                        <a:spcAft>
                          <a:spcPts val="600"/>
                        </a:spcAft>
                      </a:pPr>
                      <a:r>
                        <a:rPr lang="en-US" sz="1400" b="1" smtClean="0">
                          <a:solidFill>
                            <a:srgbClr val="A32020"/>
                          </a:solidFill>
                          <a:latin typeface="Arial" panose="020B0604020202020204" pitchFamily="34" charset="0"/>
                        </a:rPr>
                        <a:t>Task</a:t>
                      </a:r>
                      <a:endParaRPr lang="en-US" sz="14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600"/>
                        </a:spcAft>
                      </a:pPr>
                      <a:r>
                        <a:rPr lang="en-US" sz="1400" b="1" smtClean="0">
                          <a:solidFill>
                            <a:srgbClr val="A32020"/>
                          </a:solidFill>
                          <a:latin typeface="Arial" panose="020B0604020202020204" pitchFamily="34" charset="0"/>
                        </a:rPr>
                        <a:t>Description</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600"/>
                        </a:spcAft>
                      </a:pPr>
                      <a:r>
                        <a:rPr lang="en-US" sz="1400" b="1" dirty="0" smtClean="0">
                          <a:solidFill>
                            <a:srgbClr val="A32020"/>
                          </a:solidFill>
                          <a:latin typeface="Arial" panose="020B0604020202020204" pitchFamily="34" charset="0"/>
                        </a:rPr>
                        <a:t>Excel</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3458407062"/>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Cleaning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Address data quality issues to facilitate analysis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Find/Replace</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2731898726"/>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Changing data types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Convert a value to the appropriate format for analysis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marR="0" lvl="0" indent="-2286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Format</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633816955"/>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Filtering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Create subsets of records and features based on specified conditions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dirty="0" smtClean="0">
                          <a:solidFill>
                            <a:srgbClr val="000000"/>
                          </a:solidFill>
                          <a:latin typeface="Arial" panose="020B0604020202020204" pitchFamily="34" charset="0"/>
                        </a:rPr>
                        <a:t>Filter</a:t>
                      </a:r>
                    </a:p>
                    <a:p>
                      <a:pPr marL="228600" indent="-228600" algn="l">
                        <a:spcBef>
                          <a:spcPts val="0"/>
                        </a:spcBef>
                        <a:spcAft>
                          <a:spcPts val="600"/>
                        </a:spcAft>
                        <a:buFont typeface="Arial" panose="020B0604020202020204" pitchFamily="34" charset="0"/>
                        <a:buChar char="•"/>
                      </a:pPr>
                      <a:r>
                        <a:rPr lang="en-US" sz="1400" b="0" dirty="0" smtClean="0">
                          <a:solidFill>
                            <a:srgbClr val="000000"/>
                          </a:solidFill>
                          <a:latin typeface="Arial" panose="020B0604020202020204" pitchFamily="34" charset="0"/>
                        </a:rPr>
                        <a:t>IF()</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832814180"/>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Deriving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Create new features from original features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MID()</a:t>
                      </a:r>
                    </a:p>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FIND()</a:t>
                      </a:r>
                    </a:p>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LEN()</a:t>
                      </a:r>
                    </a:p>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ROUND()</a:t>
                      </a:r>
                    </a:p>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WEEKDAY()</a:t>
                      </a:r>
                    </a:p>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923189282"/>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Scaling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Put features with different ranges of values on the same scale while preserving relative values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marL="228600" marR="0" lvl="0" indent="-2286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SUM()</a:t>
                      </a:r>
                    </a:p>
                    <a:p>
                      <a:pPr marL="228600" marR="0" lvl="0" indent="-2286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AVERAGE()</a:t>
                      </a:r>
                    </a:p>
                    <a:p>
                      <a:pPr marL="228600" marR="0" lvl="0" indent="-2286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EXP()</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2887697550"/>
                  </a:ext>
                </a:extLst>
              </a:tr>
            </a:tbl>
          </a:graphicData>
        </a:graphic>
      </p:graphicFrame>
    </p:spTree>
    <p:extLst>
      <p:ext uri="{BB962C8B-B14F-4D97-AF65-F5344CB8AC3E}">
        <p14:creationId xmlns:p14="http://schemas.microsoft.com/office/powerpoint/2010/main" val="357431206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Transform data</a:t>
            </a:r>
          </a:p>
        </p:txBody>
      </p:sp>
      <p:sp>
        <p:nvSpPr>
          <p:cNvPr id="4" name="Slide Number Placeholder 3"/>
          <p:cNvSpPr>
            <a:spLocks noGrp="1"/>
          </p:cNvSpPr>
          <p:nvPr>
            <p:ph type="sldNum" sz="quarter" idx="18"/>
          </p:nvPr>
        </p:nvSpPr>
        <p:spPr/>
        <p:txBody>
          <a:bodyPr/>
          <a:lstStyle/>
          <a:p>
            <a:fld id="{0EB59224-DFAF-451D-8CBC-9A737B9002FD}" type="slidenum">
              <a:rPr lang="en-US" smtClean="0"/>
              <a:pPr/>
              <a:t>86</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677457847"/>
              </p:ext>
            </p:extLst>
          </p:nvPr>
        </p:nvGraphicFramePr>
        <p:xfrm>
          <a:off x="533401" y="1762130"/>
          <a:ext cx="8077199" cy="3232404"/>
        </p:xfrm>
        <a:graphic>
          <a:graphicData uri="http://schemas.openxmlformats.org/drawingml/2006/table">
            <a:tbl>
              <a:tblPr firstRow="1" bandRow="1">
                <a:tableStyleId>{5C22544A-7EE6-4342-B048-85BDC9FD1C3A}</a:tableStyleId>
              </a:tblPr>
              <a:tblGrid>
                <a:gridCol w="2145695">
                  <a:extLst>
                    <a:ext uri="{9D8B030D-6E8A-4147-A177-3AD203B41FA5}">
                      <a16:colId xmlns:a16="http://schemas.microsoft.com/office/drawing/2014/main" val="2127846154"/>
                    </a:ext>
                  </a:extLst>
                </a:gridCol>
                <a:gridCol w="3300790">
                  <a:extLst>
                    <a:ext uri="{9D8B030D-6E8A-4147-A177-3AD203B41FA5}">
                      <a16:colId xmlns:a16="http://schemas.microsoft.com/office/drawing/2014/main" val="397013172"/>
                    </a:ext>
                  </a:extLst>
                </a:gridCol>
                <a:gridCol w="2630714">
                  <a:extLst>
                    <a:ext uri="{9D8B030D-6E8A-4147-A177-3AD203B41FA5}">
                      <a16:colId xmlns:a16="http://schemas.microsoft.com/office/drawing/2014/main" val="736834912"/>
                    </a:ext>
                  </a:extLst>
                </a:gridCol>
              </a:tblGrid>
              <a:tr h="0">
                <a:tc>
                  <a:txBody>
                    <a:bodyPr/>
                    <a:lstStyle/>
                    <a:p>
                      <a:pPr algn="l">
                        <a:spcBef>
                          <a:spcPts val="0"/>
                        </a:spcBef>
                        <a:spcAft>
                          <a:spcPts val="900"/>
                        </a:spcAft>
                      </a:pPr>
                      <a:r>
                        <a:rPr lang="en-US" sz="1400" b="1" smtClean="0">
                          <a:solidFill>
                            <a:srgbClr val="A32020"/>
                          </a:solidFill>
                          <a:latin typeface="Arial" panose="020B0604020202020204" pitchFamily="34" charset="0"/>
                        </a:rPr>
                        <a:t>Task</a:t>
                      </a:r>
                      <a:endParaRPr lang="en-US" sz="14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smtClean="0">
                          <a:solidFill>
                            <a:srgbClr val="A32020"/>
                          </a:solidFill>
                          <a:latin typeface="Arial" panose="020B0604020202020204" pitchFamily="34" charset="0"/>
                        </a:rPr>
                        <a:t>Description</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dirty="0" smtClean="0">
                          <a:solidFill>
                            <a:srgbClr val="A32020"/>
                          </a:solidFill>
                          <a:latin typeface="Arial" panose="020B0604020202020204" pitchFamily="34" charset="0"/>
                        </a:rPr>
                        <a:t>Excel</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3458407062"/>
                  </a:ext>
                </a:extLst>
              </a:tr>
              <a:tr h="172557">
                <a:tc>
                  <a:txBody>
                    <a:bodyPr/>
                    <a:lstStyle/>
                    <a:p>
                      <a:pPr algn="l">
                        <a:spcBef>
                          <a:spcPts val="0"/>
                        </a:spcBef>
                        <a:spcAft>
                          <a:spcPts val="900"/>
                        </a:spcAft>
                      </a:pPr>
                      <a:r>
                        <a:rPr lang="en-US" sz="1400" b="0" dirty="0" smtClean="0">
                          <a:solidFill>
                            <a:srgbClr val="000000"/>
                          </a:solidFill>
                          <a:latin typeface="Arial" panose="020B0604020202020204" pitchFamily="34" charset="0"/>
                        </a:rPr>
                        <a:t>Sampling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Create subsets of records based on a probability distribution</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smtClean="0">
                          <a:solidFill>
                            <a:srgbClr val="000000"/>
                          </a:solidFill>
                          <a:latin typeface="Arial" panose="020B0604020202020204" pitchFamily="34" charset="0"/>
                        </a:rPr>
                        <a:t>RAND()</a:t>
                      </a:r>
                    </a:p>
                    <a:p>
                      <a:pPr marL="228600" indent="-228600" algn="l">
                        <a:spcBef>
                          <a:spcPts val="0"/>
                        </a:spcBef>
                        <a:spcAft>
                          <a:spcPts val="900"/>
                        </a:spcAft>
                        <a:buFont typeface="Arial" panose="020B0604020202020204" pitchFamily="34" charset="0"/>
                        <a:buChar char="•"/>
                      </a:pPr>
                      <a:r>
                        <a:rPr lang="en-US" sz="1400" b="0" smtClean="0">
                          <a:solidFill>
                            <a:srgbClr val="000000"/>
                          </a:solidFill>
                          <a:latin typeface="Arial" panose="020B0604020202020204" pitchFamily="34" charset="0"/>
                        </a:rPr>
                        <a:t>RANDBETWEEN()</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756892241"/>
                  </a:ext>
                </a:extLst>
              </a:tr>
              <a:tr h="225535">
                <a:tc>
                  <a:txBody>
                    <a:bodyPr/>
                    <a:lstStyle/>
                    <a:p>
                      <a:pPr marL="0" marR="0" lvl="0" indent="0" algn="l" defTabSz="914400" rtl="0" eaLnBrk="1" fontAlgn="auto" latinLnBrk="0" hangingPunct="1">
                        <a:lnSpc>
                          <a:spcPct val="100000"/>
                        </a:lnSpc>
                        <a:spcBef>
                          <a:spcPct val="0"/>
                        </a:spcBef>
                        <a:spcAft>
                          <a:spcPct val="900000"/>
                        </a:spcAft>
                        <a:buClrTx/>
                        <a:buSzTx/>
                        <a:buFontTx/>
                        <a:buNone/>
                        <a:tabLst/>
                        <a:defRPr/>
                      </a:pPr>
                      <a:r>
                        <a:rPr kumimoji="0" lang="en-US" sz="14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t>Aggregating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Return a statistic or value for one feature according to different values of another feature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smtClean="0">
                          <a:solidFill>
                            <a:srgbClr val="000000"/>
                          </a:solidFill>
                          <a:latin typeface="Arial" panose="020B0604020202020204" pitchFamily="34" charset="0"/>
                        </a:rPr>
                        <a:t>Pivot Table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409717906"/>
                  </a:ext>
                </a:extLst>
              </a:tr>
              <a:tr h="225535">
                <a:tc>
                  <a:txBody>
                    <a:bodyPr/>
                    <a:lstStyle/>
                    <a:p>
                      <a:pPr algn="l">
                        <a:spcBef>
                          <a:spcPts val="0"/>
                        </a:spcBef>
                        <a:spcAft>
                          <a:spcPts val="900"/>
                        </a:spcAft>
                      </a:pPr>
                      <a:r>
                        <a:rPr lang="en-US" sz="1400" b="0" smtClean="0">
                          <a:solidFill>
                            <a:srgbClr val="000000"/>
                          </a:solidFill>
                          <a:latin typeface="Arial" panose="020B0604020202020204" pitchFamily="34" charset="0"/>
                        </a:rPr>
                        <a:t>Reshaping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Change whether values are represented in different records or different features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smtClean="0">
                          <a:solidFill>
                            <a:srgbClr val="000000"/>
                          </a:solidFill>
                          <a:latin typeface="Arial" panose="020B0604020202020204" pitchFamily="34" charset="0"/>
                        </a:rPr>
                        <a:t>Pivot Table</a:t>
                      </a:r>
                      <a:endParaRPr lang="en-US" sz="1400" b="0" baseline="0" dirty="0" smtClean="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357038944"/>
                  </a:ext>
                </a:extLst>
              </a:tr>
              <a:tr h="119579">
                <a:tc>
                  <a:txBody>
                    <a:bodyPr/>
                    <a:lstStyle/>
                    <a:p>
                      <a:pPr algn="l">
                        <a:spcBef>
                          <a:spcPts val="0"/>
                        </a:spcBef>
                        <a:spcAft>
                          <a:spcPts val="900"/>
                        </a:spcAft>
                      </a:pPr>
                      <a:r>
                        <a:rPr lang="en-US" sz="1400" b="0" smtClean="0">
                          <a:solidFill>
                            <a:srgbClr val="000000"/>
                          </a:solidFill>
                          <a:latin typeface="Arial" panose="020B0604020202020204" pitchFamily="34" charset="0"/>
                        </a:rPr>
                        <a:t>Concatenating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Combine data sets through juxtaposition</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smtClean="0">
                          <a:solidFill>
                            <a:srgbClr val="000000"/>
                          </a:solidFill>
                          <a:latin typeface="Arial" panose="020B0604020202020204" pitchFamily="34" charset="0"/>
                        </a:rPr>
                        <a:t>Cut and paste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2362061409"/>
                  </a:ext>
                </a:extLst>
              </a:tr>
              <a:tr h="229319">
                <a:tc>
                  <a:txBody>
                    <a:bodyPr/>
                    <a:lstStyle/>
                    <a:p>
                      <a:pPr algn="l">
                        <a:spcBef>
                          <a:spcPts val="0"/>
                        </a:spcBef>
                        <a:spcAft>
                          <a:spcPts val="900"/>
                        </a:spcAft>
                      </a:pPr>
                      <a:r>
                        <a:rPr lang="en-US" sz="1400" b="0" smtClean="0">
                          <a:solidFill>
                            <a:srgbClr val="000000"/>
                          </a:solidFill>
                          <a:latin typeface="Arial" panose="020B0604020202020204" pitchFamily="34" charset="0"/>
                        </a:rPr>
                        <a:t>Merging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900"/>
                        </a:spcAft>
                      </a:pPr>
                      <a:r>
                        <a:rPr lang="en-US" sz="1400" b="0" dirty="0" smtClean="0">
                          <a:solidFill>
                            <a:srgbClr val="000000"/>
                          </a:solidFill>
                          <a:latin typeface="Arial" panose="020B0604020202020204" pitchFamily="34" charset="0"/>
                        </a:rPr>
                        <a:t>Combine data sets by matching records on a common identifier</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VLOOKUP()</a:t>
                      </a:r>
                    </a:p>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HLOOKUP()</a:t>
                      </a:r>
                    </a:p>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INDEX()/MATCH()</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89236478"/>
                  </a:ext>
                </a:extLst>
              </a:tr>
            </a:tbl>
          </a:graphicData>
        </a:graphic>
      </p:graphicFrame>
    </p:spTree>
    <p:extLst>
      <p:ext uri="{BB962C8B-B14F-4D97-AF65-F5344CB8AC3E}">
        <p14:creationId xmlns:p14="http://schemas.microsoft.com/office/powerpoint/2010/main" val="11157561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Analyze data</a:t>
            </a:r>
          </a:p>
        </p:txBody>
      </p:sp>
      <p:sp>
        <p:nvSpPr>
          <p:cNvPr id="4" name="Slide Number Placeholder 3"/>
          <p:cNvSpPr>
            <a:spLocks noGrp="1"/>
          </p:cNvSpPr>
          <p:nvPr>
            <p:ph type="sldNum" sz="quarter" idx="18"/>
          </p:nvPr>
        </p:nvSpPr>
        <p:spPr/>
        <p:txBody>
          <a:bodyPr/>
          <a:lstStyle/>
          <a:p>
            <a:fld id="{0EB59224-DFAF-451D-8CBC-9A737B9002FD}" type="slidenum">
              <a:rPr lang="en-US" smtClean="0"/>
              <a:pPr/>
              <a:t>87</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613498205"/>
              </p:ext>
            </p:extLst>
          </p:nvPr>
        </p:nvGraphicFramePr>
        <p:xfrm>
          <a:off x="533401" y="1762130"/>
          <a:ext cx="8077199" cy="3331464"/>
        </p:xfrm>
        <a:graphic>
          <a:graphicData uri="http://schemas.openxmlformats.org/drawingml/2006/table">
            <a:tbl>
              <a:tblPr firstRow="1" bandRow="1">
                <a:tableStyleId>{5C22544A-7EE6-4342-B048-85BDC9FD1C3A}</a:tableStyleId>
              </a:tblPr>
              <a:tblGrid>
                <a:gridCol w="2188053">
                  <a:extLst>
                    <a:ext uri="{9D8B030D-6E8A-4147-A177-3AD203B41FA5}">
                      <a16:colId xmlns:a16="http://schemas.microsoft.com/office/drawing/2014/main" val="2127846154"/>
                    </a:ext>
                  </a:extLst>
                </a:gridCol>
                <a:gridCol w="2221717">
                  <a:extLst>
                    <a:ext uri="{9D8B030D-6E8A-4147-A177-3AD203B41FA5}">
                      <a16:colId xmlns:a16="http://schemas.microsoft.com/office/drawing/2014/main" val="397013172"/>
                    </a:ext>
                  </a:extLst>
                </a:gridCol>
                <a:gridCol w="3667429">
                  <a:extLst>
                    <a:ext uri="{9D8B030D-6E8A-4147-A177-3AD203B41FA5}">
                      <a16:colId xmlns:a16="http://schemas.microsoft.com/office/drawing/2014/main" val="736834912"/>
                    </a:ext>
                  </a:extLst>
                </a:gridCol>
              </a:tblGrid>
              <a:tr h="0">
                <a:tc>
                  <a:txBody>
                    <a:bodyPr/>
                    <a:lstStyle/>
                    <a:p>
                      <a:pPr algn="l">
                        <a:spcBef>
                          <a:spcPts val="0"/>
                        </a:spcBef>
                        <a:spcAft>
                          <a:spcPts val="900"/>
                        </a:spcAft>
                      </a:pPr>
                      <a:r>
                        <a:rPr lang="en-US" sz="1400" b="1" smtClean="0">
                          <a:solidFill>
                            <a:srgbClr val="A32020"/>
                          </a:solidFill>
                          <a:latin typeface="Arial" panose="020B0604020202020204" pitchFamily="34" charset="0"/>
                        </a:rPr>
                        <a:t>Task</a:t>
                      </a:r>
                      <a:endParaRPr lang="en-US" sz="14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smtClean="0">
                          <a:solidFill>
                            <a:srgbClr val="A32020"/>
                          </a:solidFill>
                          <a:latin typeface="Arial" panose="020B0604020202020204" pitchFamily="34" charset="0"/>
                        </a:rPr>
                        <a:t>Description</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900"/>
                        </a:spcAft>
                      </a:pPr>
                      <a:r>
                        <a:rPr lang="en-US" sz="1400" b="1" dirty="0" smtClean="0">
                          <a:solidFill>
                            <a:srgbClr val="A32020"/>
                          </a:solidFill>
                          <a:latin typeface="Arial" panose="020B0604020202020204" pitchFamily="34" charset="0"/>
                        </a:rPr>
                        <a:t>Excel</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3458407062"/>
                  </a:ext>
                </a:extLst>
              </a:tr>
              <a:tr h="168328">
                <a:tc>
                  <a:txBody>
                    <a:bodyPr/>
                    <a:lstStyle/>
                    <a:p>
                      <a:pPr algn="l">
                        <a:spcBef>
                          <a:spcPts val="0"/>
                        </a:spcBef>
                        <a:spcAft>
                          <a:spcPts val="900"/>
                        </a:spcAft>
                      </a:pPr>
                      <a:r>
                        <a:rPr lang="en-US" sz="1400" b="0" smtClean="0">
                          <a:solidFill>
                            <a:srgbClr val="000000"/>
                          </a:solidFill>
                          <a:latin typeface="Arial" panose="020B0604020202020204" pitchFamily="34" charset="0"/>
                        </a:rPr>
                        <a:t>Summary analysis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Calculate representative statistics for features of interest</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marL="228600" marR="0" lvl="0" indent="-228600" algn="l" defTabSz="914400" rtl="0" eaLnBrk="1" fontAlgn="auto" latinLnBrk="0" hangingPunct="1">
                        <a:lnSpc>
                          <a:spcPct val="100000"/>
                        </a:lnSpc>
                        <a:spcBef>
                          <a:spcPts val="0"/>
                        </a:spcBef>
                        <a:spcAft>
                          <a:spcPts val="9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AVERAGE()</a:t>
                      </a:r>
                    </a:p>
                    <a:p>
                      <a:pPr marL="228600" marR="0" lvl="0" indent="-228600" algn="l" defTabSz="914400" rtl="0" eaLnBrk="1" fontAlgn="auto" latinLnBrk="0" hangingPunct="1">
                        <a:lnSpc>
                          <a:spcPct val="100000"/>
                        </a:lnSpc>
                        <a:spcBef>
                          <a:spcPts val="0"/>
                        </a:spcBef>
                        <a:spcAft>
                          <a:spcPts val="9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MEDIAN()</a:t>
                      </a:r>
                    </a:p>
                    <a:p>
                      <a:pPr marL="228600" marR="0" lvl="0" indent="-228600" algn="l" defTabSz="914400" rtl="0" eaLnBrk="1" fontAlgn="auto" latinLnBrk="0" hangingPunct="1">
                        <a:lnSpc>
                          <a:spcPct val="100000"/>
                        </a:lnSpc>
                        <a:spcBef>
                          <a:spcPts val="0"/>
                        </a:spcBef>
                        <a:spcAft>
                          <a:spcPts val="900"/>
                        </a:spcAft>
                        <a:buClrTx/>
                        <a:buSzTx/>
                        <a:buFont typeface="Arial" panose="020B0604020202020204" pitchFamily="34" charset="0"/>
                        <a:buChar char="•"/>
                        <a:tabLst/>
                        <a:defRPr/>
                      </a:pPr>
                      <a:r>
                        <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PERCENTILE.INC()</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756892241"/>
                  </a:ext>
                </a:extLst>
              </a:tr>
              <a:tr h="130416">
                <a:tc>
                  <a:txBody>
                    <a:bodyPr/>
                    <a:lstStyle/>
                    <a:p>
                      <a:pPr algn="l">
                        <a:spcBef>
                          <a:spcPts val="0"/>
                        </a:spcBef>
                        <a:spcAft>
                          <a:spcPts val="900"/>
                        </a:spcAft>
                      </a:pPr>
                      <a:r>
                        <a:rPr lang="en-US" sz="1400" b="0" smtClean="0">
                          <a:solidFill>
                            <a:srgbClr val="000000"/>
                          </a:solidFill>
                          <a:latin typeface="Arial" panose="020B0604020202020204" pitchFamily="34" charset="0"/>
                        </a:rPr>
                        <a:t>Perform statistical tests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Estimate the probability that the data supports a specific claim</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Data Analysis </a:t>
                      </a:r>
                      <a:r>
                        <a:rPr lang="en-US" sz="1400" b="0" baseline="0" dirty="0" err="1" smtClean="0">
                          <a:solidFill>
                            <a:srgbClr val="000000"/>
                          </a:solidFill>
                          <a:latin typeface="Arial" panose="020B0604020202020204" pitchFamily="34" charset="0"/>
                        </a:rPr>
                        <a:t>Toolpak</a:t>
                      </a:r>
                      <a:endParaRPr lang="en-US" sz="1400" b="0" baseline="0" dirty="0" smtClean="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409717906"/>
                  </a:ext>
                </a:extLst>
              </a:tr>
              <a:tr h="89977">
                <a:tc>
                  <a:txBody>
                    <a:bodyPr/>
                    <a:lstStyle/>
                    <a:p>
                      <a:pPr algn="l">
                        <a:spcBef>
                          <a:spcPts val="0"/>
                        </a:spcBef>
                        <a:spcAft>
                          <a:spcPts val="900"/>
                        </a:spcAft>
                      </a:pPr>
                      <a:r>
                        <a:rPr lang="en-US" sz="1400" b="0" smtClean="0">
                          <a:solidFill>
                            <a:srgbClr val="000000"/>
                          </a:solidFill>
                          <a:latin typeface="Arial" panose="020B0604020202020204" pitchFamily="34" charset="0"/>
                        </a:rPr>
                        <a:t>Clustering</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Identify similar groups of records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Aft>
                          <a:spcPts val="900"/>
                        </a:spcAft>
                        <a:buFont typeface="Arial" panose="020B0604020202020204" pitchFamily="34" charset="0"/>
                        <a:buChar char="•"/>
                      </a:pPr>
                      <a:endParaRPr lang="en-US" sz="1400" b="0" baseline="0" dirty="0" smtClean="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92137097"/>
                  </a:ext>
                </a:extLst>
              </a:tr>
              <a:tr h="130416">
                <a:tc>
                  <a:txBody>
                    <a:bodyPr/>
                    <a:lstStyle/>
                    <a:p>
                      <a:pPr algn="l">
                        <a:spcBef>
                          <a:spcPts val="0"/>
                        </a:spcBef>
                        <a:spcAft>
                          <a:spcPts val="900"/>
                        </a:spcAft>
                      </a:pPr>
                      <a:r>
                        <a:rPr lang="en-US" sz="1400" b="0" smtClean="0">
                          <a:solidFill>
                            <a:srgbClr val="000000"/>
                          </a:solidFill>
                          <a:latin typeface="Arial" panose="020B0604020202020204" pitchFamily="34" charset="0"/>
                        </a:rPr>
                        <a:t>Predictive modeling</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900"/>
                        </a:spcAft>
                      </a:pPr>
                      <a:r>
                        <a:rPr lang="en-US" sz="1400" b="0" smtClean="0">
                          <a:solidFill>
                            <a:srgbClr val="000000"/>
                          </a:solidFill>
                          <a:latin typeface="Arial" panose="020B0604020202020204" pitchFamily="34" charset="0"/>
                        </a:rPr>
                        <a:t>Use one set of features to predict the value of another feature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900"/>
                        </a:spcAft>
                        <a:buFont typeface="Arial" panose="020B0604020202020204" pitchFamily="34" charset="0"/>
                        <a:buChar char="•"/>
                      </a:pPr>
                      <a:r>
                        <a:rPr lang="en-US" sz="1400" b="0" baseline="0" dirty="0" smtClean="0">
                          <a:solidFill>
                            <a:srgbClr val="000000"/>
                          </a:solidFill>
                          <a:latin typeface="Arial" panose="020B0604020202020204" pitchFamily="34" charset="0"/>
                        </a:rPr>
                        <a:t>Data Analysis </a:t>
                      </a:r>
                      <a:r>
                        <a:rPr lang="en-US" sz="1400" b="0" baseline="0" dirty="0" err="1" smtClean="0">
                          <a:solidFill>
                            <a:srgbClr val="000000"/>
                          </a:solidFill>
                          <a:latin typeface="Arial" panose="020B0604020202020204" pitchFamily="34" charset="0"/>
                        </a:rPr>
                        <a:t>Toolpak</a:t>
                      </a:r>
                      <a:endParaRPr lang="en-US" sz="1400" b="0" baseline="0" dirty="0" smtClean="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2362061409"/>
                  </a:ext>
                </a:extLst>
              </a:tr>
              <a:tr h="0">
                <a:tc>
                  <a:txBody>
                    <a:bodyPr/>
                    <a:lstStyle/>
                    <a:p>
                      <a:pPr algn="l">
                        <a:spcBef>
                          <a:spcPts val="0"/>
                        </a:spcBef>
                        <a:spcAft>
                          <a:spcPts val="900"/>
                        </a:spcAft>
                      </a:pPr>
                      <a:r>
                        <a:rPr lang="en-US" sz="1400" b="0" smtClean="0">
                          <a:solidFill>
                            <a:srgbClr val="000000"/>
                          </a:solidFill>
                          <a:latin typeface="Arial" panose="020B0604020202020204" pitchFamily="34" charset="0"/>
                        </a:rPr>
                        <a:t>Network analysis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Aft>
                          <a:spcPts val="900"/>
                        </a:spcAft>
                      </a:pP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marL="285750" indent="-285750" algn="l">
                        <a:spcAft>
                          <a:spcPts val="900"/>
                        </a:spcAft>
                        <a:buFont typeface="Arial" panose="020B0604020202020204" pitchFamily="34" charset="0"/>
                        <a:buChar char="•"/>
                      </a:pPr>
                      <a:endParaRPr lang="en-US" sz="1400" b="0" baseline="0" dirty="0" smtClean="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89236478"/>
                  </a:ext>
                </a:extLst>
              </a:tr>
            </a:tbl>
          </a:graphicData>
        </a:graphic>
      </p:graphicFrame>
    </p:spTree>
    <p:extLst>
      <p:ext uri="{BB962C8B-B14F-4D97-AF65-F5344CB8AC3E}">
        <p14:creationId xmlns:p14="http://schemas.microsoft.com/office/powerpoint/2010/main" val="135097209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Present findings</a:t>
            </a:r>
            <a:endParaRPr lang="en-US" dirty="0"/>
          </a:p>
        </p:txBody>
      </p:sp>
      <p:sp>
        <p:nvSpPr>
          <p:cNvPr id="4" name="Slide Number Placeholder 3"/>
          <p:cNvSpPr>
            <a:spLocks noGrp="1"/>
          </p:cNvSpPr>
          <p:nvPr>
            <p:ph type="sldNum" sz="quarter" idx="18"/>
          </p:nvPr>
        </p:nvSpPr>
        <p:spPr/>
        <p:txBody>
          <a:bodyPr/>
          <a:lstStyle/>
          <a:p>
            <a:fld id="{D28E348B-3B6A-455A-AE2A-FA4C930589F0}" type="slidenum">
              <a:rPr lang="en-US" smtClean="0"/>
              <a:pPr/>
              <a:t>88</a:t>
            </a:fld>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706745342"/>
              </p:ext>
            </p:extLst>
          </p:nvPr>
        </p:nvGraphicFramePr>
        <p:xfrm>
          <a:off x="533401" y="1762130"/>
          <a:ext cx="8077199" cy="2407920"/>
        </p:xfrm>
        <a:graphic>
          <a:graphicData uri="http://schemas.openxmlformats.org/drawingml/2006/table">
            <a:tbl>
              <a:tblPr firstRow="1" bandRow="1">
                <a:tableStyleId>{5C22544A-7EE6-4342-B048-85BDC9FD1C3A}</a:tableStyleId>
              </a:tblPr>
              <a:tblGrid>
                <a:gridCol w="2395882">
                  <a:extLst>
                    <a:ext uri="{9D8B030D-6E8A-4147-A177-3AD203B41FA5}">
                      <a16:colId xmlns:a16="http://schemas.microsoft.com/office/drawing/2014/main" val="2127846154"/>
                    </a:ext>
                  </a:extLst>
                </a:gridCol>
                <a:gridCol w="2760317">
                  <a:extLst>
                    <a:ext uri="{9D8B030D-6E8A-4147-A177-3AD203B41FA5}">
                      <a16:colId xmlns:a16="http://schemas.microsoft.com/office/drawing/2014/main" val="397013172"/>
                    </a:ext>
                  </a:extLst>
                </a:gridCol>
                <a:gridCol w="2921000">
                  <a:extLst>
                    <a:ext uri="{9D8B030D-6E8A-4147-A177-3AD203B41FA5}">
                      <a16:colId xmlns:a16="http://schemas.microsoft.com/office/drawing/2014/main" val="736834912"/>
                    </a:ext>
                  </a:extLst>
                </a:gridCol>
              </a:tblGrid>
              <a:tr h="0">
                <a:tc>
                  <a:txBody>
                    <a:bodyPr/>
                    <a:lstStyle/>
                    <a:p>
                      <a:pPr algn="l">
                        <a:spcBef>
                          <a:spcPts val="0"/>
                        </a:spcBef>
                        <a:spcAft>
                          <a:spcPts val="600"/>
                        </a:spcAft>
                      </a:pPr>
                      <a:r>
                        <a:rPr lang="en-US" sz="1400" b="1" smtClean="0">
                          <a:solidFill>
                            <a:srgbClr val="A32020"/>
                          </a:solidFill>
                          <a:latin typeface="Arial" panose="020B0604020202020204" pitchFamily="34" charset="0"/>
                        </a:rPr>
                        <a:t>Task</a:t>
                      </a:r>
                      <a:endParaRPr lang="en-US" sz="1400" b="1" dirty="0">
                        <a:solidFill>
                          <a:srgbClr val="A32020"/>
                        </a:solidFill>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600"/>
                        </a:spcAft>
                      </a:pPr>
                      <a:r>
                        <a:rPr lang="en-US" sz="1400" b="1" smtClean="0">
                          <a:solidFill>
                            <a:srgbClr val="A32020"/>
                          </a:solidFill>
                          <a:latin typeface="Arial" panose="020B0604020202020204" pitchFamily="34" charset="0"/>
                        </a:rPr>
                        <a:t>Description</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a:spcBef>
                          <a:spcPts val="0"/>
                        </a:spcBef>
                        <a:spcAft>
                          <a:spcPts val="600"/>
                        </a:spcAft>
                      </a:pPr>
                      <a:r>
                        <a:rPr lang="en-US" sz="1400" b="1" dirty="0" smtClean="0">
                          <a:solidFill>
                            <a:srgbClr val="A32020"/>
                          </a:solidFill>
                          <a:latin typeface="Arial" panose="020B0604020202020204" pitchFamily="34" charset="0"/>
                        </a:rPr>
                        <a:t>Excel</a:t>
                      </a:r>
                      <a:endParaRPr lang="en-US" sz="1400" b="1" dirty="0">
                        <a:solidFill>
                          <a:srgbClr val="A32020"/>
                        </a:solidFill>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3458407062"/>
                  </a:ext>
                </a:extLst>
              </a:tr>
              <a:tr h="0">
                <a:tc>
                  <a:txBody>
                    <a:bodyPr/>
                    <a:lstStyle/>
                    <a:p>
                      <a:pPr algn="l">
                        <a:spcBef>
                          <a:spcPts val="0"/>
                        </a:spcBef>
                        <a:spcAft>
                          <a:spcPts val="600"/>
                        </a:spcAft>
                      </a:pPr>
                      <a:r>
                        <a:rPr lang="en-US" sz="1400" b="0" dirty="0" smtClean="0">
                          <a:solidFill>
                            <a:srgbClr val="000000"/>
                          </a:solidFill>
                          <a:latin typeface="Arial" panose="020B0604020202020204" pitchFamily="34" charset="0"/>
                        </a:rPr>
                        <a:t>Data visualization</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Display data using lines, shapes, colors, and other abstract representations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Charts</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89236478"/>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Dashboarding</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Create a collection of dynamic visualizations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Charts</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118914628"/>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Exporting data</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a:spcBef>
                          <a:spcPts val="0"/>
                        </a:spcBef>
                        <a:spcAft>
                          <a:spcPts val="600"/>
                        </a:spcAft>
                      </a:pPr>
                      <a:r>
                        <a:rPr lang="en-US" sz="1400" b="0" dirty="0" smtClean="0">
                          <a:solidFill>
                            <a:srgbClr val="000000"/>
                          </a:solidFill>
                          <a:latin typeface="Arial" panose="020B0604020202020204" pitchFamily="34" charset="0"/>
                        </a:rPr>
                        <a:t>Produce output from an analytical environment for future use</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marL="228600" indent="-228600" algn="l">
                        <a:spcBef>
                          <a:spcPts val="0"/>
                        </a:spcBef>
                        <a:spcAft>
                          <a:spcPts val="600"/>
                        </a:spcAft>
                        <a:buFont typeface="Arial" panose="020B0604020202020204" pitchFamily="34" charset="0"/>
                        <a:buChar char="•"/>
                      </a:pPr>
                      <a:r>
                        <a:rPr lang="en-US" sz="1400" b="0" baseline="0" dirty="0" smtClean="0">
                          <a:solidFill>
                            <a:srgbClr val="000000"/>
                          </a:solidFill>
                          <a:latin typeface="Arial" panose="020B0604020202020204" pitchFamily="34" charset="0"/>
                        </a:rPr>
                        <a:t>File &gt; Save As</a:t>
                      </a: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312125913"/>
                  </a:ext>
                </a:extLst>
              </a:tr>
              <a:tr h="0">
                <a:tc>
                  <a:txBody>
                    <a:bodyPr/>
                    <a:lstStyle/>
                    <a:p>
                      <a:pPr algn="l">
                        <a:spcBef>
                          <a:spcPts val="0"/>
                        </a:spcBef>
                        <a:spcAft>
                          <a:spcPts val="600"/>
                        </a:spcAft>
                      </a:pPr>
                      <a:r>
                        <a:rPr lang="en-US" sz="1400" b="0" smtClean="0">
                          <a:solidFill>
                            <a:srgbClr val="000000"/>
                          </a:solidFill>
                          <a:latin typeface="Arial" panose="020B0604020202020204" pitchFamily="34" charset="0"/>
                        </a:rPr>
                        <a:t>Make recommendations</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a:spcBef>
                          <a:spcPts val="0"/>
                        </a:spcBef>
                        <a:spcAft>
                          <a:spcPts val="600"/>
                        </a:spcAft>
                      </a:pPr>
                      <a:r>
                        <a:rPr lang="en-US" sz="1400" b="0" smtClean="0">
                          <a:solidFill>
                            <a:srgbClr val="000000"/>
                          </a:solidFill>
                          <a:latin typeface="Arial" panose="020B0604020202020204" pitchFamily="34" charset="0"/>
                        </a:rPr>
                        <a:t>Use results of data analysis to guide decision-making</a:t>
                      </a:r>
                      <a:endParaRPr lang="en-US" sz="1400" b="0" dirty="0">
                        <a:solidFill>
                          <a:srgbClr val="000000"/>
                        </a:solidFill>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marL="285750" indent="-285750" algn="l">
                        <a:buFont typeface="Arial" panose="020B0604020202020204" pitchFamily="34" charset="0"/>
                        <a:buChar char="•"/>
                      </a:pPr>
                      <a:endParaRPr kumimoji="0" lang="en-US" sz="14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390591731"/>
                  </a:ext>
                </a:extLst>
              </a:tr>
            </a:tbl>
          </a:graphicData>
        </a:graphic>
      </p:graphicFrame>
    </p:spTree>
    <p:extLst>
      <p:ext uri="{BB962C8B-B14F-4D97-AF65-F5344CB8AC3E}">
        <p14:creationId xmlns:p14="http://schemas.microsoft.com/office/powerpoint/2010/main" val="67358429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smtClean="0"/>
              <a:t>Appendix</a:t>
            </a:r>
            <a:endParaRPr lang="en-US" dirty="0"/>
          </a:p>
        </p:txBody>
      </p:sp>
      <p:sp>
        <p:nvSpPr>
          <p:cNvPr id="4" name="Slide Number Placeholder 3"/>
          <p:cNvSpPr>
            <a:spLocks noGrp="1"/>
          </p:cNvSpPr>
          <p:nvPr>
            <p:ph type="sldNum" sz="quarter" idx="12"/>
          </p:nvPr>
        </p:nvSpPr>
        <p:spPr/>
        <p:txBody>
          <a:bodyPr/>
          <a:lstStyle/>
          <a:p>
            <a:fld id="{0EB59224-DFAF-451D-8CBC-9A737B9002FD}" type="slidenum">
              <a:rPr lang="en-US" smtClean="0"/>
              <a:pPr/>
              <a:t>89</a:t>
            </a:fld>
            <a:endParaRPr lang="en-US" dirty="0"/>
          </a:p>
        </p:txBody>
      </p:sp>
    </p:spTree>
    <p:extLst>
      <p:ext uri="{BB962C8B-B14F-4D97-AF65-F5344CB8AC3E}">
        <p14:creationId xmlns:p14="http://schemas.microsoft.com/office/powerpoint/2010/main" val="878428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Cell references</a:t>
            </a:r>
          </a:p>
        </p:txBody>
      </p:sp>
      <p:sp>
        <p:nvSpPr>
          <p:cNvPr id="3" name="Content Placeholder 2"/>
          <p:cNvSpPr>
            <a:spLocks noGrp="1"/>
          </p:cNvSpPr>
          <p:nvPr>
            <p:ph sz="quarter" idx="15"/>
          </p:nvPr>
        </p:nvSpPr>
        <p:spPr>
          <a:xfrm>
            <a:off x="533400" y="1762791"/>
            <a:ext cx="8077200" cy="607859"/>
          </a:xfrm>
        </p:spPr>
        <p:txBody>
          <a:bodyPr/>
          <a:lstStyle/>
          <a:p>
            <a:pPr marL="228600" indent="-228600">
              <a:buFont typeface="Arial" panose="020B0604020202020204" pitchFamily="34" charset="0"/>
              <a:buChar char="•"/>
            </a:pPr>
            <a:r>
              <a:rPr lang="en-US" sz="1600" dirty="0"/>
              <a:t>Excel formulas can reference different cells</a:t>
            </a:r>
          </a:p>
          <a:p>
            <a:pPr marL="228600" indent="-228600">
              <a:buFont typeface="Arial" panose="020B0604020202020204" pitchFamily="34" charset="0"/>
              <a:buChar char="•"/>
            </a:pPr>
            <a:r>
              <a:rPr lang="en-US" sz="1600" dirty="0"/>
              <a:t>Changes to the referenced cells result in updates to value calculated by the </a:t>
            </a:r>
            <a:r>
              <a:rPr lang="en-US" sz="1600" dirty="0" smtClean="0"/>
              <a:t>formula</a:t>
            </a:r>
            <a:endParaRPr lang="en-US" sz="1600"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a:t>
            </a:fld>
            <a:endParaRPr lang="en-US" dirty="0"/>
          </a:p>
        </p:txBody>
      </p:sp>
      <p:pic>
        <p:nvPicPr>
          <p:cNvPr id="5" name="Picture 2"/>
          <p:cNvPicPr>
            <a:picLocks noChangeAspect="1" noChangeArrowheads="1"/>
          </p:cNvPicPr>
          <p:nvPr/>
        </p:nvPicPr>
        <p:blipFill>
          <a:blip r:embed="rId3" cstate="print"/>
          <a:srcRect/>
          <a:stretch>
            <a:fillRect/>
          </a:stretch>
        </p:blipFill>
        <p:spPr bwMode="auto">
          <a:xfrm>
            <a:off x="533400" y="2576162"/>
            <a:ext cx="4139487" cy="3301110"/>
          </a:xfrm>
          <a:prstGeom prst="rect">
            <a:avLst/>
          </a:prstGeom>
          <a:noFill/>
          <a:ln w="9525">
            <a:noFill/>
            <a:miter lim="800000"/>
            <a:headEnd/>
            <a:tailEnd/>
          </a:ln>
        </p:spPr>
      </p:pic>
      <p:cxnSp>
        <p:nvCxnSpPr>
          <p:cNvPr id="6" name="Straight Arrow Connector 5"/>
          <p:cNvCxnSpPr/>
          <p:nvPr/>
        </p:nvCxnSpPr>
        <p:spPr>
          <a:xfrm>
            <a:off x="4531907" y="5228918"/>
            <a:ext cx="1512168" cy="792088"/>
          </a:xfrm>
          <a:prstGeom prst="straightConnector1">
            <a:avLst/>
          </a:prstGeom>
          <a:ln w="12700">
            <a:solidFill>
              <a:srgbClr val="968C6D"/>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3148640" y="3378555"/>
            <a:ext cx="1923327" cy="721033"/>
          </a:xfrm>
          <a:prstGeom prst="straightConnector1">
            <a:avLst/>
          </a:prstGeom>
          <a:ln w="12700">
            <a:solidFill>
              <a:srgbClr val="968C6D"/>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287991" y="3090523"/>
            <a:ext cx="3088258" cy="360040"/>
          </a:xfrm>
          <a:prstGeom prst="rect">
            <a:avLst/>
          </a:prstGeom>
          <a:noFill/>
        </p:spPr>
        <p:txBody>
          <a:bodyPr wrap="none" lIns="0" tIns="0" rIns="0" bIns="0" rtlCol="0">
            <a:noAutofit/>
          </a:bodyPr>
          <a:lstStyle/>
          <a:p>
            <a:pPr indent="-274320">
              <a:spcAft>
                <a:spcPts val="900"/>
              </a:spcAft>
            </a:pPr>
            <a:r>
              <a:rPr lang="en-GB" sz="1600" dirty="0" smtClean="0">
                <a:solidFill>
                  <a:schemeClr val="accent1"/>
                </a:solidFill>
                <a:latin typeface="Georgia" pitchFamily="18" charset="0"/>
              </a:rPr>
              <a:t>Cells referenced by a formula</a:t>
            </a:r>
          </a:p>
        </p:txBody>
      </p:sp>
      <p:sp>
        <p:nvSpPr>
          <p:cNvPr id="9" name="TextBox 8"/>
          <p:cNvSpPr txBox="1"/>
          <p:nvPr/>
        </p:nvSpPr>
        <p:spPr>
          <a:xfrm>
            <a:off x="6116083" y="5876990"/>
            <a:ext cx="3096344" cy="288032"/>
          </a:xfrm>
          <a:prstGeom prst="rect">
            <a:avLst/>
          </a:prstGeom>
          <a:noFill/>
        </p:spPr>
        <p:txBody>
          <a:bodyPr wrap="none" lIns="0" tIns="0" rIns="0" bIns="0" rtlCol="0">
            <a:noAutofit/>
          </a:bodyPr>
          <a:lstStyle/>
          <a:p>
            <a:pPr indent="-274320">
              <a:spcAft>
                <a:spcPts val="900"/>
              </a:spcAft>
            </a:pPr>
            <a:r>
              <a:rPr lang="en-GB" sz="1600" dirty="0" smtClean="0">
                <a:solidFill>
                  <a:schemeClr val="accent1"/>
                </a:solidFill>
                <a:latin typeface="Georgia" pitchFamily="18" charset="0"/>
              </a:rPr>
              <a:t>Formula</a:t>
            </a:r>
          </a:p>
        </p:txBody>
      </p:sp>
    </p:spTree>
    <p:extLst>
      <p:ext uri="{BB962C8B-B14F-4D97-AF65-F5344CB8AC3E}">
        <p14:creationId xmlns:p14="http://schemas.microsoft.com/office/powerpoint/2010/main" val="415997536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r>
              <a:rPr lang="en-US" dirty="0" err="1"/>
              <a:t>Anscombe’s</a:t>
            </a:r>
            <a:r>
              <a:rPr lang="en-US" dirty="0"/>
              <a:t> </a:t>
            </a:r>
            <a:r>
              <a:rPr lang="en-US" dirty="0" smtClean="0"/>
              <a:t>quartet”</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90</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4058242499"/>
              </p:ext>
            </p:extLst>
          </p:nvPr>
        </p:nvGraphicFramePr>
        <p:xfrm>
          <a:off x="533401" y="1762130"/>
          <a:ext cx="8077199" cy="2090928"/>
        </p:xfrm>
        <a:graphic>
          <a:graphicData uri="http://schemas.openxmlformats.org/drawingml/2006/table">
            <a:tbl>
              <a:tblPr firstRow="1" bandRow="1">
                <a:tableStyleId>{5C22544A-7EE6-4342-B048-85BDC9FD1C3A}</a:tableStyleId>
              </a:tblPr>
              <a:tblGrid>
                <a:gridCol w="2993826">
                  <a:extLst>
                    <a:ext uri="{9D8B030D-6E8A-4147-A177-3AD203B41FA5}">
                      <a16:colId xmlns:a16="http://schemas.microsoft.com/office/drawing/2014/main" val="20000"/>
                    </a:ext>
                  </a:extLst>
                </a:gridCol>
                <a:gridCol w="2390973">
                  <a:extLst>
                    <a:ext uri="{9D8B030D-6E8A-4147-A177-3AD203B41FA5}">
                      <a16:colId xmlns:a16="http://schemas.microsoft.com/office/drawing/2014/main" val="20001"/>
                    </a:ext>
                  </a:extLst>
                </a:gridCol>
                <a:gridCol w="2692400">
                  <a:extLst>
                    <a:ext uri="{9D8B030D-6E8A-4147-A177-3AD203B41FA5}">
                      <a16:colId xmlns:a16="http://schemas.microsoft.com/office/drawing/2014/main" val="20002"/>
                    </a:ext>
                  </a:extLst>
                </a:gridCol>
              </a:tblGrid>
              <a:tr h="0">
                <a:tc>
                  <a:txBody>
                    <a:bodyPr/>
                    <a:lstStyle/>
                    <a:p>
                      <a:pPr algn="l" fontAlgn="b">
                        <a:spcBef>
                          <a:spcPts val="0"/>
                        </a:spcBef>
                        <a:spcAft>
                          <a:spcPts val="0"/>
                        </a:spcAft>
                      </a:pPr>
                      <a:r>
                        <a:rPr lang="en-US" sz="1600" b="1" i="0" u="none" strike="noStrike" smtClean="0">
                          <a:solidFill>
                            <a:srgbClr val="A32020"/>
                          </a:solidFill>
                          <a:effectLst/>
                          <a:latin typeface="Arial" panose="020B0604020202020204" pitchFamily="34" charset="0"/>
                        </a:rPr>
                        <a:t>Property</a:t>
                      </a:r>
                      <a:endParaRPr lang="en-US" sz="1600" b="1" i="0" u="none" strike="noStrike" dirty="0">
                        <a:solidFill>
                          <a:srgbClr val="A32020"/>
                        </a:solidFill>
                        <a:effectLst/>
                        <a:latin typeface="Arial" panose="020B0604020202020204" pitchFamily="34" charset="0"/>
                      </a:endParaRPr>
                    </a:p>
                  </a:txBody>
                  <a:tcPr marL="45720" marR="45720" marT="27432" marB="27432">
                    <a:lnL w="0" cmpd="sng">
                      <a:solidFill>
                        <a:srgbClr val="FFFFFF"/>
                      </a:solidFill>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0"/>
                        </a:spcAft>
                      </a:pPr>
                      <a:r>
                        <a:rPr lang="en-US" sz="1600" b="1" i="0" u="none" strike="noStrike" smtClean="0">
                          <a:solidFill>
                            <a:srgbClr val="A32020"/>
                          </a:solidFill>
                          <a:effectLst/>
                          <a:latin typeface="Arial" panose="020B0604020202020204" pitchFamily="34" charset="0"/>
                        </a:rPr>
                        <a:t>Value</a:t>
                      </a:r>
                      <a:endParaRPr lang="en-US" sz="16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12700" cap="flat" cmpd="sng" algn="ctr">
                      <a:noFill/>
                      <a:prstDash val="solid"/>
                      <a:round/>
                      <a:headEnd type="none" w="med" len="med"/>
                      <a:tailEnd type="none" w="med" len="med"/>
                    </a:lnR>
                    <a:lnT w="0" cmpd="sng">
                      <a:solidFill>
                        <a:srgbClr val="FFFFFF"/>
                      </a:solidFill>
                    </a:lnT>
                    <a:lnB w="9525" cmpd="sng">
                      <a:solidFill>
                        <a:srgbClr val="968C6D"/>
                      </a:solidFill>
                      <a:prstDash val="solid"/>
                    </a:lnB>
                    <a:solidFill>
                      <a:srgbClr val="FFFFFF"/>
                    </a:solidFill>
                  </a:tcPr>
                </a:tc>
                <a:tc>
                  <a:txBody>
                    <a:bodyPr/>
                    <a:lstStyle/>
                    <a:p>
                      <a:pPr algn="l" fontAlgn="b">
                        <a:spcBef>
                          <a:spcPts val="0"/>
                        </a:spcBef>
                        <a:spcAft>
                          <a:spcPts val="0"/>
                        </a:spcAft>
                      </a:pPr>
                      <a:r>
                        <a:rPr lang="en-US" sz="1600" b="1" i="0" u="none" strike="noStrike" dirty="0" smtClean="0">
                          <a:solidFill>
                            <a:srgbClr val="A32020"/>
                          </a:solidFill>
                          <a:effectLst/>
                          <a:latin typeface="Arial" panose="020B0604020202020204" pitchFamily="34" charset="0"/>
                        </a:rPr>
                        <a:t>Accuracy</a:t>
                      </a:r>
                      <a:endParaRPr lang="en-US" sz="1600" b="1" i="0" u="none" strike="noStrike" dirty="0">
                        <a:solidFill>
                          <a:srgbClr val="A32020"/>
                        </a:solidFill>
                        <a:effectLst/>
                        <a:latin typeface="Arial" panose="020B0604020202020204" pitchFamily="34" charset="0"/>
                      </a:endParaRPr>
                    </a:p>
                  </a:txBody>
                  <a:tcPr marL="45720" marR="45720" marT="27432" marB="27432">
                    <a:lnL w="12700" cap="flat" cmpd="sng" algn="ctr">
                      <a:noFill/>
                      <a:prstDash val="solid"/>
                      <a:round/>
                      <a:headEnd type="none" w="med" len="med"/>
                      <a:tailEnd type="none" w="med" len="med"/>
                    </a:lnL>
                    <a:lnR w="0" cmpd="sng">
                      <a:solidFill>
                        <a:srgbClr val="FFFFFF"/>
                      </a:solidFill>
                    </a:lnR>
                    <a:lnT w="0" cmpd="sng">
                      <a:solidFill>
                        <a:srgbClr val="FFFFFF"/>
                      </a:solidFill>
                    </a:lnT>
                    <a:lnB w="9525" cmpd="sng">
                      <a:solidFill>
                        <a:srgbClr val="968C6D"/>
                      </a:solidFill>
                      <a:prstDash val="solid"/>
                    </a:lnB>
                    <a:solidFill>
                      <a:srgbClr val="FFFFFF"/>
                    </a:solidFill>
                  </a:tcPr>
                </a:tc>
                <a:extLst>
                  <a:ext uri="{0D108BD9-81ED-4DB2-BD59-A6C34878D82A}">
                    <a16:rowId xmlns:a16="http://schemas.microsoft.com/office/drawing/2014/main" val="10000"/>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Mean of x</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dirty="0" smtClean="0">
                          <a:solidFill>
                            <a:srgbClr val="000000"/>
                          </a:solidFill>
                          <a:effectLst/>
                          <a:latin typeface="Arial" panose="020B0604020202020204" pitchFamily="34" charset="0"/>
                        </a:rPr>
                        <a:t>9</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olid"/>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exact</a:t>
                      </a:r>
                      <a:endParaRPr lang="en-US" sz="16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olid"/>
                    </a:lnT>
                    <a:lnB w="9525" cmpd="sng">
                      <a:solidFill>
                        <a:srgbClr val="968C6D"/>
                      </a:solidFill>
                      <a:prstDash val="sysDot"/>
                    </a:lnB>
                    <a:solidFill>
                      <a:srgbClr val="FFFFFF"/>
                    </a:solidFill>
                  </a:tcPr>
                </a:tc>
                <a:extLst>
                  <a:ext uri="{0D108BD9-81ED-4DB2-BD59-A6C34878D82A}">
                    <a16:rowId xmlns:a16="http://schemas.microsoft.com/office/drawing/2014/main" val="10001"/>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Sample variance of x</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11</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exact</a:t>
                      </a:r>
                      <a:endParaRPr lang="en-US" sz="16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2"/>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Mean of y</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7.5</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2 decimal places</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3"/>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Sample variance of y</a:t>
                      </a:r>
                      <a:endParaRPr lang="en-US" sz="16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dirty="0" smtClean="0">
                          <a:solidFill>
                            <a:srgbClr val="000000"/>
                          </a:solidFill>
                          <a:effectLst/>
                          <a:latin typeface="Arial" panose="020B0604020202020204" pitchFamily="34" charset="0"/>
                        </a:rPr>
                        <a:t>4.125</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plus/minus 0.003</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4"/>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Correlation between x and y</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0.816</a:t>
                      </a:r>
                      <a:endParaRPr lang="en-US" sz="16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ysDot"/>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3 decimal places</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ysDot"/>
                    </a:lnB>
                    <a:solidFill>
                      <a:srgbClr val="FFFFFF"/>
                    </a:solidFill>
                  </a:tcPr>
                </a:tc>
                <a:extLst>
                  <a:ext uri="{0D108BD9-81ED-4DB2-BD59-A6C34878D82A}">
                    <a16:rowId xmlns:a16="http://schemas.microsoft.com/office/drawing/2014/main" val="10005"/>
                  </a:ext>
                </a:extLst>
              </a:tr>
              <a:tr h="0">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Linear regression line</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0"/>
                        </a:spcAft>
                      </a:pPr>
                      <a:r>
                        <a:rPr lang="en-US" sz="1600" b="0" i="0" u="none" strike="noStrike" smtClean="0">
                          <a:solidFill>
                            <a:srgbClr val="000000"/>
                          </a:solidFill>
                          <a:effectLst/>
                          <a:latin typeface="Arial" panose="020B0604020202020204" pitchFamily="34" charset="0"/>
                        </a:rPr>
                        <a:t>y = 3.00 + 0.500x</a:t>
                      </a:r>
                      <a:endParaRPr lang="en-US" sz="1600" b="0" i="0" u="none" strike="noStrike">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prstDash val="solid"/>
                    </a:lnR>
                    <a:lnT w="9525" cmpd="sng">
                      <a:solidFill>
                        <a:srgbClr val="968C6D"/>
                      </a:solidFill>
                      <a:prstDash val="sysDot"/>
                    </a:lnT>
                    <a:lnB w="9525" cmpd="sng">
                      <a:solidFill>
                        <a:srgbClr val="968C6D"/>
                      </a:solidFill>
                      <a:prstDash val="solid"/>
                    </a:lnB>
                    <a:solidFill>
                      <a:srgbClr val="FFFFFF"/>
                    </a:solidFill>
                  </a:tcPr>
                </a:tc>
                <a:tc>
                  <a:txBody>
                    <a:bodyPr/>
                    <a:lstStyle/>
                    <a:p>
                      <a:pPr algn="l" fontAlgn="b">
                        <a:spcBef>
                          <a:spcPts val="0"/>
                        </a:spcBef>
                        <a:spcAft>
                          <a:spcPts val="0"/>
                        </a:spcAft>
                      </a:pPr>
                      <a:r>
                        <a:rPr lang="en-US" sz="1600" b="0" i="0" u="none" strike="noStrike" dirty="0" smtClean="0">
                          <a:solidFill>
                            <a:srgbClr val="000000"/>
                          </a:solidFill>
                          <a:effectLst/>
                          <a:latin typeface="Arial" panose="020B0604020202020204" pitchFamily="34" charset="0"/>
                        </a:rPr>
                        <a:t>2-3 decimal places</a:t>
                      </a:r>
                      <a:endParaRPr lang="en-US" sz="1600" b="0" i="0" u="none" strike="noStrike" dirty="0">
                        <a:solidFill>
                          <a:srgbClr val="000000"/>
                        </a:solidFill>
                        <a:effectLst/>
                        <a:latin typeface="Arial" panose="020B0604020202020204" pitchFamily="34" charset="0"/>
                      </a:endParaRPr>
                    </a:p>
                  </a:txBody>
                  <a:tcPr marL="45720" marR="45720" marT="27432" marB="27432">
                    <a:lnL w="0" cmpd="sng">
                      <a:solidFill>
                        <a:srgbClr val="FFFFFF"/>
                      </a:solidFill>
                      <a:prstDash val="solid"/>
                    </a:lnL>
                    <a:lnR w="0" cmpd="sng">
                      <a:solidFill>
                        <a:srgbClr val="FFFFFF"/>
                      </a:solidFill>
                    </a:lnR>
                    <a:lnT w="9525" cmpd="sng">
                      <a:solidFill>
                        <a:srgbClr val="968C6D"/>
                      </a:solidFill>
                      <a:prstDash val="sysDot"/>
                    </a:lnT>
                    <a:lnB w="9525" cmpd="sng">
                      <a:solidFill>
                        <a:srgbClr val="968C6D"/>
                      </a:solidFill>
                      <a:prstDash val="solid"/>
                    </a:lnB>
                    <a:solidFill>
                      <a:srgbClr val="FFFFFF"/>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81071982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the quartet</a:t>
            </a:r>
          </a:p>
        </p:txBody>
      </p:sp>
      <p:sp>
        <p:nvSpPr>
          <p:cNvPr id="4" name="Slide Number Placeholder 3"/>
          <p:cNvSpPr>
            <a:spLocks noGrp="1"/>
          </p:cNvSpPr>
          <p:nvPr>
            <p:ph type="sldNum" sz="quarter" idx="18"/>
          </p:nvPr>
        </p:nvSpPr>
        <p:spPr/>
        <p:txBody>
          <a:bodyPr/>
          <a:lstStyle/>
          <a:p>
            <a:fld id="{0EB59224-DFAF-451D-8CBC-9A737B9002FD}" type="slidenum">
              <a:rPr lang="en-US" smtClean="0"/>
              <a:pPr/>
              <a:t>91</a:t>
            </a:fld>
            <a:endParaRPr lang="en-US" dirty="0"/>
          </a:p>
        </p:txBody>
      </p:sp>
      <p:pic>
        <p:nvPicPr>
          <p:cNvPr id="5" name="Picture 4"/>
          <p:cNvPicPr>
            <a:picLocks noChangeAspect="1"/>
          </p:cNvPicPr>
          <p:nvPr/>
        </p:nvPicPr>
        <p:blipFill>
          <a:blip r:embed="rId3"/>
          <a:stretch>
            <a:fillRect/>
          </a:stretch>
        </p:blipFill>
        <p:spPr>
          <a:xfrm>
            <a:off x="555940" y="1832855"/>
            <a:ext cx="6197676" cy="4339346"/>
          </a:xfrm>
          <a:prstGeom prst="rect">
            <a:avLst/>
          </a:prstGeom>
          <a:ln w="6350">
            <a:solidFill>
              <a:srgbClr val="968C6D"/>
            </a:solidFill>
          </a:ln>
        </p:spPr>
      </p:pic>
    </p:spTree>
    <p:extLst>
      <p:ext uri="{BB962C8B-B14F-4D97-AF65-F5344CB8AC3E}">
        <p14:creationId xmlns:p14="http://schemas.microsoft.com/office/powerpoint/2010/main" val="103706299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 function</a:t>
            </a:r>
            <a:endParaRPr lang="en-US" dirty="0"/>
          </a:p>
        </p:txBody>
      </p:sp>
      <p:sp>
        <p:nvSpPr>
          <p:cNvPr id="3" name="Content Placeholder 2"/>
          <p:cNvSpPr>
            <a:spLocks noGrp="1"/>
          </p:cNvSpPr>
          <p:nvPr>
            <p:ph sz="quarter" idx="15"/>
          </p:nvPr>
        </p:nvSpPr>
        <p:spPr>
          <a:xfrm>
            <a:off x="533400" y="1762791"/>
            <a:ext cx="8077200" cy="3393237"/>
          </a:xfrm>
        </p:spPr>
        <p:txBody>
          <a:bodyPr/>
          <a:lstStyle/>
          <a:p>
            <a:pPr marL="228600" lvl="1" indent="-228600">
              <a:buFont typeface="Arial" panose="020B0604020202020204" pitchFamily="34" charset="0"/>
              <a:buChar char="•"/>
            </a:pPr>
            <a:r>
              <a:rPr lang="en-GB" dirty="0"/>
              <a:t>An alternative approach that offers greater flexibility is to use a combination of the INDEX and MATCH functions.</a:t>
            </a:r>
          </a:p>
          <a:p>
            <a:pPr marL="228600" lvl="1" indent="-228600">
              <a:buFont typeface="Arial" panose="020B0604020202020204" pitchFamily="34" charset="0"/>
              <a:buChar char="•"/>
            </a:pPr>
            <a:r>
              <a:rPr lang="en-GB" dirty="0"/>
              <a:t>INDEX returns the value at a particular position (index) in a range</a:t>
            </a:r>
          </a:p>
          <a:p>
            <a:r>
              <a:rPr lang="en-GB" b="1" dirty="0" smtClean="0"/>
              <a:t>Syntax</a:t>
            </a:r>
            <a:endParaRPr lang="en-GB" b="1" dirty="0"/>
          </a:p>
          <a:p>
            <a:pPr lvl="2">
              <a:buNone/>
            </a:pPr>
            <a:r>
              <a:rPr lang="en-GB" dirty="0">
                <a:cs typeface="Arial" pitchFamily="34" charset="0"/>
              </a:rPr>
              <a:t>=INDEX ( </a:t>
            </a:r>
            <a:r>
              <a:rPr lang="en-GB" dirty="0">
                <a:solidFill>
                  <a:srgbClr val="FF0000"/>
                </a:solidFill>
                <a:cs typeface="Arial" pitchFamily="34" charset="0"/>
              </a:rPr>
              <a:t>range of values</a:t>
            </a:r>
            <a:r>
              <a:rPr lang="en-GB" dirty="0">
                <a:cs typeface="Arial" pitchFamily="34" charset="0"/>
              </a:rPr>
              <a:t>, </a:t>
            </a:r>
            <a:r>
              <a:rPr lang="en-GB" dirty="0">
                <a:solidFill>
                  <a:schemeClr val="accent1"/>
                </a:solidFill>
                <a:cs typeface="Arial" pitchFamily="34" charset="0"/>
              </a:rPr>
              <a:t>row number</a:t>
            </a:r>
            <a:r>
              <a:rPr lang="en-GB" dirty="0">
                <a:cs typeface="Arial" pitchFamily="34" charset="0"/>
              </a:rPr>
              <a:t>, </a:t>
            </a:r>
            <a:r>
              <a:rPr lang="en-GB" dirty="0">
                <a:solidFill>
                  <a:srgbClr val="006A51"/>
                </a:solidFill>
                <a:cs typeface="Arial" pitchFamily="34" charset="0"/>
              </a:rPr>
              <a:t>column number (optional)</a:t>
            </a:r>
            <a:r>
              <a:rPr lang="en-GB" dirty="0">
                <a:solidFill>
                  <a:srgbClr val="1B2581"/>
                </a:solidFill>
                <a:cs typeface="Arial" pitchFamily="34" charset="0"/>
              </a:rPr>
              <a:t> </a:t>
            </a:r>
            <a:r>
              <a:rPr lang="en-GB" dirty="0">
                <a:cs typeface="Arial" pitchFamily="34" charset="0"/>
              </a:rPr>
              <a:t>)</a:t>
            </a:r>
            <a:endParaRPr lang="en-GB" dirty="0"/>
          </a:p>
          <a:p>
            <a:r>
              <a:rPr lang="en-GB" b="1" dirty="0" smtClean="0"/>
              <a:t>Example</a:t>
            </a:r>
            <a:endParaRPr lang="en-GB" b="1" dirty="0"/>
          </a:p>
          <a:p>
            <a:pPr lvl="2">
              <a:buNone/>
            </a:pPr>
            <a:r>
              <a:rPr lang="en-GB" dirty="0">
                <a:cs typeface="Arial" pitchFamily="34" charset="0"/>
              </a:rPr>
              <a:t>=INDEX (</a:t>
            </a:r>
            <a:r>
              <a:rPr lang="en-GB" dirty="0">
                <a:solidFill>
                  <a:srgbClr val="FF0000"/>
                </a:solidFill>
                <a:cs typeface="Arial" pitchFamily="34" charset="0"/>
              </a:rPr>
              <a:t>B2:B6</a:t>
            </a:r>
            <a:r>
              <a:rPr lang="en-GB" dirty="0">
                <a:cs typeface="Arial" pitchFamily="34" charset="0"/>
              </a:rPr>
              <a:t>, </a:t>
            </a:r>
            <a:r>
              <a:rPr lang="en-GB" dirty="0">
                <a:solidFill>
                  <a:srgbClr val="1B2581"/>
                </a:solidFill>
                <a:cs typeface="Arial" pitchFamily="34" charset="0"/>
              </a:rPr>
              <a:t>4</a:t>
            </a:r>
            <a:r>
              <a:rPr lang="en-GB" dirty="0">
                <a:cs typeface="Arial" pitchFamily="34" charset="0"/>
              </a:rPr>
              <a:t>)</a:t>
            </a:r>
          </a:p>
          <a:p>
            <a:r>
              <a:rPr lang="en-GB" dirty="0">
                <a:cs typeface="Arial" pitchFamily="34" charset="0"/>
              </a:rPr>
              <a:t>R</a:t>
            </a:r>
            <a:r>
              <a:rPr lang="en-GB" dirty="0"/>
              <a:t>eturns a value of 40000, because 40000 is in </a:t>
            </a:r>
            <a:br>
              <a:rPr lang="en-GB" dirty="0"/>
            </a:br>
            <a:r>
              <a:rPr lang="en-GB" dirty="0"/>
              <a:t>the fourth row of the range.</a:t>
            </a:r>
          </a:p>
          <a:p>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92</a:t>
            </a:fld>
            <a:endParaRPr lang="en-US" dirty="0"/>
          </a:p>
        </p:txBody>
      </p:sp>
      <p:pic>
        <p:nvPicPr>
          <p:cNvPr id="5" name="Picture 3"/>
          <p:cNvPicPr>
            <a:picLocks noChangeAspect="1" noChangeArrowheads="1"/>
          </p:cNvPicPr>
          <p:nvPr/>
        </p:nvPicPr>
        <p:blipFill>
          <a:blip r:embed="rId3" cstate="print"/>
          <a:srcRect/>
          <a:stretch>
            <a:fillRect/>
          </a:stretch>
        </p:blipFill>
        <p:spPr bwMode="auto">
          <a:xfrm>
            <a:off x="5626447" y="3641191"/>
            <a:ext cx="2984154" cy="1772638"/>
          </a:xfrm>
          <a:prstGeom prst="rect">
            <a:avLst/>
          </a:prstGeom>
          <a:noFill/>
          <a:ln w="6350">
            <a:solidFill>
              <a:srgbClr val="968C6D"/>
            </a:solidFill>
            <a:miter lim="800000"/>
            <a:headEnd/>
            <a:tailEnd/>
          </a:ln>
        </p:spPr>
      </p:pic>
    </p:spTree>
    <p:extLst>
      <p:ext uri="{BB962C8B-B14F-4D97-AF65-F5344CB8AC3E}">
        <p14:creationId xmlns:p14="http://schemas.microsoft.com/office/powerpoint/2010/main" val="57479090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Match</a:t>
            </a:r>
            <a:endParaRPr lang="en-US" dirty="0"/>
          </a:p>
        </p:txBody>
      </p:sp>
      <p:sp>
        <p:nvSpPr>
          <p:cNvPr id="3" name="Content Placeholder 2"/>
          <p:cNvSpPr>
            <a:spLocks noGrp="1"/>
          </p:cNvSpPr>
          <p:nvPr>
            <p:ph sz="quarter" idx="15"/>
          </p:nvPr>
        </p:nvSpPr>
        <p:spPr>
          <a:xfrm>
            <a:off x="533400" y="1762791"/>
            <a:ext cx="8077200" cy="2662267"/>
          </a:xfrm>
        </p:spPr>
        <p:txBody>
          <a:bodyPr/>
          <a:lstStyle/>
          <a:p>
            <a:pPr marL="228600" lvl="1" indent="-228600">
              <a:buFont typeface="Arial" panose="020B0604020202020204" pitchFamily="34" charset="0"/>
              <a:buChar char="•"/>
            </a:pPr>
            <a:r>
              <a:rPr lang="en-GB" dirty="0"/>
              <a:t>MATCH is used to find which row or column in a list contains a particular value</a:t>
            </a:r>
          </a:p>
          <a:p>
            <a:pPr marL="228600" lvl="1" indent="-228600">
              <a:buFont typeface="Arial" panose="020B0604020202020204" pitchFamily="34" charset="0"/>
              <a:buChar char="•"/>
            </a:pPr>
            <a:r>
              <a:rPr lang="en-GB" dirty="0"/>
              <a:t>Typically the match type should be set to zero for an exact match</a:t>
            </a:r>
          </a:p>
          <a:p>
            <a:r>
              <a:rPr lang="en-GB" b="1" dirty="0"/>
              <a:t>Syntax</a:t>
            </a:r>
          </a:p>
          <a:p>
            <a:pPr lvl="2">
              <a:buNone/>
            </a:pPr>
            <a:r>
              <a:rPr lang="en-GB" dirty="0">
                <a:cs typeface="Arial" pitchFamily="34" charset="0"/>
              </a:rPr>
              <a:t>=MATCH ( </a:t>
            </a:r>
            <a:r>
              <a:rPr lang="en-GB" dirty="0">
                <a:solidFill>
                  <a:srgbClr val="FF0000"/>
                </a:solidFill>
                <a:cs typeface="Arial" pitchFamily="34" charset="0"/>
              </a:rPr>
              <a:t>value to find</a:t>
            </a:r>
            <a:r>
              <a:rPr lang="en-GB" dirty="0">
                <a:cs typeface="Arial" pitchFamily="34" charset="0"/>
              </a:rPr>
              <a:t>, </a:t>
            </a:r>
            <a:r>
              <a:rPr lang="en-GB" dirty="0">
                <a:solidFill>
                  <a:schemeClr val="accent1"/>
                </a:solidFill>
                <a:cs typeface="Arial" pitchFamily="34" charset="0"/>
              </a:rPr>
              <a:t>range to search</a:t>
            </a:r>
            <a:r>
              <a:rPr lang="en-GB" dirty="0">
                <a:cs typeface="Arial" pitchFamily="34" charset="0"/>
              </a:rPr>
              <a:t>, </a:t>
            </a:r>
            <a:r>
              <a:rPr lang="en-GB" dirty="0">
                <a:solidFill>
                  <a:srgbClr val="188441"/>
                </a:solidFill>
                <a:cs typeface="Arial" pitchFamily="34" charset="0"/>
              </a:rPr>
              <a:t>match type (optional)</a:t>
            </a:r>
            <a:r>
              <a:rPr lang="en-GB" dirty="0">
                <a:solidFill>
                  <a:srgbClr val="1B2581"/>
                </a:solidFill>
                <a:cs typeface="Arial" pitchFamily="34" charset="0"/>
              </a:rPr>
              <a:t> </a:t>
            </a:r>
            <a:r>
              <a:rPr lang="en-GB" dirty="0">
                <a:cs typeface="Arial" pitchFamily="34" charset="0"/>
              </a:rPr>
              <a:t>)</a:t>
            </a:r>
            <a:endParaRPr lang="en-GB" b="1" dirty="0"/>
          </a:p>
          <a:p>
            <a:r>
              <a:rPr lang="en-GB" b="1" dirty="0"/>
              <a:t>Example</a:t>
            </a:r>
          </a:p>
          <a:p>
            <a:pPr lvl="2">
              <a:buNone/>
            </a:pPr>
            <a:r>
              <a:rPr lang="en-GB" dirty="0">
                <a:cs typeface="Arial" pitchFamily="34" charset="0"/>
              </a:rPr>
              <a:t>=MATCH (</a:t>
            </a:r>
            <a:r>
              <a:rPr lang="en-GB" dirty="0">
                <a:solidFill>
                  <a:srgbClr val="FF0000"/>
                </a:solidFill>
                <a:cs typeface="Arial" pitchFamily="34" charset="0"/>
              </a:rPr>
              <a:t>“Grade 3”</a:t>
            </a:r>
            <a:r>
              <a:rPr lang="en-GB" dirty="0">
                <a:cs typeface="Arial" pitchFamily="34" charset="0"/>
              </a:rPr>
              <a:t>, </a:t>
            </a:r>
            <a:r>
              <a:rPr lang="en-GB" dirty="0">
                <a:solidFill>
                  <a:schemeClr val="accent1"/>
                </a:solidFill>
                <a:cs typeface="Arial" pitchFamily="34" charset="0"/>
              </a:rPr>
              <a:t>A2:A6</a:t>
            </a:r>
            <a:r>
              <a:rPr lang="en-GB" dirty="0">
                <a:solidFill>
                  <a:srgbClr val="1B2581"/>
                </a:solidFill>
                <a:cs typeface="Arial" pitchFamily="34" charset="0"/>
              </a:rPr>
              <a:t>, </a:t>
            </a:r>
            <a:r>
              <a:rPr lang="en-GB" dirty="0">
                <a:solidFill>
                  <a:srgbClr val="188441"/>
                </a:solidFill>
                <a:cs typeface="Arial" pitchFamily="34" charset="0"/>
              </a:rPr>
              <a:t>0</a:t>
            </a:r>
            <a:r>
              <a:rPr lang="en-GB" dirty="0">
                <a:cs typeface="Arial" pitchFamily="34" charset="0"/>
              </a:rPr>
              <a:t>)</a:t>
            </a:r>
          </a:p>
          <a:p>
            <a:r>
              <a:rPr lang="en-GB" dirty="0">
                <a:cs typeface="Arial" pitchFamily="34" charset="0"/>
              </a:rPr>
              <a:t>R</a:t>
            </a:r>
            <a:r>
              <a:rPr lang="en-GB" dirty="0"/>
              <a:t>eturns a value of 3, because ‘Grade 3’ is in the </a:t>
            </a:r>
            <a:br>
              <a:rPr lang="en-GB" dirty="0"/>
            </a:br>
            <a:r>
              <a:rPr lang="en-GB" dirty="0"/>
              <a:t>third cell of the </a:t>
            </a:r>
            <a:r>
              <a:rPr lang="en-GB" dirty="0" smtClean="0"/>
              <a:t>range</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93</a:t>
            </a:fld>
            <a:endParaRPr lang="en-US" dirty="0"/>
          </a:p>
        </p:txBody>
      </p:sp>
      <p:pic>
        <p:nvPicPr>
          <p:cNvPr id="5"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68" t="25356" r="83928" b="55556"/>
          <a:stretch/>
        </p:blipFill>
        <p:spPr bwMode="auto">
          <a:xfrm>
            <a:off x="6440018" y="3433650"/>
            <a:ext cx="2164016" cy="1636376"/>
          </a:xfrm>
          <a:prstGeom prst="rect">
            <a:avLst/>
          </a:prstGeom>
          <a:noFill/>
          <a:ln w="6350">
            <a:solidFill>
              <a:srgbClr val="968C6D"/>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27352841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Index/Match</a:t>
            </a:r>
            <a:endParaRPr lang="en-US" dirty="0"/>
          </a:p>
        </p:txBody>
      </p:sp>
      <p:sp>
        <p:nvSpPr>
          <p:cNvPr id="3" name="Content Placeholder 2"/>
          <p:cNvSpPr>
            <a:spLocks noGrp="1"/>
          </p:cNvSpPr>
          <p:nvPr>
            <p:ph sz="quarter" idx="15"/>
          </p:nvPr>
        </p:nvSpPr>
        <p:spPr>
          <a:xfrm>
            <a:off x="533400" y="1762791"/>
            <a:ext cx="4894943" cy="3985706"/>
          </a:xfrm>
        </p:spPr>
        <p:txBody>
          <a:bodyPr/>
          <a:lstStyle/>
          <a:p>
            <a:pPr>
              <a:spcAft>
                <a:spcPts val="600"/>
              </a:spcAft>
            </a:pPr>
            <a:r>
              <a:rPr lang="en-US" dirty="0"/>
              <a:t>Example: Find the unit cost based on the number of </a:t>
            </a:r>
            <a:r>
              <a:rPr lang="en-US" dirty="0" smtClean="0"/>
              <a:t>units</a:t>
            </a:r>
          </a:p>
          <a:p>
            <a:pPr lvl="0" indent="-274320">
              <a:spcAft>
                <a:spcPts val="600"/>
              </a:spcAft>
              <a:defRPr/>
            </a:pPr>
            <a:r>
              <a:rPr lang="en-GB" dirty="0"/>
              <a:t>First we use a MATCH function to find the appropriate row based on the (approximate) number of units:</a:t>
            </a:r>
          </a:p>
          <a:p>
            <a:pPr lvl="2">
              <a:spcAft>
                <a:spcPts val="600"/>
              </a:spcAft>
            </a:pPr>
            <a:r>
              <a:rPr lang="en-GB" dirty="0">
                <a:cs typeface="Arial" pitchFamily="34" charset="0"/>
              </a:rPr>
              <a:t>=MATCH(</a:t>
            </a:r>
            <a:r>
              <a:rPr lang="en-GB" dirty="0">
                <a:solidFill>
                  <a:srgbClr val="00B050"/>
                </a:solidFill>
                <a:cs typeface="Arial" pitchFamily="34" charset="0"/>
              </a:rPr>
              <a:t>C3</a:t>
            </a:r>
            <a:r>
              <a:rPr lang="en-GB" dirty="0">
                <a:cs typeface="Arial" pitchFamily="34" charset="0"/>
              </a:rPr>
              <a:t>,</a:t>
            </a:r>
            <a:r>
              <a:rPr lang="en-GB" dirty="0">
                <a:solidFill>
                  <a:schemeClr val="accent1"/>
                </a:solidFill>
                <a:cs typeface="Arial" pitchFamily="34" charset="0"/>
              </a:rPr>
              <a:t>$B$8:$B$12</a:t>
            </a:r>
            <a:r>
              <a:rPr lang="en-GB" dirty="0">
                <a:cs typeface="Arial" pitchFamily="34" charset="0"/>
              </a:rPr>
              <a:t>,1)</a:t>
            </a:r>
          </a:p>
          <a:p>
            <a:pPr lvl="0" indent="-274320">
              <a:spcAft>
                <a:spcPts val="600"/>
              </a:spcAft>
              <a:defRPr/>
            </a:pPr>
            <a:r>
              <a:rPr lang="en-GB" dirty="0"/>
              <a:t>Then we use an INDEX function to retrieve the cost value contained in this row:</a:t>
            </a:r>
          </a:p>
          <a:p>
            <a:pPr lvl="2">
              <a:spcAft>
                <a:spcPts val="600"/>
              </a:spcAft>
            </a:pPr>
            <a:r>
              <a:rPr lang="en-GB" dirty="0">
                <a:cs typeface="Arial" pitchFamily="34" charset="0"/>
              </a:rPr>
              <a:t>=INDEX(</a:t>
            </a:r>
            <a:r>
              <a:rPr lang="en-GB" dirty="0">
                <a:solidFill>
                  <a:srgbClr val="002060"/>
                </a:solidFill>
                <a:cs typeface="Arial" pitchFamily="34" charset="0"/>
              </a:rPr>
              <a:t>$C$8:$C$12</a:t>
            </a:r>
            <a:r>
              <a:rPr lang="en-GB" dirty="0">
                <a:cs typeface="Arial" pitchFamily="34" charset="0"/>
              </a:rPr>
              <a:t>, </a:t>
            </a:r>
            <a:r>
              <a:rPr lang="en-GB" i="1" dirty="0">
                <a:cs typeface="Arial" pitchFamily="34" charset="0"/>
              </a:rPr>
              <a:t>row number goes here</a:t>
            </a:r>
            <a:r>
              <a:rPr lang="en-GB" dirty="0">
                <a:cs typeface="Arial" pitchFamily="34" charset="0"/>
              </a:rPr>
              <a:t> )</a:t>
            </a:r>
          </a:p>
          <a:p>
            <a:pPr lvl="0" indent="-274320">
              <a:spcAft>
                <a:spcPts val="600"/>
              </a:spcAft>
              <a:defRPr/>
            </a:pPr>
            <a:r>
              <a:rPr lang="en-GB" dirty="0"/>
              <a:t>These combine to make an overall formula:</a:t>
            </a:r>
          </a:p>
          <a:p>
            <a:pPr lvl="2">
              <a:spcAft>
                <a:spcPts val="600"/>
              </a:spcAft>
            </a:pPr>
            <a:r>
              <a:rPr lang="en-GB" dirty="0">
                <a:cs typeface="Arial" pitchFamily="34" charset="0"/>
              </a:rPr>
              <a:t>=INDEX(</a:t>
            </a:r>
            <a:r>
              <a:rPr lang="en-GB" dirty="0">
                <a:solidFill>
                  <a:srgbClr val="002060"/>
                </a:solidFill>
                <a:cs typeface="Arial" pitchFamily="34" charset="0"/>
              </a:rPr>
              <a:t>$C$8:$C$12</a:t>
            </a:r>
            <a:r>
              <a:rPr lang="en-GB" dirty="0">
                <a:cs typeface="Arial" pitchFamily="34" charset="0"/>
              </a:rPr>
              <a:t>,MATCH(</a:t>
            </a:r>
            <a:r>
              <a:rPr lang="en-GB" dirty="0">
                <a:solidFill>
                  <a:srgbClr val="00B050"/>
                </a:solidFill>
                <a:cs typeface="Arial" pitchFamily="34" charset="0"/>
              </a:rPr>
              <a:t>C3</a:t>
            </a:r>
            <a:r>
              <a:rPr lang="en-GB" dirty="0">
                <a:cs typeface="Arial" pitchFamily="34" charset="0"/>
              </a:rPr>
              <a:t>,</a:t>
            </a:r>
            <a:r>
              <a:rPr lang="en-GB" dirty="0">
                <a:solidFill>
                  <a:schemeClr val="accent1"/>
                </a:solidFill>
                <a:cs typeface="Arial" pitchFamily="34" charset="0"/>
              </a:rPr>
              <a:t>$B$8:$B$12</a:t>
            </a:r>
            <a:r>
              <a:rPr lang="en-GB" dirty="0">
                <a:cs typeface="Arial" pitchFamily="34" charset="0"/>
              </a:rPr>
              <a:t>,1))</a:t>
            </a:r>
          </a:p>
          <a:p>
            <a:pPr marL="3175" lvl="1" indent="0">
              <a:spcAft>
                <a:spcPts val="600"/>
              </a:spcAft>
              <a:buNone/>
            </a:pPr>
            <a:r>
              <a:rPr lang="en-GB" dirty="0"/>
              <a:t>In this example, the number of units is 595, and the formula returns $10</a:t>
            </a:r>
            <a:r>
              <a:rPr lang="en-GB" dirty="0" smtClean="0"/>
              <a:t>.</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94</a:t>
            </a:fld>
            <a:endParaRPr lang="en-US" dirty="0"/>
          </a:p>
        </p:txBody>
      </p:sp>
      <p:pic>
        <p:nvPicPr>
          <p:cNvPr id="5" name="Picture 2"/>
          <p:cNvPicPr>
            <a:picLocks noChangeAspect="1" noChangeArrowheads="1"/>
          </p:cNvPicPr>
          <p:nvPr/>
        </p:nvPicPr>
        <p:blipFill>
          <a:blip r:embed="rId3" cstate="print"/>
          <a:srcRect r="17287"/>
          <a:stretch>
            <a:fillRect/>
          </a:stretch>
        </p:blipFill>
        <p:spPr bwMode="auto">
          <a:xfrm>
            <a:off x="5644980" y="2931302"/>
            <a:ext cx="2955418" cy="2651373"/>
          </a:xfrm>
          <a:prstGeom prst="rect">
            <a:avLst/>
          </a:prstGeom>
          <a:noFill/>
          <a:ln w="6350">
            <a:solidFill>
              <a:srgbClr val="968C6D"/>
            </a:solidFill>
            <a:miter lim="800000"/>
            <a:headEnd/>
            <a:tailEnd/>
          </a:ln>
        </p:spPr>
      </p:pic>
      <p:sp>
        <p:nvSpPr>
          <p:cNvPr id="6" name="Rectangle 5"/>
          <p:cNvSpPr/>
          <p:nvPr/>
        </p:nvSpPr>
        <p:spPr bwMode="ltGray">
          <a:xfrm>
            <a:off x="5396550" y="1923190"/>
            <a:ext cx="2880320" cy="720080"/>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schemeClr val="bg1"/>
                </a:solidFill>
              </a:rPr>
              <a:t>Formula goes into this cell (C4) and can be copied along the row.</a:t>
            </a:r>
          </a:p>
        </p:txBody>
      </p:sp>
      <p:cxnSp>
        <p:nvCxnSpPr>
          <p:cNvPr id="7" name="Straight Arrow Connector 6"/>
          <p:cNvCxnSpPr/>
          <p:nvPr/>
        </p:nvCxnSpPr>
        <p:spPr>
          <a:xfrm rot="16200000" flipH="1">
            <a:off x="6547773" y="2822893"/>
            <a:ext cx="1080914" cy="720080"/>
          </a:xfrm>
          <a:prstGeom prst="straightConnector1">
            <a:avLst/>
          </a:prstGeom>
          <a:ln w="12700">
            <a:solidFill>
              <a:srgbClr val="968C6D"/>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555118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Optimization</a:t>
            </a:r>
          </a:p>
        </p:txBody>
      </p:sp>
      <p:sp>
        <p:nvSpPr>
          <p:cNvPr id="3" name="Content Placeholder 2"/>
          <p:cNvSpPr>
            <a:spLocks noGrp="1"/>
          </p:cNvSpPr>
          <p:nvPr>
            <p:ph sz="quarter" idx="15"/>
          </p:nvPr>
        </p:nvSpPr>
        <p:spPr>
          <a:xfrm>
            <a:off x="533400" y="1762791"/>
            <a:ext cx="5334000" cy="1331134"/>
          </a:xfrm>
        </p:spPr>
        <p:txBody>
          <a:bodyPr/>
          <a:lstStyle/>
          <a:p>
            <a:pPr marL="228600" lvl="1" indent="-228600">
              <a:buFont typeface="Arial" panose="020B0604020202020204" pitchFamily="34" charset="0"/>
              <a:buChar char="•"/>
            </a:pPr>
            <a:r>
              <a:rPr lang="en-GB" b="1" i="1" dirty="0" err="1"/>
              <a:t>Goalseek</a:t>
            </a:r>
            <a:r>
              <a:rPr lang="en-GB" dirty="0"/>
              <a:t> provides a way to solve simple equations</a:t>
            </a:r>
          </a:p>
          <a:p>
            <a:pPr lvl="2"/>
            <a:r>
              <a:rPr lang="en-GB" dirty="0"/>
              <a:t>Set a cell to a value</a:t>
            </a:r>
          </a:p>
          <a:p>
            <a:pPr lvl="2"/>
            <a:r>
              <a:rPr lang="en-GB" dirty="0"/>
              <a:t>Change another cell to produce the set value</a:t>
            </a:r>
          </a:p>
          <a:p>
            <a:pPr marL="228600" lvl="1" indent="-228600">
              <a:buFont typeface="Arial" panose="020B0604020202020204" pitchFamily="34" charset="0"/>
              <a:buChar char="•"/>
            </a:pPr>
            <a:r>
              <a:rPr lang="en-GB" b="1" i="1" dirty="0"/>
              <a:t>Solver</a:t>
            </a:r>
            <a:r>
              <a:rPr lang="en-GB" dirty="0"/>
              <a:t> provides more powerful and scalable optimization for systems of </a:t>
            </a:r>
            <a:r>
              <a:rPr lang="en-GB" dirty="0" smtClean="0"/>
              <a:t>equations</a:t>
            </a:r>
            <a:endParaRPr lang="en-GB"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95</a:t>
            </a:fld>
            <a:endParaRPr lang="en-US" dirty="0"/>
          </a:p>
        </p:txBody>
      </p:sp>
      <p:pic>
        <p:nvPicPr>
          <p:cNvPr id="5" name="Picture 3"/>
          <p:cNvPicPr>
            <a:picLocks noChangeAspect="1" noChangeArrowheads="1"/>
          </p:cNvPicPr>
          <p:nvPr/>
        </p:nvPicPr>
        <p:blipFill>
          <a:blip r:embed="rId3" cstate="print"/>
          <a:srcRect/>
          <a:stretch>
            <a:fillRect/>
          </a:stretch>
        </p:blipFill>
        <p:spPr bwMode="auto">
          <a:xfrm>
            <a:off x="6453982" y="1959994"/>
            <a:ext cx="1552575" cy="1323975"/>
          </a:xfrm>
          <a:prstGeom prst="rect">
            <a:avLst/>
          </a:prstGeom>
          <a:noFill/>
          <a:ln w="6350">
            <a:solidFill>
              <a:srgbClr val="968C6D"/>
            </a:solidFill>
            <a:miter lim="800000"/>
            <a:headEnd/>
            <a:tailEnd/>
          </a:ln>
        </p:spPr>
      </p:pic>
      <p:pic>
        <p:nvPicPr>
          <p:cNvPr id="6" name="Picture 5"/>
          <p:cNvPicPr>
            <a:picLocks noChangeAspect="1"/>
          </p:cNvPicPr>
          <p:nvPr/>
        </p:nvPicPr>
        <p:blipFill>
          <a:blip r:embed="rId4"/>
          <a:stretch>
            <a:fillRect/>
          </a:stretch>
        </p:blipFill>
        <p:spPr>
          <a:xfrm>
            <a:off x="533400" y="3747009"/>
            <a:ext cx="6238875" cy="2266950"/>
          </a:xfrm>
          <a:prstGeom prst="rect">
            <a:avLst/>
          </a:prstGeom>
          <a:ln w="6350">
            <a:solidFill>
              <a:srgbClr val="968C6D"/>
            </a:solidFill>
          </a:ln>
        </p:spPr>
      </p:pic>
    </p:spTree>
    <p:extLst>
      <p:ext uri="{BB962C8B-B14F-4D97-AF65-F5344CB8AC3E}">
        <p14:creationId xmlns:p14="http://schemas.microsoft.com/office/powerpoint/2010/main" val="70048210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Solver – </a:t>
            </a:r>
            <a:r>
              <a:rPr lang="en-US" dirty="0"/>
              <a:t>Objective and constraints</a:t>
            </a:r>
          </a:p>
        </p:txBody>
      </p:sp>
      <p:sp>
        <p:nvSpPr>
          <p:cNvPr id="4" name="Slide Number Placeholder 3"/>
          <p:cNvSpPr>
            <a:spLocks noGrp="1"/>
          </p:cNvSpPr>
          <p:nvPr>
            <p:ph type="sldNum" sz="quarter" idx="18"/>
          </p:nvPr>
        </p:nvSpPr>
        <p:spPr/>
        <p:txBody>
          <a:bodyPr/>
          <a:lstStyle/>
          <a:p>
            <a:fld id="{0EB59224-DFAF-451D-8CBC-9A737B9002FD}" type="slidenum">
              <a:rPr lang="en-US" smtClean="0"/>
              <a:pPr/>
              <a:t>96</a:t>
            </a:fld>
            <a:endParaRPr lang="en-US" dirty="0"/>
          </a:p>
        </p:txBody>
      </p:sp>
      <p:pic>
        <p:nvPicPr>
          <p:cNvPr id="5" name="Picture 4"/>
          <p:cNvPicPr>
            <a:picLocks noChangeAspect="1"/>
          </p:cNvPicPr>
          <p:nvPr/>
        </p:nvPicPr>
        <p:blipFill>
          <a:blip r:embed="rId3"/>
          <a:stretch>
            <a:fillRect/>
          </a:stretch>
        </p:blipFill>
        <p:spPr>
          <a:xfrm>
            <a:off x="2216989" y="1822264"/>
            <a:ext cx="5022011" cy="4539375"/>
          </a:xfrm>
          <a:prstGeom prst="rect">
            <a:avLst/>
          </a:prstGeom>
        </p:spPr>
      </p:pic>
      <p:cxnSp>
        <p:nvCxnSpPr>
          <p:cNvPr id="6" name="Straight Connector 5"/>
          <p:cNvCxnSpPr/>
          <p:nvPr/>
        </p:nvCxnSpPr>
        <p:spPr>
          <a:xfrm flipH="1" flipV="1">
            <a:off x="1155940" y="3032605"/>
            <a:ext cx="1388852" cy="452189"/>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33400" y="2209864"/>
            <a:ext cx="1321280" cy="822741"/>
          </a:xfrm>
          <a:prstGeom prst="rect">
            <a:avLst/>
          </a:prstGeom>
          <a:noFill/>
        </p:spPr>
        <p:txBody>
          <a:bodyPr wrap="square" lIns="0" tIns="0" rIns="0" bIns="0" rtlCol="0">
            <a:noAutofit/>
          </a:bodyPr>
          <a:lstStyle/>
          <a:p>
            <a:pPr indent="-274320">
              <a:spcAft>
                <a:spcPts val="900"/>
              </a:spcAft>
            </a:pPr>
            <a:r>
              <a:rPr lang="en-US" sz="1400" dirty="0" smtClean="0">
                <a:latin typeface="Georgia" pitchFamily="18" charset="0"/>
              </a:rPr>
              <a:t>Number of questions must be equal to X</a:t>
            </a:r>
          </a:p>
        </p:txBody>
      </p:sp>
      <p:cxnSp>
        <p:nvCxnSpPr>
          <p:cNvPr id="8" name="Straight Connector 7"/>
          <p:cNvCxnSpPr/>
          <p:nvPr/>
        </p:nvCxnSpPr>
        <p:spPr>
          <a:xfrm flipH="1">
            <a:off x="1630392" y="3630009"/>
            <a:ext cx="914400" cy="225337"/>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29086" y="3918353"/>
            <a:ext cx="1321280" cy="822741"/>
          </a:xfrm>
          <a:prstGeom prst="rect">
            <a:avLst/>
          </a:prstGeom>
          <a:noFill/>
        </p:spPr>
        <p:txBody>
          <a:bodyPr wrap="square" lIns="0" tIns="0" rIns="0" bIns="0" rtlCol="0">
            <a:noAutofit/>
          </a:bodyPr>
          <a:lstStyle/>
          <a:p>
            <a:pPr indent="-274320">
              <a:spcAft>
                <a:spcPts val="900"/>
              </a:spcAft>
            </a:pPr>
            <a:r>
              <a:rPr lang="en-US" sz="1400" dirty="0" smtClean="0">
                <a:latin typeface="Georgia" pitchFamily="18" charset="0"/>
              </a:rPr>
              <a:t>Students can’t work more than they are available</a:t>
            </a:r>
          </a:p>
        </p:txBody>
      </p:sp>
      <p:sp>
        <p:nvSpPr>
          <p:cNvPr id="10" name="TextBox 9"/>
          <p:cNvSpPr txBox="1"/>
          <p:nvPr/>
        </p:nvSpPr>
        <p:spPr>
          <a:xfrm>
            <a:off x="7497791" y="3125707"/>
            <a:ext cx="1112809" cy="822741"/>
          </a:xfrm>
          <a:prstGeom prst="rect">
            <a:avLst/>
          </a:prstGeom>
          <a:noFill/>
        </p:spPr>
        <p:txBody>
          <a:bodyPr wrap="square" lIns="0" tIns="0" rIns="0" bIns="0" rtlCol="0">
            <a:noAutofit/>
          </a:bodyPr>
          <a:lstStyle/>
          <a:p>
            <a:pPr indent="-274320">
              <a:spcAft>
                <a:spcPts val="900"/>
              </a:spcAft>
            </a:pPr>
            <a:r>
              <a:rPr lang="en-US" sz="1400" dirty="0" smtClean="0">
                <a:latin typeface="Georgia" pitchFamily="18" charset="0"/>
              </a:rPr>
              <a:t>Students want to minimize the time it takes to complete the assignment</a:t>
            </a:r>
          </a:p>
        </p:txBody>
      </p:sp>
      <p:cxnSp>
        <p:nvCxnSpPr>
          <p:cNvPr id="11" name="Straight Connector 10"/>
          <p:cNvCxnSpPr/>
          <p:nvPr/>
        </p:nvCxnSpPr>
        <p:spPr>
          <a:xfrm flipH="1" flipV="1">
            <a:off x="4019909" y="2734661"/>
            <a:ext cx="3316385" cy="534137"/>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497791" y="5180957"/>
            <a:ext cx="1112809" cy="822741"/>
          </a:xfrm>
          <a:prstGeom prst="rect">
            <a:avLst/>
          </a:prstGeom>
          <a:noFill/>
        </p:spPr>
        <p:txBody>
          <a:bodyPr wrap="square" lIns="0" tIns="0" rIns="0" bIns="0" rtlCol="0">
            <a:noAutofit/>
          </a:bodyPr>
          <a:lstStyle/>
          <a:p>
            <a:pPr indent="-274320">
              <a:spcAft>
                <a:spcPts val="900"/>
              </a:spcAft>
            </a:pPr>
            <a:r>
              <a:rPr lang="en-US" sz="1400" dirty="0" smtClean="0">
                <a:latin typeface="Georgia" pitchFamily="18" charset="0"/>
              </a:rPr>
              <a:t>Limit to integer solutions</a:t>
            </a:r>
          </a:p>
        </p:txBody>
      </p:sp>
      <p:cxnSp>
        <p:nvCxnSpPr>
          <p:cNvPr id="13" name="Straight Connector 12"/>
          <p:cNvCxnSpPr/>
          <p:nvPr/>
        </p:nvCxnSpPr>
        <p:spPr>
          <a:xfrm flipH="1" flipV="1">
            <a:off x="6668219" y="5055131"/>
            <a:ext cx="750498" cy="265991"/>
          </a:xfrm>
          <a:prstGeom prst="line">
            <a:avLst/>
          </a:prstGeom>
          <a:ln w="12700">
            <a:solidFill>
              <a:srgbClr val="968C6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57054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 </a:t>
            </a:r>
            <a:r>
              <a:rPr lang="en-US" dirty="0"/>
              <a:t>Optimization</a:t>
            </a:r>
          </a:p>
        </p:txBody>
      </p:sp>
      <p:sp>
        <p:nvSpPr>
          <p:cNvPr id="3" name="Content Placeholder 2"/>
          <p:cNvSpPr>
            <a:spLocks noGrp="1"/>
          </p:cNvSpPr>
          <p:nvPr>
            <p:ph sz="quarter" idx="15"/>
          </p:nvPr>
        </p:nvSpPr>
        <p:spPr>
          <a:xfrm>
            <a:off x="533400" y="1762791"/>
            <a:ext cx="8077200" cy="3762568"/>
          </a:xfrm>
        </p:spPr>
        <p:txBody>
          <a:bodyPr/>
          <a:lstStyle/>
          <a:p>
            <a:pPr marL="228600" indent="-228600">
              <a:buFont typeface="Arial" panose="020B0604020202020204" pitchFamily="34" charset="0"/>
              <a:buChar char="•"/>
            </a:pPr>
            <a:r>
              <a:rPr lang="en-US" dirty="0"/>
              <a:t>Open the file ‘Team Assignments.xlsx’</a:t>
            </a:r>
          </a:p>
          <a:p>
            <a:pPr marL="228600" indent="-228600">
              <a:buFont typeface="Arial" panose="020B0604020202020204" pitchFamily="34" charset="0"/>
              <a:buChar char="•"/>
            </a:pPr>
            <a:r>
              <a:rPr lang="en-US" dirty="0"/>
              <a:t>A team of three students has to complete a homework assignment by answering a series of questions. The students work at different paces, and they have limited availability due to other commitments. How should they distribute the work to spend the least amount of time collectively if the assignment has 10 questions? </a:t>
            </a:r>
            <a:br>
              <a:rPr lang="en-US" dirty="0"/>
            </a:br>
            <a:r>
              <a:rPr lang="en-US" dirty="0"/>
              <a:t>8 questions? 15 questions?</a:t>
            </a:r>
          </a:p>
          <a:p>
            <a:endParaRPr lang="en-US" dirty="0"/>
          </a:p>
          <a:p>
            <a:endParaRPr lang="en-US" dirty="0"/>
          </a:p>
          <a:p>
            <a:endParaRPr lang="en-US" dirty="0"/>
          </a:p>
          <a:p>
            <a:endParaRPr lang="en-US" dirty="0"/>
          </a:p>
          <a:p>
            <a:endParaRPr lang="en-US" dirty="0"/>
          </a:p>
          <a:p>
            <a:pPr marL="228600" indent="-228600">
              <a:buFont typeface="Arial" panose="020B0604020202020204" pitchFamily="34" charset="0"/>
              <a:buChar char="•"/>
            </a:pPr>
            <a:r>
              <a:rPr lang="en-US" dirty="0" smtClean="0"/>
              <a:t>Copy </a:t>
            </a:r>
            <a:r>
              <a:rPr lang="en-US" dirty="0"/>
              <a:t>your final results into a new tab in ‘Payroll Data_&lt;NETID&gt;.</a:t>
            </a:r>
            <a:r>
              <a:rPr lang="en-US" dirty="0" err="1"/>
              <a:t>xlsx</a:t>
            </a:r>
            <a:r>
              <a:rPr lang="en-US" dirty="0" smtClean="0"/>
              <a:t>’</a:t>
            </a:r>
            <a:endParaRPr lang="en-US" dirty="0"/>
          </a:p>
        </p:txBody>
      </p:sp>
      <p:sp>
        <p:nvSpPr>
          <p:cNvPr id="4" name="Slide Number Placeholder 3"/>
          <p:cNvSpPr>
            <a:spLocks noGrp="1"/>
          </p:cNvSpPr>
          <p:nvPr>
            <p:ph type="sldNum" sz="quarter" idx="18"/>
          </p:nvPr>
        </p:nvSpPr>
        <p:spPr/>
        <p:txBody>
          <a:bodyPr/>
          <a:lstStyle/>
          <a:p>
            <a:fld id="{0EB59224-DFAF-451D-8CBC-9A737B9002FD}" type="slidenum">
              <a:rPr lang="en-US" smtClean="0"/>
              <a:pPr/>
              <a:t>97</a:t>
            </a:fld>
            <a:endParaRPr lang="en-US" dirty="0"/>
          </a:p>
        </p:txBody>
      </p:sp>
      <p:pic>
        <p:nvPicPr>
          <p:cNvPr id="5" name="Picture 4"/>
          <p:cNvPicPr>
            <a:picLocks noChangeAspect="1"/>
          </p:cNvPicPr>
          <p:nvPr/>
        </p:nvPicPr>
        <p:blipFill rotWithShape="1">
          <a:blip r:embed="rId3"/>
          <a:srcRect l="1567" r="752"/>
          <a:stretch/>
        </p:blipFill>
        <p:spPr>
          <a:xfrm>
            <a:off x="537029" y="3406462"/>
            <a:ext cx="8073571" cy="1800225"/>
          </a:xfrm>
          <a:prstGeom prst="rect">
            <a:avLst/>
          </a:prstGeom>
          <a:ln w="6350">
            <a:solidFill>
              <a:srgbClr val="968C6D"/>
            </a:solidFill>
          </a:ln>
        </p:spPr>
      </p:pic>
    </p:spTree>
    <p:extLst>
      <p:ext uri="{BB962C8B-B14F-4D97-AF65-F5344CB8AC3E}">
        <p14:creationId xmlns:p14="http://schemas.microsoft.com/office/powerpoint/2010/main" val="160333689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Solving the optimization problem</a:t>
            </a:r>
          </a:p>
        </p:txBody>
      </p:sp>
      <p:sp>
        <p:nvSpPr>
          <p:cNvPr id="4" name="Slide Number Placeholder 3"/>
          <p:cNvSpPr>
            <a:spLocks noGrp="1"/>
          </p:cNvSpPr>
          <p:nvPr>
            <p:ph type="sldNum" sz="quarter" idx="18"/>
          </p:nvPr>
        </p:nvSpPr>
        <p:spPr/>
        <p:txBody>
          <a:bodyPr/>
          <a:lstStyle/>
          <a:p>
            <a:fld id="{0EB59224-DFAF-451D-8CBC-9A737B9002FD}" type="slidenum">
              <a:rPr lang="en-US" smtClean="0"/>
              <a:pPr/>
              <a:t>98</a:t>
            </a:fld>
            <a:endParaRPr lang="en-US" dirty="0"/>
          </a:p>
        </p:txBody>
      </p:sp>
      <p:pic>
        <p:nvPicPr>
          <p:cNvPr id="5" name="Picture 4"/>
          <p:cNvPicPr>
            <a:picLocks noChangeAspect="1"/>
          </p:cNvPicPr>
          <p:nvPr/>
        </p:nvPicPr>
        <p:blipFill rotWithShape="1">
          <a:blip r:embed="rId3"/>
          <a:srcRect l="766" t="2913"/>
          <a:stretch/>
        </p:blipFill>
        <p:spPr>
          <a:xfrm>
            <a:off x="542925" y="1817224"/>
            <a:ext cx="6686550" cy="1424151"/>
          </a:xfrm>
          <a:prstGeom prst="rect">
            <a:avLst/>
          </a:prstGeom>
          <a:ln w="6350">
            <a:solidFill>
              <a:srgbClr val="968C6D"/>
            </a:solidFill>
          </a:ln>
        </p:spPr>
      </p:pic>
      <p:pic>
        <p:nvPicPr>
          <p:cNvPr id="6" name="Picture 5"/>
          <p:cNvPicPr>
            <a:picLocks noChangeAspect="1"/>
          </p:cNvPicPr>
          <p:nvPr/>
        </p:nvPicPr>
        <p:blipFill rotWithShape="1">
          <a:blip r:embed="rId4"/>
          <a:srcRect l="1047" t="3082"/>
          <a:stretch/>
        </p:blipFill>
        <p:spPr>
          <a:xfrm>
            <a:off x="542939" y="3275634"/>
            <a:ext cx="6691298" cy="1424893"/>
          </a:xfrm>
          <a:prstGeom prst="rect">
            <a:avLst/>
          </a:prstGeom>
          <a:ln w="6350">
            <a:solidFill>
              <a:srgbClr val="968C6D"/>
            </a:solidFill>
          </a:ln>
        </p:spPr>
      </p:pic>
      <p:pic>
        <p:nvPicPr>
          <p:cNvPr id="7" name="Picture 6"/>
          <p:cNvPicPr>
            <a:picLocks noChangeAspect="1"/>
          </p:cNvPicPr>
          <p:nvPr/>
        </p:nvPicPr>
        <p:blipFill rotWithShape="1">
          <a:blip r:embed="rId5"/>
          <a:srcRect l="977"/>
          <a:stretch/>
        </p:blipFill>
        <p:spPr>
          <a:xfrm>
            <a:off x="542952" y="4746817"/>
            <a:ext cx="6696048" cy="1485593"/>
          </a:xfrm>
          <a:prstGeom prst="rect">
            <a:avLst/>
          </a:prstGeom>
          <a:ln w="6350">
            <a:solidFill>
              <a:srgbClr val="968C6D"/>
            </a:solidFill>
          </a:ln>
        </p:spPr>
      </p:pic>
      <p:cxnSp>
        <p:nvCxnSpPr>
          <p:cNvPr id="8" name="Straight Connector 7"/>
          <p:cNvCxnSpPr/>
          <p:nvPr/>
        </p:nvCxnSpPr>
        <p:spPr>
          <a:xfrm flipV="1">
            <a:off x="2673752" y="5574712"/>
            <a:ext cx="2196315" cy="432549"/>
          </a:xfrm>
          <a:prstGeom prst="line">
            <a:avLst/>
          </a:prstGeom>
          <a:ln w="6350">
            <a:solidFill>
              <a:srgbClr val="968C6D"/>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61049" y="5697745"/>
            <a:ext cx="2063151" cy="459989"/>
          </a:xfrm>
          <a:prstGeom prst="rect">
            <a:avLst/>
          </a:prstGeom>
          <a:noFill/>
        </p:spPr>
        <p:txBody>
          <a:bodyPr wrap="square" lIns="0" tIns="0" rIns="0" bIns="0" rtlCol="0">
            <a:noAutofit/>
          </a:bodyPr>
          <a:lstStyle/>
          <a:p>
            <a:pPr indent="-274320">
              <a:spcAft>
                <a:spcPts val="900"/>
              </a:spcAft>
            </a:pPr>
            <a:r>
              <a:rPr lang="en-US" sz="1400" dirty="0" smtClean="0">
                <a:solidFill>
                  <a:schemeClr val="accent1"/>
                </a:solidFill>
                <a:latin typeface="Georgia" pitchFamily="18" charset="0"/>
              </a:rPr>
              <a:t>Have to find more time to answer 15 questions!</a:t>
            </a:r>
          </a:p>
        </p:txBody>
      </p:sp>
    </p:spTree>
    <p:extLst>
      <p:ext uri="{BB962C8B-B14F-4D97-AF65-F5344CB8AC3E}">
        <p14:creationId xmlns:p14="http://schemas.microsoft.com/office/powerpoint/2010/main" val="397031407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33400" y="6213902"/>
            <a:ext cx="8077200" cy="415498"/>
          </a:xfrm>
        </p:spPr>
        <p:txBody>
          <a:bodyPr/>
          <a:lstStyle/>
          <a:p>
            <a:r>
              <a:rPr lang="en-US" dirty="0"/>
              <a:t>© 2018 PwC. All rights reserved. PwC refers to the US member firm or one of its subsidiaries or affiliates, and may sometimes refer to the PwC network. Each member firm is a separate legal entity. Please see www.pwc.com/structure for further details.</a:t>
            </a:r>
          </a:p>
        </p:txBody>
      </p:sp>
    </p:spTree>
    <p:extLst>
      <p:ext uri="{BB962C8B-B14F-4D97-AF65-F5344CB8AC3E}">
        <p14:creationId xmlns:p14="http://schemas.microsoft.com/office/powerpoint/2010/main" val="17648511"/>
      </p:ext>
    </p:extLst>
  </p:cSld>
  <p:clrMapOvr>
    <a:masterClrMapping/>
  </p:clrMapOvr>
</p:sld>
</file>

<file path=ppt/theme/theme1.xml><?xml version="1.0" encoding="utf-8"?>
<a:theme xmlns:a="http://schemas.openxmlformats.org/drawingml/2006/main" name="Presentation_Orange">
  <a:themeElements>
    <a:clrScheme name="PwC Burgundy">
      <a:dk1>
        <a:srgbClr val="000000"/>
      </a:dk1>
      <a:lt1>
        <a:srgbClr val="FFFFFF"/>
      </a:lt1>
      <a:dk2>
        <a:srgbClr val="A32020"/>
      </a:dk2>
      <a:lt2>
        <a:srgbClr val="FFFFFF"/>
      </a:lt2>
      <a:accent1>
        <a:srgbClr val="A32020"/>
      </a:accent1>
      <a:accent2>
        <a:srgbClr val="E0301E"/>
      </a:accent2>
      <a:accent3>
        <a:srgbClr val="602320"/>
      </a:accent3>
      <a:accent4>
        <a:srgbClr val="DB536A"/>
      </a:accent4>
      <a:accent5>
        <a:srgbClr val="DC6900"/>
      </a:accent5>
      <a:accent6>
        <a:srgbClr val="FFB600"/>
      </a:accent6>
      <a:hlink>
        <a:srgbClr val="A32020"/>
      </a:hlink>
      <a:folHlink>
        <a:srgbClr val="A32020"/>
      </a:folHlink>
    </a:clrScheme>
    <a:fontScheme name="PwC">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ltGray">
        <a:solidFill>
          <a:schemeClr val="tx2"/>
        </a:solidFill>
        <a:ln w="3175"/>
      </a:spPr>
      <a:bodyPr rtlCol="0" anchor="ctr"/>
      <a:lstStyle>
        <a:defPPr algn="ctr">
          <a:defRPr dirty="0" err="1" smtClean="0">
            <a:solidFill>
              <a:schemeClr val="bg1"/>
            </a:solidFill>
            <a:latin typeface="Georgia" pitchFamily="18"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vert="horz" wrap="square" lIns="0" tIns="0" rIns="0" bIns="0" rtlCol="0">
        <a:noAutofit/>
      </a:bodyPr>
      <a:lstStyle>
        <a:defPPr indent="-274320">
          <a:spcAft>
            <a:spcPts val="900"/>
          </a:spcAft>
          <a:defRPr sz="2000" dirty="0" err="1" smtClean="0">
            <a:latin typeface="Georgia" pitchFamily="18" charset="0"/>
          </a:defRPr>
        </a:defPPr>
      </a:lstStyle>
    </a:txDef>
  </a:objectDefaults>
  <a:extraClrSchemeLst/>
  <a:extLst>
    <a:ext uri="{05A4C25C-085E-4340-85A3-A5531E510DB2}">
      <thm15:themeFamily xmlns:thm15="http://schemas.microsoft.com/office/thememl/2012/main" name="Onscreen Template.potx" id="{C29217BA-BFFE-4C86-8885-14B412C46130}" vid="{C90BCF96-089F-43E2-BBC9-272A5636A9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8A3F1CDB254484188707CACD773529E" ma:contentTypeVersion="0" ma:contentTypeDescription="Create a new document." ma:contentTypeScope="" ma:versionID="4f7167d69843a23d658bc1724b2a0f24">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6DA267-E854-4B52-B2E3-BCF2C04F04C1}">
  <ds:schemaRefs>
    <ds:schemaRef ds:uri="http://schemas.microsoft.com/sharepoint/v3/contenttype/forms"/>
  </ds:schemaRefs>
</ds:datastoreItem>
</file>

<file path=customXml/itemProps2.xml><?xml version="1.0" encoding="utf-8"?>
<ds:datastoreItem xmlns:ds="http://schemas.openxmlformats.org/officeDocument/2006/customXml" ds:itemID="{EE98A409-4A0F-4B96-8228-F9D1FAE2DAEA}">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AD0E1C4-C90D-4188-976E-4FECB439F2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Onscreen Template (1)</Template>
  <TotalTime>781</TotalTime>
  <Words>6024</Words>
  <Application>Microsoft Office PowerPoint</Application>
  <PresentationFormat>On-screen Show (4:3)</PresentationFormat>
  <Paragraphs>1234</Paragraphs>
  <Slides>99</Slides>
  <Notes>96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99</vt:i4>
      </vt:variant>
    </vt:vector>
  </HeadingPairs>
  <TitlesOfParts>
    <vt:vector size="105" baseType="lpstr">
      <vt:lpstr>Arial</vt:lpstr>
      <vt:lpstr>Bahnschrift</vt:lpstr>
      <vt:lpstr>Calibri</vt:lpstr>
      <vt:lpstr>Georgia</vt:lpstr>
      <vt:lpstr>Wingdings</vt:lpstr>
      <vt:lpstr>Presentation_Orange</vt:lpstr>
      <vt:lpstr>Getting started with data in excel</vt:lpstr>
      <vt:lpstr>Class objectives</vt:lpstr>
      <vt:lpstr>Review</vt:lpstr>
      <vt:lpstr>Data analytics process</vt:lpstr>
      <vt:lpstr>Data analysis tools</vt:lpstr>
      <vt:lpstr>Introduction</vt:lpstr>
      <vt:lpstr>Why excel?</vt:lpstr>
      <vt:lpstr>Key terms</vt:lpstr>
      <vt:lpstr>Cell references</vt:lpstr>
      <vt:lpstr>Cell references (continued)</vt:lpstr>
      <vt:lpstr>Absolute cell references</vt:lpstr>
      <vt:lpstr>Absolute cell referencing</vt:lpstr>
      <vt:lpstr>Formulas</vt:lpstr>
      <vt:lpstr>Functions</vt:lpstr>
      <vt:lpstr>Function arguments</vt:lpstr>
      <vt:lpstr>Navigation shortcuts (Windows)</vt:lpstr>
      <vt:lpstr>Acquire data</vt:lpstr>
      <vt:lpstr>Getting data into excel</vt:lpstr>
      <vt:lpstr>Example – Delimited text</vt:lpstr>
      <vt:lpstr>Text to columns</vt:lpstr>
      <vt:lpstr>References to worksheets and workbooks</vt:lpstr>
      <vt:lpstr>Sample spreadsheet</vt:lpstr>
      <vt:lpstr>Sorting</vt:lpstr>
      <vt:lpstr>Filters</vt:lpstr>
      <vt:lpstr>Custom filters</vt:lpstr>
      <vt:lpstr>Summary statistics</vt:lpstr>
      <vt:lpstr>Status bar</vt:lpstr>
      <vt:lpstr>Can we rely on the data?</vt:lpstr>
      <vt:lpstr>PowerPoint Presentation</vt:lpstr>
      <vt:lpstr>PowerPoint Presentation</vt:lpstr>
      <vt:lpstr>Exercise – Excel #1</vt:lpstr>
      <vt:lpstr>Transform data</vt:lpstr>
      <vt:lpstr>Data formats</vt:lpstr>
      <vt:lpstr>Text functions</vt:lpstr>
      <vt:lpstr>Number functions</vt:lpstr>
      <vt:lpstr>Date/time functions</vt:lpstr>
      <vt:lpstr>Fill</vt:lpstr>
      <vt:lpstr>Error trapping</vt:lpstr>
      <vt:lpstr>IF statements</vt:lpstr>
      <vt:lpstr>Conditional operators</vt:lpstr>
      <vt:lpstr>Nested conditional statements</vt:lpstr>
      <vt:lpstr>Logical operators</vt:lpstr>
      <vt:lpstr>VLOOKUP</vt:lpstr>
      <vt:lpstr>Unique values and duplicates</vt:lpstr>
      <vt:lpstr>Find/Replace</vt:lpstr>
      <vt:lpstr>Exercise #2</vt:lpstr>
      <vt:lpstr>Analyze data</vt:lpstr>
      <vt:lpstr>Pivot tables</vt:lpstr>
      <vt:lpstr>Customizing pivot tables</vt:lpstr>
      <vt:lpstr>Customizing pivot tables</vt:lpstr>
      <vt:lpstr>Analysis ToolPak</vt:lpstr>
      <vt:lpstr>Descriptive statistics</vt:lpstr>
      <vt:lpstr>Histograms</vt:lpstr>
      <vt:lpstr>Correlation</vt:lpstr>
      <vt:lpstr>Linear regression (univariate)</vt:lpstr>
      <vt:lpstr>Linear regression output</vt:lpstr>
      <vt:lpstr>Exercise #3</vt:lpstr>
      <vt:lpstr>Present findings</vt:lpstr>
      <vt:lpstr>Exercise – Four data sets</vt:lpstr>
      <vt:lpstr>Visualisation in excel</vt:lpstr>
      <vt:lpstr>Conditional formatting</vt:lpstr>
      <vt:lpstr>What do you think of this visualization?</vt:lpstr>
      <vt:lpstr>What about this one?</vt:lpstr>
      <vt:lpstr>Effective visualisation</vt:lpstr>
      <vt:lpstr>Basic charts</vt:lpstr>
      <vt:lpstr>Insert chart</vt:lpstr>
      <vt:lpstr>Axis settings</vt:lpstr>
      <vt:lpstr>Data labels</vt:lpstr>
      <vt:lpstr>Gridlines</vt:lpstr>
      <vt:lpstr>Titles</vt:lpstr>
      <vt:lpstr>Data in rows or columns</vt:lpstr>
      <vt:lpstr>Changing data range</vt:lpstr>
      <vt:lpstr>Select data source</vt:lpstr>
      <vt:lpstr>Pivot charts</vt:lpstr>
      <vt:lpstr>Exercise #4</vt:lpstr>
      <vt:lpstr>Preparing a final workbook</vt:lpstr>
      <vt:lpstr>Formula auditing</vt:lpstr>
      <vt:lpstr>Removing gridlines</vt:lpstr>
      <vt:lpstr>Freeze panes</vt:lpstr>
      <vt:lpstr>Page layout</vt:lpstr>
      <vt:lpstr>Data validation</vt:lpstr>
      <vt:lpstr>More leading practices</vt:lpstr>
      <vt:lpstr>Summary</vt:lpstr>
      <vt:lpstr>Acquire data</vt:lpstr>
      <vt:lpstr>Transform data</vt:lpstr>
      <vt:lpstr>Transform data</vt:lpstr>
      <vt:lpstr>Analyze data</vt:lpstr>
      <vt:lpstr>Present findings</vt:lpstr>
      <vt:lpstr>Appendix</vt:lpstr>
      <vt:lpstr>“Anscombe’s quartet”</vt:lpstr>
      <vt:lpstr>Visualizing the quartet</vt:lpstr>
      <vt:lpstr>Index function</vt:lpstr>
      <vt:lpstr>Match</vt:lpstr>
      <vt:lpstr>Index/Match</vt:lpstr>
      <vt:lpstr>Optimization</vt:lpstr>
      <vt:lpstr>Solver – Objective and constraints</vt:lpstr>
      <vt:lpstr>Exercise – Optimization</vt:lpstr>
      <vt:lpstr>Solving the optimization problem</vt:lpstr>
      <vt:lpstr>PowerPoint Presentation</vt:lpstr>
    </vt:vector>
  </TitlesOfParts>
  <Company>PricewaterhouseCoopers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Rodney Caro</dc:creator>
  <cp:lastModifiedBy>Julie A. Peters</cp:lastModifiedBy>
  <cp:revision>214</cp:revision>
  <dcterms:created xsi:type="dcterms:W3CDTF">2016-04-18T16:23:45Z</dcterms:created>
  <dcterms:modified xsi:type="dcterms:W3CDTF">2018-10-26T19:52:27Z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B template version">
    <vt:lpwstr>6</vt:lpwstr>
  </property>
  <property fmtid="{D5CDD505-2E9C-101B-9397-08002B2CF9AE}" pid="3" name="TB template type">
    <vt:lpwstr>Onscreen</vt:lpwstr>
  </property>
  <property fmtid="{D5CDD505-2E9C-101B-9397-08002B2CF9AE}" pid="4" name="Template created by">
    <vt:lpwstr>PwC</vt:lpwstr>
  </property>
  <property fmtid="{D5CDD505-2E9C-101B-9397-08002B2CF9AE}" pid="5" name="Template version">
    <vt:lpwstr>5</vt:lpwstr>
  </property>
  <property fmtid="{D5CDD505-2E9C-101B-9397-08002B2CF9AE}" pid="6" name="ContentTypeId">
    <vt:lpwstr>0x01010068A3F1CDB254484188707CACD773529E</vt:lpwstr>
  </property>
</Properties>
</file>

<file path=docProps/thumbnail.jpeg>
</file>